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56" r:id="rId2"/>
    <p:sldId id="283" r:id="rId3"/>
    <p:sldId id="277" r:id="rId4"/>
    <p:sldId id="298" r:id="rId5"/>
    <p:sldId id="299" r:id="rId6"/>
    <p:sldId id="278" r:id="rId7"/>
    <p:sldId id="290" r:id="rId8"/>
    <p:sldId id="279" r:id="rId9"/>
    <p:sldId id="280" r:id="rId10"/>
    <p:sldId id="292" r:id="rId11"/>
    <p:sldId id="264" r:id="rId12"/>
    <p:sldId id="257" r:id="rId13"/>
    <p:sldId id="287" r:id="rId14"/>
    <p:sldId id="258" r:id="rId15"/>
    <p:sldId id="259" r:id="rId16"/>
    <p:sldId id="291" r:id="rId17"/>
    <p:sldId id="288" r:id="rId18"/>
    <p:sldId id="294" r:id="rId19"/>
    <p:sldId id="297" r:id="rId20"/>
    <p:sldId id="261" r:id="rId21"/>
    <p:sldId id="285"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718502-8CD3-B12A-B421-E9B84949F1D8}" name="Matt Ferdinando" initials="MF" userId="S::matt.ferdinando@cse.org.uk::f0f44e6b-c720-41cf-ace6-b939d08c0579" providerId="AD"/>
  <p188:author id="{7C9DE00B-7B86-8638-BB33-9F9C83D88079}" name="Andrea Keogh" initials="AK" userId="S::Andrea.Keogh@cse.org.uk::8e37fccc-ec9f-4b07-b4ee-9d52c4afc7a5" providerId="AD"/>
  <p188:author id="{E512C840-37EB-3271-1C27-4C5BF243DA5A}" name="Matt Ferdinando" initials="" userId="S::Matt.ferdinando@cse.org.uk::f0f44e6b-c720-41cf-ace6-b939d08c0579" providerId="AD"/>
  <p188:author id="{2044C546-2487-27FD-B5ED-D54B480BBAF8}" name="Andrea Keogh" initials="AK" userId="S::andrea.keogh@cse.org.uk::8e37fccc-ec9f-4b07-b4ee-9d52c4afc7a5" providerId="AD"/>
  <p188:author id="{9F30B454-4D73-B186-28E0-D1B744D335C5}" name="Andreea Sandu" initials="AS" userId="S::Andreea.Sandu@cse.org.uk::e2004fa6-9b30-4782-aa6d-636f4f1a494c" providerId="AD"/>
  <p188:author id="{2DFD5F66-AEF8-00F8-B7EE-148805A407DA}" name="Andrea Keogh" initials="AK" userId="3de0dbffd01df291" providerId="Windows Live"/>
  <p188:author id="{1734916C-670F-049B-765C-8A0C5E113059}" name="Paul Winney" initials="PW" userId="S::paulw@cse.org.uk::92bcff20-5c06-43f8-9509-267c1173709a" providerId="AD"/>
  <p188:author id="{39300995-4F08-3B83-21A2-DB7C2BAFE04A}" name="Janine Michael" initials="JM" userId="S::janinem@cse.org.uk::e326762c-95a7-433b-9d32-d34429a8b0e9" providerId="AD"/>
  <p188:author id="{5EDA659E-CF2D-34A6-A521-C3284099C318}" name="Tim Weisselberg" initials="TW" userId="S::timw@cse.org.uk::61580026-00c6-4412-9d5e-4a28dc5d0cab" providerId="AD"/>
  <p188:author id="{537DA8A5-1286-F49D-EA48-45FB885589C1}" name="Emily Haile" initials="EH" userId="S::Emily.Haile@cse.org.uk::a9736ac5-6272-4ca0-9c53-f5ce834d09bb" providerId="AD"/>
  <p188:author id="{1EA3EDCD-AA16-4973-CFE2-BD6BEE2A2B00}" name="Charlotte Johnson" initials="CJ" userId="S::Charlotte.Johnson@cse.org.uk::5c84b2e3-24ab-43de-a328-8e6522eb71ec" providerId="AD"/>
  <p188:author id="{CF6F19E4-E399-F143-897A-A7271BE8499B}" name="Natasha Collins-Daniel" initials="" userId="S::natasha.collins-daniel@cse.org.uk::fa2572c4-2cae-42aa-81ba-9e898e56dd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0533"/>
    <a:srgbClr val="CCC4F2"/>
    <a:srgbClr val="F5F2EB"/>
    <a:srgbClr val="F7C5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79C0C7-76AE-6361-72FA-857484874280}" v="264" dt="2026-07-09T13:59:55.989"/>
    <p1510:client id="{A3A6190F-BFC6-CEB2-18E8-6EF41AAB0CAA}" v="15" dt="2026-07-09T12:43:52.804"/>
    <p1510:client id="{CB1C9A6C-0EC6-A697-4B39-8415A63F24A1}" v="65" dt="2026-07-09T07:29:30.062"/>
    <p1510:client id="{F86A5EF1-6644-4BEF-AB6E-FC07C8CEB6CC}" v="10" dt="2026-07-09T16:21:02.6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6" autoAdjust="0"/>
    <p:restoredTop sz="94660"/>
  </p:normalViewPr>
  <p:slideViewPr>
    <p:cSldViewPr snapToGrid="0">
      <p:cViewPr varScale="1">
        <p:scale>
          <a:sx n="105" d="100"/>
          <a:sy n="105"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Ferdinando" userId="S::matt.ferdinando@cse.org.uk::f0f44e6b-c720-41cf-ace6-b939d08c0579" providerId="AD" clId="Web-{335DBB03-7AD6-403B-2629-7474569C4EA3}"/>
    <pc:docChg chg="modSld">
      <pc:chgData name="Matt Ferdinando" userId="S::matt.ferdinando@cse.org.uk::f0f44e6b-c720-41cf-ace6-b939d08c0579" providerId="AD" clId="Web-{335DBB03-7AD6-403B-2629-7474569C4EA3}" dt="2026-07-07T09:13:53.837" v="0" actId="1076"/>
      <pc:docMkLst>
        <pc:docMk/>
      </pc:docMkLst>
      <pc:sldChg chg="modSp">
        <pc:chgData name="Matt Ferdinando" userId="S::matt.ferdinando@cse.org.uk::f0f44e6b-c720-41cf-ace6-b939d08c0579" providerId="AD" clId="Web-{335DBB03-7AD6-403B-2629-7474569C4EA3}" dt="2026-07-07T09:13:53.837" v="0" actId="1076"/>
        <pc:sldMkLst>
          <pc:docMk/>
          <pc:sldMk cId="1434076355" sldId="256"/>
        </pc:sldMkLst>
        <pc:picChg chg="mod">
          <ac:chgData name="Matt Ferdinando" userId="S::matt.ferdinando@cse.org.uk::f0f44e6b-c720-41cf-ace6-b939d08c0579" providerId="AD" clId="Web-{335DBB03-7AD6-403B-2629-7474569C4EA3}" dt="2026-07-07T09:13:53.837" v="0" actId="1076"/>
          <ac:picMkLst>
            <pc:docMk/>
            <pc:sldMk cId="1434076355" sldId="256"/>
            <ac:picMk id="9" creationId="{D4551A4B-EAA9-66D6-5512-3DCBA33202B9}"/>
          </ac:picMkLst>
        </pc:picChg>
      </pc:sldChg>
    </pc:docChg>
  </pc:docChgLst>
  <pc:docChgLst>
    <pc:chgData name="Janine Michael" userId="e326762c-95a7-433b-9d32-d34429a8b0e9" providerId="ADAL" clId="{9A89FB6B-DB56-4740-961B-E0B6C21B5A13}"/>
    <pc:docChg chg="addSld modSld">
      <pc:chgData name="Janine Michael" userId="e326762c-95a7-433b-9d32-d34429a8b0e9" providerId="ADAL" clId="{9A89FB6B-DB56-4740-961B-E0B6C21B5A13}" dt="2026-07-07T14:22:25.008" v="7"/>
      <pc:docMkLst>
        <pc:docMk/>
      </pc:docMkLst>
      <pc:sldChg chg="modSp mod">
        <pc:chgData name="Janine Michael" userId="e326762c-95a7-433b-9d32-d34429a8b0e9" providerId="ADAL" clId="{9A89FB6B-DB56-4740-961B-E0B6C21B5A13}" dt="2026-07-07T14:20:06.492" v="4" actId="20577"/>
        <pc:sldMkLst>
          <pc:docMk/>
          <pc:sldMk cId="2563748431" sldId="278"/>
        </pc:sldMkLst>
        <pc:spChg chg="mod">
          <ac:chgData name="Janine Michael" userId="e326762c-95a7-433b-9d32-d34429a8b0e9" providerId="ADAL" clId="{9A89FB6B-DB56-4740-961B-E0B6C21B5A13}" dt="2026-07-07T14:20:06.492" v="4" actId="20577"/>
          <ac:spMkLst>
            <pc:docMk/>
            <pc:sldMk cId="2563748431" sldId="278"/>
            <ac:spMk id="7" creationId="{C05B4DA9-BFD8-9949-2DDA-0E797EC4F153}"/>
          </ac:spMkLst>
        </pc:spChg>
      </pc:sldChg>
    </pc:docChg>
  </pc:docChgLst>
  <pc:docChgLst>
    <pc:chgData name="Andrea Keogh" userId="8e37fccc-ec9f-4b07-b4ee-9d52c4afc7a5" providerId="ADAL" clId="{4DB34002-C915-4C55-A87A-C3DC99D6C6CF}"/>
    <pc:docChg chg="undo custSel addSld delSld modSld sldOrd">
      <pc:chgData name="Andrea Keogh" userId="8e37fccc-ec9f-4b07-b4ee-9d52c4afc7a5" providerId="ADAL" clId="{4DB34002-C915-4C55-A87A-C3DC99D6C6CF}" dt="2026-07-09T16:30:13.896" v="399" actId="20577"/>
      <pc:docMkLst>
        <pc:docMk/>
      </pc:docMkLst>
      <pc:sldChg chg="modSp mod">
        <pc:chgData name="Andrea Keogh" userId="8e37fccc-ec9f-4b07-b4ee-9d52c4afc7a5" providerId="ADAL" clId="{4DB34002-C915-4C55-A87A-C3DC99D6C6CF}" dt="2026-07-09T16:30:13.896" v="399" actId="20577"/>
        <pc:sldMkLst>
          <pc:docMk/>
          <pc:sldMk cId="458766543" sldId="264"/>
        </pc:sldMkLst>
        <pc:spChg chg="mod">
          <ac:chgData name="Andrea Keogh" userId="8e37fccc-ec9f-4b07-b4ee-9d52c4afc7a5" providerId="ADAL" clId="{4DB34002-C915-4C55-A87A-C3DC99D6C6CF}" dt="2026-07-09T16:29:53.897" v="388" actId="6549"/>
          <ac:spMkLst>
            <pc:docMk/>
            <pc:sldMk cId="458766543" sldId="264"/>
            <ac:spMk id="6" creationId="{F203E89D-07CE-77BC-B27D-D60520E78D35}"/>
          </ac:spMkLst>
        </pc:spChg>
        <pc:spChg chg="mod">
          <ac:chgData name="Andrea Keogh" userId="8e37fccc-ec9f-4b07-b4ee-9d52c4afc7a5" providerId="ADAL" clId="{4DB34002-C915-4C55-A87A-C3DC99D6C6CF}" dt="2026-07-09T16:30:13.896" v="399" actId="20577"/>
          <ac:spMkLst>
            <pc:docMk/>
            <pc:sldMk cId="458766543" sldId="264"/>
            <ac:spMk id="8" creationId="{33700BE9-A2A7-B8C6-1AD0-4596BA5327EE}"/>
          </ac:spMkLst>
        </pc:spChg>
      </pc:sldChg>
      <pc:sldChg chg="addSp delSp modSp mod">
        <pc:chgData name="Andrea Keogh" userId="8e37fccc-ec9f-4b07-b4ee-9d52c4afc7a5" providerId="ADAL" clId="{4DB34002-C915-4C55-A87A-C3DC99D6C6CF}" dt="2026-07-09T16:26:26.517" v="290" actId="20577"/>
        <pc:sldMkLst>
          <pc:docMk/>
          <pc:sldMk cId="232429415" sldId="277"/>
        </pc:sldMkLst>
        <pc:spChg chg="add del mod">
          <ac:chgData name="Andrea Keogh" userId="8e37fccc-ec9f-4b07-b4ee-9d52c4afc7a5" providerId="ADAL" clId="{4DB34002-C915-4C55-A87A-C3DC99D6C6CF}" dt="2026-07-09T16:26:19.607" v="279" actId="14100"/>
          <ac:spMkLst>
            <pc:docMk/>
            <pc:sldMk cId="232429415" sldId="277"/>
            <ac:spMk id="3" creationId="{4D4168C2-D4BA-5DBF-7B01-D696F6894DB4}"/>
          </ac:spMkLst>
        </pc:spChg>
        <pc:spChg chg="add del mod">
          <ac:chgData name="Andrea Keogh" userId="8e37fccc-ec9f-4b07-b4ee-9d52c4afc7a5" providerId="ADAL" clId="{4DB34002-C915-4C55-A87A-C3DC99D6C6CF}" dt="2026-07-09T16:10:40.589" v="39" actId="478"/>
          <ac:spMkLst>
            <pc:docMk/>
            <pc:sldMk cId="232429415" sldId="277"/>
            <ac:spMk id="4" creationId="{1A44AB86-F60D-0A5E-D62A-1DDA52D9BAA4}"/>
          </ac:spMkLst>
        </pc:spChg>
        <pc:spChg chg="add del">
          <ac:chgData name="Andrea Keogh" userId="8e37fccc-ec9f-4b07-b4ee-9d52c4afc7a5" providerId="ADAL" clId="{4DB34002-C915-4C55-A87A-C3DC99D6C6CF}" dt="2026-07-09T16:10:40.047" v="38" actId="478"/>
          <ac:spMkLst>
            <pc:docMk/>
            <pc:sldMk cId="232429415" sldId="277"/>
            <ac:spMk id="10" creationId="{F1A7E9AB-FEC9-598E-8342-AD974D5B2139}"/>
          </ac:spMkLst>
        </pc:spChg>
        <pc:spChg chg="mod">
          <ac:chgData name="Andrea Keogh" userId="8e37fccc-ec9f-4b07-b4ee-9d52c4afc7a5" providerId="ADAL" clId="{4DB34002-C915-4C55-A87A-C3DC99D6C6CF}" dt="2026-07-09T16:26:26.517" v="290" actId="20577"/>
          <ac:spMkLst>
            <pc:docMk/>
            <pc:sldMk cId="232429415" sldId="277"/>
            <ac:spMk id="11" creationId="{94397F8B-0A81-4CC1-574F-EEC2F1F0C101}"/>
          </ac:spMkLst>
        </pc:spChg>
        <pc:spChg chg="mod">
          <ac:chgData name="Andrea Keogh" userId="8e37fccc-ec9f-4b07-b4ee-9d52c4afc7a5" providerId="ADAL" clId="{4DB34002-C915-4C55-A87A-C3DC99D6C6CF}" dt="2026-07-09T16:10:38.929" v="36" actId="14100"/>
          <ac:spMkLst>
            <pc:docMk/>
            <pc:sldMk cId="232429415" sldId="277"/>
            <ac:spMk id="13" creationId="{B183BACF-5CEE-6115-E080-72CB33884083}"/>
          </ac:spMkLst>
        </pc:spChg>
      </pc:sldChg>
      <pc:sldChg chg="addSp modSp mod">
        <pc:chgData name="Andrea Keogh" userId="8e37fccc-ec9f-4b07-b4ee-9d52c4afc7a5" providerId="ADAL" clId="{4DB34002-C915-4C55-A87A-C3DC99D6C6CF}" dt="2026-07-09T16:22:51.369" v="227" actId="1076"/>
        <pc:sldMkLst>
          <pc:docMk/>
          <pc:sldMk cId="2563748431" sldId="278"/>
        </pc:sldMkLst>
        <pc:spChg chg="add mod">
          <ac:chgData name="Andrea Keogh" userId="8e37fccc-ec9f-4b07-b4ee-9d52c4afc7a5" providerId="ADAL" clId="{4DB34002-C915-4C55-A87A-C3DC99D6C6CF}" dt="2026-07-09T16:22:48.392" v="226" actId="1076"/>
          <ac:spMkLst>
            <pc:docMk/>
            <pc:sldMk cId="2563748431" sldId="278"/>
            <ac:spMk id="4" creationId="{09A8F3A2-3D46-2C93-F3E9-325E781729E3}"/>
          </ac:spMkLst>
        </pc:spChg>
        <pc:spChg chg="mod">
          <ac:chgData name="Andrea Keogh" userId="8e37fccc-ec9f-4b07-b4ee-9d52c4afc7a5" providerId="ADAL" clId="{4DB34002-C915-4C55-A87A-C3DC99D6C6CF}" dt="2026-07-09T16:22:45.901" v="225" actId="1076"/>
          <ac:spMkLst>
            <pc:docMk/>
            <pc:sldMk cId="2563748431" sldId="278"/>
            <ac:spMk id="7" creationId="{C05B4DA9-BFD8-9949-2DDA-0E797EC4F153}"/>
          </ac:spMkLst>
        </pc:spChg>
        <pc:spChg chg="mod">
          <ac:chgData name="Andrea Keogh" userId="8e37fccc-ec9f-4b07-b4ee-9d52c4afc7a5" providerId="ADAL" clId="{4DB34002-C915-4C55-A87A-C3DC99D6C6CF}" dt="2026-07-09T16:22:51.369" v="227" actId="1076"/>
          <ac:spMkLst>
            <pc:docMk/>
            <pc:sldMk cId="2563748431" sldId="278"/>
            <ac:spMk id="10" creationId="{1C10D9EA-7AA3-5928-A5AA-797BD5FC5C2E}"/>
          </ac:spMkLst>
        </pc:spChg>
      </pc:sldChg>
      <pc:sldChg chg="modSp mod">
        <pc:chgData name="Andrea Keogh" userId="8e37fccc-ec9f-4b07-b4ee-9d52c4afc7a5" providerId="ADAL" clId="{4DB34002-C915-4C55-A87A-C3DC99D6C6CF}" dt="2026-07-09T16:25:19.447" v="250" actId="20577"/>
        <pc:sldMkLst>
          <pc:docMk/>
          <pc:sldMk cId="535696995" sldId="283"/>
        </pc:sldMkLst>
        <pc:spChg chg="mod">
          <ac:chgData name="Andrea Keogh" userId="8e37fccc-ec9f-4b07-b4ee-9d52c4afc7a5" providerId="ADAL" clId="{4DB34002-C915-4C55-A87A-C3DC99D6C6CF}" dt="2026-07-09T16:25:19.447" v="250" actId="20577"/>
          <ac:spMkLst>
            <pc:docMk/>
            <pc:sldMk cId="535696995" sldId="283"/>
            <ac:spMk id="13" creationId="{B4DA05B8-BAD5-4CDA-D541-F68F527608EC}"/>
          </ac:spMkLst>
        </pc:spChg>
      </pc:sldChg>
      <pc:sldChg chg="modSp mod">
        <pc:chgData name="Andrea Keogh" userId="8e37fccc-ec9f-4b07-b4ee-9d52c4afc7a5" providerId="ADAL" clId="{4DB34002-C915-4C55-A87A-C3DC99D6C6CF}" dt="2026-07-09T16:21:09.900" v="204" actId="1076"/>
        <pc:sldMkLst>
          <pc:docMk/>
          <pc:sldMk cId="1345453818" sldId="290"/>
        </pc:sldMkLst>
        <pc:spChg chg="mod">
          <ac:chgData name="Andrea Keogh" userId="8e37fccc-ec9f-4b07-b4ee-9d52c4afc7a5" providerId="ADAL" clId="{4DB34002-C915-4C55-A87A-C3DC99D6C6CF}" dt="2026-07-09T16:21:09.900" v="204" actId="1076"/>
          <ac:spMkLst>
            <pc:docMk/>
            <pc:sldMk cId="1345453818" sldId="290"/>
            <ac:spMk id="9" creationId="{44EFDF2B-D883-55EB-FC8E-F5D47F13FF82}"/>
          </ac:spMkLst>
        </pc:spChg>
      </pc:sldChg>
      <pc:sldChg chg="modSp mod">
        <pc:chgData name="Andrea Keogh" userId="8e37fccc-ec9f-4b07-b4ee-9d52c4afc7a5" providerId="ADAL" clId="{4DB34002-C915-4C55-A87A-C3DC99D6C6CF}" dt="2026-07-09T16:27:58.867" v="291" actId="5793"/>
        <pc:sldMkLst>
          <pc:docMk/>
          <pc:sldMk cId="293104749" sldId="292"/>
        </pc:sldMkLst>
        <pc:graphicFrameChg chg="modGraphic">
          <ac:chgData name="Andrea Keogh" userId="8e37fccc-ec9f-4b07-b4ee-9d52c4afc7a5" providerId="ADAL" clId="{4DB34002-C915-4C55-A87A-C3DC99D6C6CF}" dt="2026-07-09T16:27:58.867" v="291" actId="5793"/>
          <ac:graphicFrameMkLst>
            <pc:docMk/>
            <pc:sldMk cId="293104749" sldId="292"/>
            <ac:graphicFrameMk id="2" creationId="{51285D43-AB03-7C85-87AA-E19F2AA7208B}"/>
          </ac:graphicFrameMkLst>
        </pc:graphicFrameChg>
      </pc:sldChg>
      <pc:sldChg chg="delSp modSp del mod">
        <pc:chgData name="Andrea Keogh" userId="8e37fccc-ec9f-4b07-b4ee-9d52c4afc7a5" providerId="ADAL" clId="{4DB34002-C915-4C55-A87A-C3DC99D6C6CF}" dt="2026-07-09T16:22:57.339" v="228" actId="47"/>
        <pc:sldMkLst>
          <pc:docMk/>
          <pc:sldMk cId="3264473518" sldId="293"/>
        </pc:sldMkLst>
        <pc:spChg chg="del mod">
          <ac:chgData name="Andrea Keogh" userId="8e37fccc-ec9f-4b07-b4ee-9d52c4afc7a5" providerId="ADAL" clId="{4DB34002-C915-4C55-A87A-C3DC99D6C6CF}" dt="2026-07-09T16:21:37.950" v="209" actId="21"/>
          <ac:spMkLst>
            <pc:docMk/>
            <pc:sldMk cId="3264473518" sldId="293"/>
            <ac:spMk id="2" creationId="{9CA2A42F-9D4E-DDD6-B122-5DE188E95DE3}"/>
          </ac:spMkLst>
        </pc:spChg>
      </pc:sldChg>
      <pc:sldChg chg="delSp modSp add del mod ord">
        <pc:chgData name="Andrea Keogh" userId="8e37fccc-ec9f-4b07-b4ee-9d52c4afc7a5" providerId="ADAL" clId="{4DB34002-C915-4C55-A87A-C3DC99D6C6CF}" dt="2026-07-09T16:16:15.956" v="94" actId="47"/>
        <pc:sldMkLst>
          <pc:docMk/>
          <pc:sldMk cId="2964054690" sldId="300"/>
        </pc:sldMkLst>
        <pc:spChg chg="mod">
          <ac:chgData name="Andrea Keogh" userId="8e37fccc-ec9f-4b07-b4ee-9d52c4afc7a5" providerId="ADAL" clId="{4DB34002-C915-4C55-A87A-C3DC99D6C6CF}" dt="2026-07-09T16:08:39.827" v="20" actId="14100"/>
          <ac:spMkLst>
            <pc:docMk/>
            <pc:sldMk cId="2964054690" sldId="300"/>
            <ac:spMk id="3" creationId="{8E55EAF8-82C8-CFEC-0772-086062D2EDE9}"/>
          </ac:spMkLst>
        </pc:spChg>
        <pc:spChg chg="mod">
          <ac:chgData name="Andrea Keogh" userId="8e37fccc-ec9f-4b07-b4ee-9d52c4afc7a5" providerId="ADAL" clId="{4DB34002-C915-4C55-A87A-C3DC99D6C6CF}" dt="2026-07-09T16:10:42.657" v="41" actId="14100"/>
          <ac:spMkLst>
            <pc:docMk/>
            <pc:sldMk cId="2964054690" sldId="300"/>
            <ac:spMk id="10" creationId="{1CEC4307-6769-4FF8-BBC1-158B0A933F75}"/>
          </ac:spMkLst>
        </pc:spChg>
        <pc:spChg chg="del">
          <ac:chgData name="Andrea Keogh" userId="8e37fccc-ec9f-4b07-b4ee-9d52c4afc7a5" providerId="ADAL" clId="{4DB34002-C915-4C55-A87A-C3DC99D6C6CF}" dt="2026-07-09T16:08:23.878" v="16" actId="478"/>
          <ac:spMkLst>
            <pc:docMk/>
            <pc:sldMk cId="2964054690" sldId="300"/>
            <ac:spMk id="11" creationId="{D23A9AEF-CDAD-9E65-C630-033423890FF8}"/>
          </ac:spMkLst>
        </pc:spChg>
        <pc:spChg chg="del">
          <ac:chgData name="Andrea Keogh" userId="8e37fccc-ec9f-4b07-b4ee-9d52c4afc7a5" providerId="ADAL" clId="{4DB34002-C915-4C55-A87A-C3DC99D6C6CF}" dt="2026-07-09T16:08:21.596" v="15" actId="478"/>
          <ac:spMkLst>
            <pc:docMk/>
            <pc:sldMk cId="2964054690" sldId="300"/>
            <ac:spMk id="13" creationId="{2E59CF70-52CC-3E8D-059C-EC9125DDDF6E}"/>
          </ac:spMkLst>
        </pc:spChg>
      </pc:sldChg>
    </pc:docChg>
  </pc:docChgLst>
  <pc:docChgLst>
    <pc:chgData name="Guest User" userId="S::urn:spo:tenantanon#d42a95f1-8afd-40de-86a8-554bc9b34e78::" providerId="AD" clId="Web-{6CFF972D-D248-A503-0F70-99DA20D5DC60}"/>
    <pc:docChg chg="modSld">
      <pc:chgData name="Guest User" userId="S::urn:spo:tenantanon#d42a95f1-8afd-40de-86a8-554bc9b34e78::" providerId="AD" clId="Web-{6CFF972D-D248-A503-0F70-99DA20D5DC60}" dt="2026-07-08T11:30:58.099" v="3" actId="20577"/>
      <pc:docMkLst>
        <pc:docMk/>
      </pc:docMkLst>
      <pc:sldChg chg="modSp">
        <pc:chgData name="Guest User" userId="S::urn:spo:tenantanon#d42a95f1-8afd-40de-86a8-554bc9b34e78::" providerId="AD" clId="Web-{6CFF972D-D248-A503-0F70-99DA20D5DC60}" dt="2026-07-08T11:30:58.099" v="3" actId="20577"/>
        <pc:sldMkLst>
          <pc:docMk/>
          <pc:sldMk cId="1434076355" sldId="256"/>
        </pc:sldMkLst>
        <pc:spChg chg="mod">
          <ac:chgData name="Guest User" userId="S::urn:spo:tenantanon#d42a95f1-8afd-40de-86a8-554bc9b34e78::" providerId="AD" clId="Web-{6CFF972D-D248-A503-0F70-99DA20D5DC60}" dt="2026-07-08T11:30:58.099" v="3" actId="20577"/>
          <ac:spMkLst>
            <pc:docMk/>
            <pc:sldMk cId="1434076355" sldId="256"/>
            <ac:spMk id="6" creationId="{4800A8FB-BCF8-CBFC-EC98-806DD117534B}"/>
          </ac:spMkLst>
        </pc:spChg>
      </pc:sldChg>
    </pc:docChg>
  </pc:docChgLst>
  <pc:docChgLst>
    <pc:chgData name="Matt Ferdinando" userId="S::matt.ferdinando@cse.org.uk::f0f44e6b-c720-41cf-ace6-b939d08c0579" providerId="AD" clId="Web-{A5DC3568-5ECD-7F3B-B9F6-7C77B1DCD3B2}"/>
    <pc:docChg chg="mod">
      <pc:chgData name="Matt Ferdinando" userId="S::matt.ferdinando@cse.org.uk::f0f44e6b-c720-41cf-ace6-b939d08c0579" providerId="AD" clId="Web-{A5DC3568-5ECD-7F3B-B9F6-7C77B1DCD3B2}" dt="2026-07-07T08:42:29.130" v="0"/>
      <pc:docMkLst>
        <pc:docMk/>
      </pc:docMkLst>
    </pc:docChg>
  </pc:docChgLst>
  <pc:docChgLst>
    <pc:chgData name="Andrea Keogh" userId="8e37fccc-ec9f-4b07-b4ee-9d52c4afc7a5" providerId="ADAL" clId="{EA07A1EB-0317-4C46-AFF1-59D37DD790B9}"/>
    <pc:docChg chg="undo redo custSel addSld delSld modSld sldOrd">
      <pc:chgData name="Andrea Keogh" userId="8e37fccc-ec9f-4b07-b4ee-9d52c4afc7a5" providerId="ADAL" clId="{EA07A1EB-0317-4C46-AFF1-59D37DD790B9}" dt="2026-07-08T13:47:45.133" v="1541" actId="20577"/>
      <pc:docMkLst>
        <pc:docMk/>
      </pc:docMkLst>
      <pc:sldChg chg="delSp modSp mod">
        <pc:chgData name="Andrea Keogh" userId="8e37fccc-ec9f-4b07-b4ee-9d52c4afc7a5" providerId="ADAL" clId="{EA07A1EB-0317-4C46-AFF1-59D37DD790B9}" dt="2026-07-08T11:49:18.590" v="809" actId="20577"/>
        <pc:sldMkLst>
          <pc:docMk/>
          <pc:sldMk cId="1434076355" sldId="256"/>
        </pc:sldMkLst>
        <pc:spChg chg="mod">
          <ac:chgData name="Andrea Keogh" userId="8e37fccc-ec9f-4b07-b4ee-9d52c4afc7a5" providerId="ADAL" clId="{EA07A1EB-0317-4C46-AFF1-59D37DD790B9}" dt="2026-07-08T11:49:18.590" v="809" actId="20577"/>
          <ac:spMkLst>
            <pc:docMk/>
            <pc:sldMk cId="1434076355" sldId="256"/>
            <ac:spMk id="6" creationId="{4800A8FB-BCF8-CBFC-EC98-806DD117534B}"/>
          </ac:spMkLst>
        </pc:spChg>
      </pc:sldChg>
      <pc:sldChg chg="modSp mod modCm">
        <pc:chgData name="Andrea Keogh" userId="8e37fccc-ec9f-4b07-b4ee-9d52c4afc7a5" providerId="ADAL" clId="{EA07A1EB-0317-4C46-AFF1-59D37DD790B9}" dt="2026-07-08T12:31:22.222" v="977"/>
        <pc:sldMkLst>
          <pc:docMk/>
          <pc:sldMk cId="4292557192" sldId="257"/>
        </pc:sldMkLst>
        <pc:spChg chg="mod">
          <ac:chgData name="Andrea Keogh" userId="8e37fccc-ec9f-4b07-b4ee-9d52c4afc7a5" providerId="ADAL" clId="{EA07A1EB-0317-4C46-AFF1-59D37DD790B9}" dt="2026-07-08T12:31:22.222" v="977"/>
          <ac:spMkLst>
            <pc:docMk/>
            <pc:sldMk cId="4292557192" sldId="257"/>
            <ac:spMk id="14" creationId="{1B541879-1228-ED43-C6E3-0D4A7F5CC7D8}"/>
          </ac:spMkLst>
        </pc:spChg>
        <pc:extLst>
          <p:ext xmlns:p="http://schemas.openxmlformats.org/presentationml/2006/main" uri="{D6D511B9-2390-475A-947B-AFAB55BFBCF1}">
            <pc226:cmChg xmlns:pc226="http://schemas.microsoft.com/office/powerpoint/2022/06/main/command" chg="mod">
              <pc226:chgData name="Andrea Keogh" userId="8e37fccc-ec9f-4b07-b4ee-9d52c4afc7a5" providerId="ADAL" clId="{EA07A1EB-0317-4C46-AFF1-59D37DD790B9}" dt="2026-07-08T12:30:46.965" v="976" actId="20577"/>
              <pc2:cmMkLst xmlns:pc2="http://schemas.microsoft.com/office/powerpoint/2019/9/main/command">
                <pc:docMk/>
                <pc:sldMk cId="4292557192" sldId="257"/>
                <pc2:cmMk id="{18A9442F-0841-422C-B274-0F6620280FB7}"/>
              </pc2:cmMkLst>
            </pc226:cmChg>
          </p:ext>
        </pc:extLst>
      </pc:sldChg>
      <pc:sldChg chg="delSp modSp mod modCm">
        <pc:chgData name="Andrea Keogh" userId="8e37fccc-ec9f-4b07-b4ee-9d52c4afc7a5" providerId="ADAL" clId="{EA07A1EB-0317-4C46-AFF1-59D37DD790B9}" dt="2026-07-08T13:47:13.595" v="1531" actId="13926"/>
        <pc:sldMkLst>
          <pc:docMk/>
          <pc:sldMk cId="458766543" sldId="264"/>
        </pc:sldMkLst>
        <pc:spChg chg="mod">
          <ac:chgData name="Andrea Keogh" userId="8e37fccc-ec9f-4b07-b4ee-9d52c4afc7a5" providerId="ADAL" clId="{EA07A1EB-0317-4C46-AFF1-59D37DD790B9}" dt="2026-07-08T12:49:41.296" v="1477" actId="14100"/>
          <ac:spMkLst>
            <pc:docMk/>
            <pc:sldMk cId="458766543" sldId="264"/>
            <ac:spMk id="6" creationId="{F203E89D-07CE-77BC-B27D-D60520E78D35}"/>
          </ac:spMkLst>
        </pc:spChg>
        <pc:spChg chg="mod">
          <ac:chgData name="Andrea Keogh" userId="8e37fccc-ec9f-4b07-b4ee-9d52c4afc7a5" providerId="ADAL" clId="{EA07A1EB-0317-4C46-AFF1-59D37DD790B9}" dt="2026-07-08T13:47:13.595" v="1531" actId="13926"/>
          <ac:spMkLst>
            <pc:docMk/>
            <pc:sldMk cId="458766543" sldId="264"/>
            <ac:spMk id="8" creationId="{33700BE9-A2A7-B8C6-1AD0-4596BA5327EE}"/>
          </ac:spMkLst>
        </pc:spChg>
        <pc:extLst>
          <p:ext xmlns:p="http://schemas.openxmlformats.org/presentationml/2006/main" uri="{D6D511B9-2390-475A-947B-AFAB55BFBCF1}">
            <pc226:cmChg xmlns:pc226="http://schemas.microsoft.com/office/powerpoint/2022/06/main/command" chg="mod">
              <pc226:chgData name="Andrea Keogh" userId="8e37fccc-ec9f-4b07-b4ee-9d52c4afc7a5" providerId="ADAL" clId="{EA07A1EB-0317-4C46-AFF1-59D37DD790B9}" dt="2026-07-08T12:48:38.111" v="1440" actId="21"/>
              <pc2:cmMkLst xmlns:pc2="http://schemas.microsoft.com/office/powerpoint/2019/9/main/command">
                <pc:docMk/>
                <pc:sldMk cId="458766543" sldId="264"/>
                <pc2:cmMk id="{33F7ACAC-CA2F-4BB7-9A01-598467C0388B}"/>
              </pc2:cmMkLst>
            </pc226:cmChg>
            <pc226:cmChg xmlns:pc226="http://schemas.microsoft.com/office/powerpoint/2022/06/main/command" chg="mod">
              <pc226:chgData name="Andrea Keogh" userId="8e37fccc-ec9f-4b07-b4ee-9d52c4afc7a5" providerId="ADAL" clId="{EA07A1EB-0317-4C46-AFF1-59D37DD790B9}" dt="2026-07-08T12:48:46.176" v="1460" actId="20577"/>
              <pc2:cmMkLst xmlns:pc2="http://schemas.microsoft.com/office/powerpoint/2019/9/main/command">
                <pc:docMk/>
                <pc:sldMk cId="458766543" sldId="264"/>
                <pc2:cmMk id="{AB5CAFB8-CA39-4E66-8465-79E46478D5CD}"/>
              </pc2:cmMkLst>
            </pc226:cmChg>
          </p:ext>
        </pc:extLst>
      </pc:sldChg>
      <pc:sldChg chg="modSp mod ord">
        <pc:chgData name="Andrea Keogh" userId="8e37fccc-ec9f-4b07-b4ee-9d52c4afc7a5" providerId="ADAL" clId="{EA07A1EB-0317-4C46-AFF1-59D37DD790B9}" dt="2026-07-06T09:12:08.486" v="276"/>
        <pc:sldMkLst>
          <pc:docMk/>
          <pc:sldMk cId="232429415" sldId="277"/>
        </pc:sldMkLst>
        <pc:spChg chg="mod">
          <ac:chgData name="Andrea Keogh" userId="8e37fccc-ec9f-4b07-b4ee-9d52c4afc7a5" providerId="ADAL" clId="{EA07A1EB-0317-4C46-AFF1-59D37DD790B9}" dt="2026-07-06T09:00:06.590" v="140" actId="404"/>
          <ac:spMkLst>
            <pc:docMk/>
            <pc:sldMk cId="232429415" sldId="277"/>
            <ac:spMk id="3" creationId="{4D4168C2-D4BA-5DBF-7B01-D696F6894DB4}"/>
          </ac:spMkLst>
        </pc:spChg>
        <pc:spChg chg="mod">
          <ac:chgData name="Andrea Keogh" userId="8e37fccc-ec9f-4b07-b4ee-9d52c4afc7a5" providerId="ADAL" clId="{EA07A1EB-0317-4C46-AFF1-59D37DD790B9}" dt="2026-07-06T09:01:45.054" v="159" actId="20577"/>
          <ac:spMkLst>
            <pc:docMk/>
            <pc:sldMk cId="232429415" sldId="277"/>
            <ac:spMk id="11" creationId="{94397F8B-0A81-4CC1-574F-EEC2F1F0C101}"/>
          </ac:spMkLst>
        </pc:spChg>
      </pc:sldChg>
      <pc:sldChg chg="modSp mod">
        <pc:chgData name="Andrea Keogh" userId="8e37fccc-ec9f-4b07-b4ee-9d52c4afc7a5" providerId="ADAL" clId="{EA07A1EB-0317-4C46-AFF1-59D37DD790B9}" dt="2026-07-06T10:03:07.094" v="681" actId="1076"/>
        <pc:sldMkLst>
          <pc:docMk/>
          <pc:sldMk cId="2563748431" sldId="278"/>
        </pc:sldMkLst>
        <pc:spChg chg="mod">
          <ac:chgData name="Andrea Keogh" userId="8e37fccc-ec9f-4b07-b4ee-9d52c4afc7a5" providerId="ADAL" clId="{EA07A1EB-0317-4C46-AFF1-59D37DD790B9}" dt="2026-07-06T10:03:07.094" v="681" actId="1076"/>
          <ac:spMkLst>
            <pc:docMk/>
            <pc:sldMk cId="2563748431" sldId="278"/>
            <ac:spMk id="7" creationId="{C05B4DA9-BFD8-9949-2DDA-0E797EC4F153}"/>
          </ac:spMkLst>
        </pc:spChg>
        <pc:spChg chg="mod">
          <ac:chgData name="Andrea Keogh" userId="8e37fccc-ec9f-4b07-b4ee-9d52c4afc7a5" providerId="ADAL" clId="{EA07A1EB-0317-4C46-AFF1-59D37DD790B9}" dt="2026-07-06T10:03:04.423" v="680" actId="1076"/>
          <ac:spMkLst>
            <pc:docMk/>
            <pc:sldMk cId="2563748431" sldId="278"/>
            <ac:spMk id="10" creationId="{1C10D9EA-7AA3-5928-A5AA-797BD5FC5C2E}"/>
          </ac:spMkLst>
        </pc:spChg>
      </pc:sldChg>
      <pc:sldChg chg="delSp modSp mod">
        <pc:chgData name="Andrea Keogh" userId="8e37fccc-ec9f-4b07-b4ee-9d52c4afc7a5" providerId="ADAL" clId="{EA07A1EB-0317-4C46-AFF1-59D37DD790B9}" dt="2026-07-06T10:14:16.961" v="799" actId="114"/>
        <pc:sldMkLst>
          <pc:docMk/>
          <pc:sldMk cId="3549132286" sldId="279"/>
        </pc:sldMkLst>
        <pc:graphicFrameChg chg="mod modGraphic">
          <ac:chgData name="Andrea Keogh" userId="8e37fccc-ec9f-4b07-b4ee-9d52c4afc7a5" providerId="ADAL" clId="{EA07A1EB-0317-4C46-AFF1-59D37DD790B9}" dt="2026-07-06T10:14:16.961" v="799" actId="114"/>
          <ac:graphicFrameMkLst>
            <pc:docMk/>
            <pc:sldMk cId="3549132286" sldId="279"/>
            <ac:graphicFrameMk id="2" creationId="{B8880F4C-7616-5383-30FF-D1BE899B6AEC}"/>
          </ac:graphicFrameMkLst>
        </pc:graphicFrameChg>
      </pc:sldChg>
      <pc:sldChg chg="modSp mod">
        <pc:chgData name="Andrea Keogh" userId="8e37fccc-ec9f-4b07-b4ee-9d52c4afc7a5" providerId="ADAL" clId="{EA07A1EB-0317-4C46-AFF1-59D37DD790B9}" dt="2026-07-08T13:46:28.914" v="1486" actId="20577"/>
        <pc:sldMkLst>
          <pc:docMk/>
          <pc:sldMk cId="134573020" sldId="280"/>
        </pc:sldMkLst>
        <pc:spChg chg="mod">
          <ac:chgData name="Andrea Keogh" userId="8e37fccc-ec9f-4b07-b4ee-9d52c4afc7a5" providerId="ADAL" clId="{EA07A1EB-0317-4C46-AFF1-59D37DD790B9}" dt="2026-07-06T09:46:28.129" v="538" actId="1076"/>
          <ac:spMkLst>
            <pc:docMk/>
            <pc:sldMk cId="134573020" sldId="280"/>
            <ac:spMk id="9" creationId="{779F9490-6CED-03D9-122C-86EFED406AFA}"/>
          </ac:spMkLst>
        </pc:spChg>
        <pc:graphicFrameChg chg="mod modGraphic">
          <ac:chgData name="Andrea Keogh" userId="8e37fccc-ec9f-4b07-b4ee-9d52c4afc7a5" providerId="ADAL" clId="{EA07A1EB-0317-4C46-AFF1-59D37DD790B9}" dt="2026-07-08T13:46:28.914" v="1486" actId="20577"/>
          <ac:graphicFrameMkLst>
            <pc:docMk/>
            <pc:sldMk cId="134573020" sldId="280"/>
            <ac:graphicFrameMk id="2" creationId="{3D258FC4-68BF-AFCE-31F8-7E5461E6955D}"/>
          </ac:graphicFrameMkLst>
        </pc:graphicFrameChg>
      </pc:sldChg>
      <pc:sldChg chg="delSp modSp mod ord modCm">
        <pc:chgData name="Andrea Keogh" userId="8e37fccc-ec9f-4b07-b4ee-9d52c4afc7a5" providerId="ADAL" clId="{EA07A1EB-0317-4C46-AFF1-59D37DD790B9}" dt="2026-07-08T12:17:47.042" v="875" actId="20577"/>
        <pc:sldMkLst>
          <pc:docMk/>
          <pc:sldMk cId="535696995" sldId="283"/>
        </pc:sldMkLst>
        <pc:spChg chg="mod">
          <ac:chgData name="Andrea Keogh" userId="8e37fccc-ec9f-4b07-b4ee-9d52c4afc7a5" providerId="ADAL" clId="{EA07A1EB-0317-4C46-AFF1-59D37DD790B9}" dt="2026-07-08T12:17:47.042" v="875" actId="20577"/>
          <ac:spMkLst>
            <pc:docMk/>
            <pc:sldMk cId="535696995" sldId="283"/>
            <ac:spMk id="13" creationId="{B4DA05B8-BAD5-4CDA-D541-F68F527608EC}"/>
          </ac:spMkLst>
        </pc:spChg>
        <pc:extLst>
          <p:ext xmlns:p="http://schemas.openxmlformats.org/presentationml/2006/main" uri="{D6D511B9-2390-475A-947B-AFAB55BFBCF1}">
            <pc226:cmChg xmlns:pc226="http://schemas.microsoft.com/office/powerpoint/2022/06/main/command" chg="mod">
              <pc226:chgData name="Andrea Keogh" userId="8e37fccc-ec9f-4b07-b4ee-9d52c4afc7a5" providerId="ADAL" clId="{EA07A1EB-0317-4C46-AFF1-59D37DD790B9}" dt="2026-07-08T12:17:47.042" v="875" actId="20577"/>
              <pc2:cmMkLst xmlns:pc2="http://schemas.microsoft.com/office/powerpoint/2019/9/main/command">
                <pc:docMk/>
                <pc:sldMk cId="535696995" sldId="283"/>
                <pc2:cmMk id="{8D8FC249-6A33-49B0-B50C-59C61A66A47A}"/>
              </pc2:cmMkLst>
            </pc226:cmChg>
            <pc226:cmChg xmlns:pc226="http://schemas.microsoft.com/office/powerpoint/2022/06/main/command" chg="mod">
              <pc226:chgData name="Andrea Keogh" userId="8e37fccc-ec9f-4b07-b4ee-9d52c4afc7a5" providerId="ADAL" clId="{EA07A1EB-0317-4C46-AFF1-59D37DD790B9}" dt="2026-07-08T12:17:47.042" v="875" actId="20577"/>
              <pc2:cmMkLst xmlns:pc2="http://schemas.microsoft.com/office/powerpoint/2019/9/main/command">
                <pc:docMk/>
                <pc:sldMk cId="535696995" sldId="283"/>
                <pc2:cmMk id="{A8A19B87-BAC4-420E-A737-ABA0D1FD5D88}"/>
              </pc2:cmMkLst>
            </pc226:cmChg>
            <pc226:cmChg xmlns:pc226="http://schemas.microsoft.com/office/powerpoint/2022/06/main/command" chg="mod">
              <pc226:chgData name="Andrea Keogh" userId="8e37fccc-ec9f-4b07-b4ee-9d52c4afc7a5" providerId="ADAL" clId="{EA07A1EB-0317-4C46-AFF1-59D37DD790B9}" dt="2026-07-08T12:17:47.042" v="875" actId="20577"/>
              <pc2:cmMkLst xmlns:pc2="http://schemas.microsoft.com/office/powerpoint/2019/9/main/command">
                <pc:docMk/>
                <pc:sldMk cId="535696995" sldId="283"/>
                <pc2:cmMk id="{B9CD20C3-AA54-494B-ACEB-E5DD42BBA950}"/>
              </pc2:cmMkLst>
            </pc226:cmChg>
          </p:ext>
        </pc:extLst>
      </pc:sldChg>
      <pc:sldChg chg="modSp mod modCm">
        <pc:chgData name="Andrea Keogh" userId="8e37fccc-ec9f-4b07-b4ee-9d52c4afc7a5" providerId="ADAL" clId="{EA07A1EB-0317-4C46-AFF1-59D37DD790B9}" dt="2026-07-08T12:42:50.564" v="1116" actId="6549"/>
        <pc:sldMkLst>
          <pc:docMk/>
          <pc:sldMk cId="2076959610" sldId="285"/>
        </pc:sldMkLst>
        <pc:spChg chg="mod">
          <ac:chgData name="Andrea Keogh" userId="8e37fccc-ec9f-4b07-b4ee-9d52c4afc7a5" providerId="ADAL" clId="{EA07A1EB-0317-4C46-AFF1-59D37DD790B9}" dt="2026-07-08T12:42:50.564" v="1116" actId="6549"/>
          <ac:spMkLst>
            <pc:docMk/>
            <pc:sldMk cId="2076959610" sldId="285"/>
            <ac:spMk id="7" creationId="{F5F5B02A-8207-DFA7-2A45-6E288E56BD8D}"/>
          </ac:spMkLst>
        </pc:spChg>
        <pc:extLst>
          <p:ext xmlns:p="http://schemas.openxmlformats.org/presentationml/2006/main" uri="{D6D511B9-2390-475A-947B-AFAB55BFBCF1}">
            <pc226:cmChg xmlns:pc226="http://schemas.microsoft.com/office/powerpoint/2022/06/main/command" chg="mod">
              <pc226:chgData name="Andrea Keogh" userId="8e37fccc-ec9f-4b07-b4ee-9d52c4afc7a5" providerId="ADAL" clId="{EA07A1EB-0317-4C46-AFF1-59D37DD790B9}" dt="2026-07-08T12:42:50.564" v="1116" actId="6549"/>
              <pc2:cmMkLst xmlns:pc2="http://schemas.microsoft.com/office/powerpoint/2019/9/main/command">
                <pc:docMk/>
                <pc:sldMk cId="2076959610" sldId="285"/>
                <pc2:cmMk id="{D070AFCF-DE81-40ED-AEC4-4135BD9E59A2}"/>
              </pc2:cmMkLst>
            </pc226:cmChg>
          </p:ext>
        </pc:extLst>
      </pc:sldChg>
      <pc:sldChg chg="modSp mod">
        <pc:chgData name="Andrea Keogh" userId="8e37fccc-ec9f-4b07-b4ee-9d52c4afc7a5" providerId="ADAL" clId="{EA07A1EB-0317-4C46-AFF1-59D37DD790B9}" dt="2026-07-06T10:03:31.782" v="683" actId="20577"/>
        <pc:sldMkLst>
          <pc:docMk/>
          <pc:sldMk cId="1345453818" sldId="290"/>
        </pc:sldMkLst>
        <pc:spChg chg="mod">
          <ac:chgData name="Andrea Keogh" userId="8e37fccc-ec9f-4b07-b4ee-9d52c4afc7a5" providerId="ADAL" clId="{EA07A1EB-0317-4C46-AFF1-59D37DD790B9}" dt="2026-07-06T10:03:31.782" v="683" actId="20577"/>
          <ac:spMkLst>
            <pc:docMk/>
            <pc:sldMk cId="1345453818" sldId="290"/>
            <ac:spMk id="9" creationId="{44EFDF2B-D883-55EB-FC8E-F5D47F13FF82}"/>
          </ac:spMkLst>
        </pc:spChg>
      </pc:sldChg>
      <pc:sldChg chg="delSp modSp mod">
        <pc:chgData name="Andrea Keogh" userId="8e37fccc-ec9f-4b07-b4ee-9d52c4afc7a5" providerId="ADAL" clId="{EA07A1EB-0317-4C46-AFF1-59D37DD790B9}" dt="2026-07-06T09:50:03.705" v="558"/>
        <pc:sldMkLst>
          <pc:docMk/>
          <pc:sldMk cId="293104749" sldId="292"/>
        </pc:sldMkLst>
        <pc:graphicFrameChg chg="mod modGraphic">
          <ac:chgData name="Andrea Keogh" userId="8e37fccc-ec9f-4b07-b4ee-9d52c4afc7a5" providerId="ADAL" clId="{EA07A1EB-0317-4C46-AFF1-59D37DD790B9}" dt="2026-07-06T09:50:03.705" v="558"/>
          <ac:graphicFrameMkLst>
            <pc:docMk/>
            <pc:sldMk cId="293104749" sldId="292"/>
            <ac:graphicFrameMk id="2" creationId="{51285D43-AB03-7C85-87AA-E19F2AA7208B}"/>
          </ac:graphicFrameMkLst>
        </pc:graphicFrameChg>
      </pc:sldChg>
      <pc:sldChg chg="modSp mod modCm">
        <pc:chgData name="Andrea Keogh" userId="8e37fccc-ec9f-4b07-b4ee-9d52c4afc7a5" providerId="ADAL" clId="{EA07A1EB-0317-4C46-AFF1-59D37DD790B9}" dt="2026-07-08T13:47:45.133" v="1541" actId="20577"/>
        <pc:sldMkLst>
          <pc:docMk/>
          <pc:sldMk cId="1762795020" sldId="297"/>
        </pc:sldMkLst>
        <pc:graphicFrameChg chg="modGraphic">
          <ac:chgData name="Andrea Keogh" userId="8e37fccc-ec9f-4b07-b4ee-9d52c4afc7a5" providerId="ADAL" clId="{EA07A1EB-0317-4C46-AFF1-59D37DD790B9}" dt="2026-07-08T13:47:45.133" v="1541" actId="20577"/>
          <ac:graphicFrameMkLst>
            <pc:docMk/>
            <pc:sldMk cId="1762795020" sldId="297"/>
            <ac:graphicFrameMk id="2" creationId="{A893D0B8-20AC-80CC-BA80-E917ADDD78FA}"/>
          </ac:graphicFrameMkLst>
        </pc:graphicFrameChg>
        <pc:extLst>
          <p:ext xmlns:p="http://schemas.openxmlformats.org/presentationml/2006/main" uri="{D6D511B9-2390-475A-947B-AFAB55BFBCF1}">
            <pc226:cmChg xmlns:pc226="http://schemas.microsoft.com/office/powerpoint/2022/06/main/command" chg="mod">
              <pc226:chgData name="Andrea Keogh" userId="8e37fccc-ec9f-4b07-b4ee-9d52c4afc7a5" providerId="ADAL" clId="{EA07A1EB-0317-4C46-AFF1-59D37DD790B9}" dt="2026-07-08T13:47:45.133" v="1541" actId="20577"/>
              <pc2:cmMkLst xmlns:pc2="http://schemas.microsoft.com/office/powerpoint/2019/9/main/command">
                <pc:docMk/>
                <pc:sldMk cId="1762795020" sldId="297"/>
                <pc2:cmMk id="{DC7831DA-FB99-4A0B-87EE-E4CB11320CB5}"/>
              </pc2:cmMkLst>
            </pc226:cmChg>
          </p:ext>
        </pc:extLst>
      </pc:sldChg>
      <pc:sldChg chg="delSp modSp add mod setBg modCm">
        <pc:chgData name="Andrea Keogh" userId="8e37fccc-ec9f-4b07-b4ee-9d52c4afc7a5" providerId="ADAL" clId="{EA07A1EB-0317-4C46-AFF1-59D37DD790B9}" dt="2026-07-08T12:21:18.434" v="975" actId="6549"/>
        <pc:sldMkLst>
          <pc:docMk/>
          <pc:sldMk cId="2545978156" sldId="298"/>
        </pc:sldMkLst>
        <pc:spChg chg="mod">
          <ac:chgData name="Andrea Keogh" userId="8e37fccc-ec9f-4b07-b4ee-9d52c4afc7a5" providerId="ADAL" clId="{EA07A1EB-0317-4C46-AFF1-59D37DD790B9}" dt="2026-07-08T12:21:18.434" v="975" actId="6549"/>
          <ac:spMkLst>
            <pc:docMk/>
            <pc:sldMk cId="2545978156" sldId="298"/>
            <ac:spMk id="3" creationId="{A97BA42D-945B-46FB-5100-E17CDBBDABA1}"/>
          </ac:spMkLst>
        </pc:spChg>
        <pc:extLst>
          <p:ext xmlns:p="http://schemas.openxmlformats.org/presentationml/2006/main" uri="{D6D511B9-2390-475A-947B-AFAB55BFBCF1}">
            <pc226:cmChg xmlns:pc226="http://schemas.microsoft.com/office/powerpoint/2022/06/main/command" chg="mod">
              <pc226:chgData name="Andrea Keogh" userId="8e37fccc-ec9f-4b07-b4ee-9d52c4afc7a5" providerId="ADAL" clId="{EA07A1EB-0317-4C46-AFF1-59D37DD790B9}" dt="2026-07-08T12:21:18.434" v="975" actId="6549"/>
              <pc2:cmMkLst xmlns:pc2="http://schemas.microsoft.com/office/powerpoint/2019/9/main/command">
                <pc:docMk/>
                <pc:sldMk cId="2545978156" sldId="298"/>
                <pc2:cmMk id="{F0C63D32-A79C-47FB-ABD6-00917879B6D7}"/>
              </pc2:cmMkLst>
            </pc226:cmChg>
          </p:ext>
        </pc:extLst>
      </pc:sldChg>
      <pc:sldChg chg="delSp modSp add mod setBg">
        <pc:chgData name="Andrea Keogh" userId="8e37fccc-ec9f-4b07-b4ee-9d52c4afc7a5" providerId="ADAL" clId="{EA07A1EB-0317-4C46-AFF1-59D37DD790B9}" dt="2026-07-06T09:13:13.333" v="308" actId="108"/>
        <pc:sldMkLst>
          <pc:docMk/>
          <pc:sldMk cId="2737145537" sldId="299"/>
        </pc:sldMkLst>
        <pc:spChg chg="mod">
          <ac:chgData name="Andrea Keogh" userId="8e37fccc-ec9f-4b07-b4ee-9d52c4afc7a5" providerId="ADAL" clId="{EA07A1EB-0317-4C46-AFF1-59D37DD790B9}" dt="2026-07-06T09:13:13.333" v="308" actId="108"/>
          <ac:spMkLst>
            <pc:docMk/>
            <pc:sldMk cId="2737145537" sldId="299"/>
            <ac:spMk id="19" creationId="{70C52A39-1858-BD71-54DC-936BBF6E1C4E}"/>
          </ac:spMkLst>
        </pc:spChg>
      </pc:sldChg>
      <pc:sldChg chg="del">
        <pc:chgData name="Andrea Keogh" userId="8e37fccc-ec9f-4b07-b4ee-9d52c4afc7a5" providerId="ADAL" clId="{EA07A1EB-0317-4C46-AFF1-59D37DD790B9}" dt="2026-07-08T11:51:22.860" v="810" actId="47"/>
        <pc:sldMkLst>
          <pc:docMk/>
          <pc:sldMk cId="2804219383" sldId="300"/>
        </pc:sldMkLst>
      </pc:sldChg>
    </pc:docChg>
  </pc:docChgLst>
  <pc:docChgLst>
    <pc:chgData name="Rhodri Cody" userId="S::rhodri.cody@cse.org.uk::9c75cbfb-718e-4551-bb56-4c9b07cd7dd8" providerId="AD" clId="Web-{A379C0C7-76AE-6361-72FA-857484874280}"/>
    <pc:docChg chg="modSld">
      <pc:chgData name="Rhodri Cody" userId="S::rhodri.cody@cse.org.uk::9c75cbfb-718e-4551-bb56-4c9b07cd7dd8" providerId="AD" clId="Web-{A379C0C7-76AE-6361-72FA-857484874280}" dt="2026-07-09T13:59:55.989" v="171" actId="20577"/>
      <pc:docMkLst>
        <pc:docMk/>
      </pc:docMkLst>
      <pc:sldChg chg="modSp">
        <pc:chgData name="Rhodri Cody" userId="S::rhodri.cody@cse.org.uk::9c75cbfb-718e-4551-bb56-4c9b07cd7dd8" providerId="AD" clId="Web-{A379C0C7-76AE-6361-72FA-857484874280}" dt="2026-07-09T13:49:50.094" v="90" actId="20577"/>
        <pc:sldMkLst>
          <pc:docMk/>
          <pc:sldMk cId="1434076355" sldId="256"/>
        </pc:sldMkLst>
        <pc:spChg chg="mod">
          <ac:chgData name="Rhodri Cody" userId="S::rhodri.cody@cse.org.uk::9c75cbfb-718e-4551-bb56-4c9b07cd7dd8" providerId="AD" clId="Web-{A379C0C7-76AE-6361-72FA-857484874280}" dt="2026-07-09T13:35:37.614" v="0" actId="14100"/>
          <ac:spMkLst>
            <pc:docMk/>
            <pc:sldMk cId="1434076355" sldId="256"/>
            <ac:spMk id="4" creationId="{2187773E-786D-7536-08E7-B5FCBBFF82B8}"/>
          </ac:spMkLst>
        </pc:spChg>
        <pc:spChg chg="mod">
          <ac:chgData name="Rhodri Cody" userId="S::rhodri.cody@cse.org.uk::9c75cbfb-718e-4551-bb56-4c9b07cd7dd8" providerId="AD" clId="Web-{A379C0C7-76AE-6361-72FA-857484874280}" dt="2026-07-09T13:49:50.094" v="90" actId="20577"/>
          <ac:spMkLst>
            <pc:docMk/>
            <pc:sldMk cId="1434076355" sldId="256"/>
            <ac:spMk id="6" creationId="{4800A8FB-BCF8-CBFC-EC98-806DD117534B}"/>
          </ac:spMkLst>
        </pc:spChg>
      </pc:sldChg>
      <pc:sldChg chg="modSp">
        <pc:chgData name="Rhodri Cody" userId="S::rhodri.cody@cse.org.uk::9c75cbfb-718e-4551-bb56-4c9b07cd7dd8" providerId="AD" clId="Web-{A379C0C7-76AE-6361-72FA-857484874280}" dt="2026-07-09T13:52:02.802" v="106" actId="20577"/>
        <pc:sldMkLst>
          <pc:docMk/>
          <pc:sldMk cId="458766543" sldId="264"/>
        </pc:sldMkLst>
        <pc:spChg chg="mod">
          <ac:chgData name="Rhodri Cody" userId="S::rhodri.cody@cse.org.uk::9c75cbfb-718e-4551-bb56-4c9b07cd7dd8" providerId="AD" clId="Web-{A379C0C7-76AE-6361-72FA-857484874280}" dt="2026-07-09T13:48:19.310" v="46" actId="20577"/>
          <ac:spMkLst>
            <pc:docMk/>
            <pc:sldMk cId="458766543" sldId="264"/>
            <ac:spMk id="6" creationId="{F203E89D-07CE-77BC-B27D-D60520E78D35}"/>
          </ac:spMkLst>
        </pc:spChg>
        <pc:spChg chg="mod">
          <ac:chgData name="Rhodri Cody" userId="S::rhodri.cody@cse.org.uk::9c75cbfb-718e-4551-bb56-4c9b07cd7dd8" providerId="AD" clId="Web-{A379C0C7-76AE-6361-72FA-857484874280}" dt="2026-07-09T13:52:02.802" v="106" actId="20577"/>
          <ac:spMkLst>
            <pc:docMk/>
            <pc:sldMk cId="458766543" sldId="264"/>
            <ac:spMk id="8" creationId="{33700BE9-A2A7-B8C6-1AD0-4596BA5327EE}"/>
          </ac:spMkLst>
        </pc:spChg>
      </pc:sldChg>
      <pc:sldChg chg="modSp">
        <pc:chgData name="Rhodri Cody" userId="S::rhodri.cody@cse.org.uk::9c75cbfb-718e-4551-bb56-4c9b07cd7dd8" providerId="AD" clId="Web-{A379C0C7-76AE-6361-72FA-857484874280}" dt="2026-07-09T13:58:27.314" v="144" actId="20577"/>
        <pc:sldMkLst>
          <pc:docMk/>
          <pc:sldMk cId="232429415" sldId="277"/>
        </pc:sldMkLst>
        <pc:spChg chg="mod">
          <ac:chgData name="Rhodri Cody" userId="S::rhodri.cody@cse.org.uk::9c75cbfb-718e-4551-bb56-4c9b07cd7dd8" providerId="AD" clId="Web-{A379C0C7-76AE-6361-72FA-857484874280}" dt="2026-07-09T13:58:27.314" v="144" actId="20577"/>
          <ac:spMkLst>
            <pc:docMk/>
            <pc:sldMk cId="232429415" sldId="277"/>
            <ac:spMk id="3" creationId="{4D4168C2-D4BA-5DBF-7B01-D696F6894DB4}"/>
          </ac:spMkLst>
        </pc:spChg>
        <pc:spChg chg="mod">
          <ac:chgData name="Rhodri Cody" userId="S::rhodri.cody@cse.org.uk::9c75cbfb-718e-4551-bb56-4c9b07cd7dd8" providerId="AD" clId="Web-{A379C0C7-76AE-6361-72FA-857484874280}" dt="2026-07-09T13:50:00.485" v="91" actId="20577"/>
          <ac:spMkLst>
            <pc:docMk/>
            <pc:sldMk cId="232429415" sldId="277"/>
            <ac:spMk id="11" creationId="{94397F8B-0A81-4CC1-574F-EEC2F1F0C101}"/>
          </ac:spMkLst>
        </pc:spChg>
      </pc:sldChg>
      <pc:sldChg chg="modSp">
        <pc:chgData name="Rhodri Cody" userId="S::rhodri.cody@cse.org.uk::9c75cbfb-718e-4551-bb56-4c9b07cd7dd8" providerId="AD" clId="Web-{A379C0C7-76AE-6361-72FA-857484874280}" dt="2026-07-09T13:50:58.284" v="95" actId="20577"/>
        <pc:sldMkLst>
          <pc:docMk/>
          <pc:sldMk cId="2563748431" sldId="278"/>
        </pc:sldMkLst>
        <pc:spChg chg="mod">
          <ac:chgData name="Rhodri Cody" userId="S::rhodri.cody@cse.org.uk::9c75cbfb-718e-4551-bb56-4c9b07cd7dd8" providerId="AD" clId="Web-{A379C0C7-76AE-6361-72FA-857484874280}" dt="2026-07-09T13:50:58.284" v="95" actId="20577"/>
          <ac:spMkLst>
            <pc:docMk/>
            <pc:sldMk cId="2563748431" sldId="278"/>
            <ac:spMk id="7" creationId="{C05B4DA9-BFD8-9949-2DDA-0E797EC4F153}"/>
          </ac:spMkLst>
        </pc:spChg>
        <pc:spChg chg="mod">
          <ac:chgData name="Rhodri Cody" userId="S::rhodri.cody@cse.org.uk::9c75cbfb-718e-4551-bb56-4c9b07cd7dd8" providerId="AD" clId="Web-{A379C0C7-76AE-6361-72FA-857484874280}" dt="2026-07-09T13:43:14.488" v="18" actId="1076"/>
          <ac:spMkLst>
            <pc:docMk/>
            <pc:sldMk cId="2563748431" sldId="278"/>
            <ac:spMk id="10" creationId="{1C10D9EA-7AA3-5928-A5AA-797BD5FC5C2E}"/>
          </ac:spMkLst>
        </pc:spChg>
      </pc:sldChg>
      <pc:sldChg chg="modSp">
        <pc:chgData name="Rhodri Cody" userId="S::rhodri.cody@cse.org.uk::9c75cbfb-718e-4551-bb56-4c9b07cd7dd8" providerId="AD" clId="Web-{A379C0C7-76AE-6361-72FA-857484874280}" dt="2026-07-09T13:51:39.770" v="98"/>
        <pc:sldMkLst>
          <pc:docMk/>
          <pc:sldMk cId="3549132286" sldId="279"/>
        </pc:sldMkLst>
        <pc:graphicFrameChg chg="mod modGraphic">
          <ac:chgData name="Rhodri Cody" userId="S::rhodri.cody@cse.org.uk::9c75cbfb-718e-4551-bb56-4c9b07cd7dd8" providerId="AD" clId="Web-{A379C0C7-76AE-6361-72FA-857484874280}" dt="2026-07-09T13:51:39.770" v="98"/>
          <ac:graphicFrameMkLst>
            <pc:docMk/>
            <pc:sldMk cId="3549132286" sldId="279"/>
            <ac:graphicFrameMk id="2" creationId="{B8880F4C-7616-5383-30FF-D1BE899B6AEC}"/>
          </ac:graphicFrameMkLst>
        </pc:graphicFrameChg>
      </pc:sldChg>
      <pc:sldChg chg="modSp">
        <pc:chgData name="Rhodri Cody" userId="S::rhodri.cody@cse.org.uk::9c75cbfb-718e-4551-bb56-4c9b07cd7dd8" providerId="AD" clId="Web-{A379C0C7-76AE-6361-72FA-857484874280}" dt="2026-07-09T13:47:07.480" v="43"/>
        <pc:sldMkLst>
          <pc:docMk/>
          <pc:sldMk cId="134573020" sldId="280"/>
        </pc:sldMkLst>
        <pc:graphicFrameChg chg="mod modGraphic">
          <ac:chgData name="Rhodri Cody" userId="S::rhodri.cody@cse.org.uk::9c75cbfb-718e-4551-bb56-4c9b07cd7dd8" providerId="AD" clId="Web-{A379C0C7-76AE-6361-72FA-857484874280}" dt="2026-07-09T13:47:07.480" v="43"/>
          <ac:graphicFrameMkLst>
            <pc:docMk/>
            <pc:sldMk cId="134573020" sldId="280"/>
            <ac:graphicFrameMk id="2" creationId="{3D258FC4-68BF-AFCE-31F8-7E5461E6955D}"/>
          </ac:graphicFrameMkLst>
        </pc:graphicFrameChg>
      </pc:sldChg>
      <pc:sldChg chg="modSp">
        <pc:chgData name="Rhodri Cody" userId="S::rhodri.cody@cse.org.uk::9c75cbfb-718e-4551-bb56-4c9b07cd7dd8" providerId="AD" clId="Web-{A379C0C7-76AE-6361-72FA-857484874280}" dt="2026-07-09T13:54:33.603" v="137" actId="20577"/>
        <pc:sldMkLst>
          <pc:docMk/>
          <pc:sldMk cId="535696995" sldId="283"/>
        </pc:sldMkLst>
        <pc:spChg chg="mod">
          <ac:chgData name="Rhodri Cody" userId="S::rhodri.cody@cse.org.uk::9c75cbfb-718e-4551-bb56-4c9b07cd7dd8" providerId="AD" clId="Web-{A379C0C7-76AE-6361-72FA-857484874280}" dt="2026-07-09T13:54:33.603" v="137" actId="20577"/>
          <ac:spMkLst>
            <pc:docMk/>
            <pc:sldMk cId="535696995" sldId="283"/>
            <ac:spMk id="13" creationId="{B4DA05B8-BAD5-4CDA-D541-F68F527608EC}"/>
          </ac:spMkLst>
        </pc:spChg>
      </pc:sldChg>
      <pc:sldChg chg="modSp">
        <pc:chgData name="Rhodri Cody" userId="S::rhodri.cody@cse.org.uk::9c75cbfb-718e-4551-bb56-4c9b07cd7dd8" providerId="AD" clId="Web-{A379C0C7-76AE-6361-72FA-857484874280}" dt="2026-07-09T13:59:55.989" v="171" actId="20577"/>
        <pc:sldMkLst>
          <pc:docMk/>
          <pc:sldMk cId="2076959610" sldId="285"/>
        </pc:sldMkLst>
        <pc:spChg chg="mod">
          <ac:chgData name="Rhodri Cody" userId="S::rhodri.cody@cse.org.uk::9c75cbfb-718e-4551-bb56-4c9b07cd7dd8" providerId="AD" clId="Web-{A379C0C7-76AE-6361-72FA-857484874280}" dt="2026-07-09T13:59:55.989" v="171" actId="20577"/>
          <ac:spMkLst>
            <pc:docMk/>
            <pc:sldMk cId="2076959610" sldId="285"/>
            <ac:spMk id="7" creationId="{F5F5B02A-8207-DFA7-2A45-6E288E56BD8D}"/>
          </ac:spMkLst>
        </pc:spChg>
      </pc:sldChg>
      <pc:sldChg chg="modSp">
        <pc:chgData name="Rhodri Cody" userId="S::rhodri.cody@cse.org.uk::9c75cbfb-718e-4551-bb56-4c9b07cd7dd8" providerId="AD" clId="Web-{A379C0C7-76AE-6361-72FA-857484874280}" dt="2026-07-09T13:51:08.269" v="96" actId="20577"/>
        <pc:sldMkLst>
          <pc:docMk/>
          <pc:sldMk cId="1345453818" sldId="290"/>
        </pc:sldMkLst>
        <pc:spChg chg="mod">
          <ac:chgData name="Rhodri Cody" userId="S::rhodri.cody@cse.org.uk::9c75cbfb-718e-4551-bb56-4c9b07cd7dd8" providerId="AD" clId="Web-{A379C0C7-76AE-6361-72FA-857484874280}" dt="2026-07-09T13:51:08.269" v="96" actId="20577"/>
          <ac:spMkLst>
            <pc:docMk/>
            <pc:sldMk cId="1345453818" sldId="290"/>
            <ac:spMk id="9" creationId="{44EFDF2B-D883-55EB-FC8E-F5D47F13FF82}"/>
          </ac:spMkLst>
        </pc:spChg>
      </pc:sldChg>
      <pc:sldChg chg="modSp">
        <pc:chgData name="Rhodri Cody" userId="S::rhodri.cody@cse.org.uk::9c75cbfb-718e-4551-bb56-4c9b07cd7dd8" providerId="AD" clId="Web-{A379C0C7-76AE-6361-72FA-857484874280}" dt="2026-07-09T13:51:54.270" v="105"/>
        <pc:sldMkLst>
          <pc:docMk/>
          <pc:sldMk cId="293104749" sldId="292"/>
        </pc:sldMkLst>
        <pc:spChg chg="mod">
          <ac:chgData name="Rhodri Cody" userId="S::rhodri.cody@cse.org.uk::9c75cbfb-718e-4551-bb56-4c9b07cd7dd8" providerId="AD" clId="Web-{A379C0C7-76AE-6361-72FA-857484874280}" dt="2026-07-09T13:48:15.576" v="45" actId="20577"/>
          <ac:spMkLst>
            <pc:docMk/>
            <pc:sldMk cId="293104749" sldId="292"/>
            <ac:spMk id="9" creationId="{CB9B354C-54FB-CD23-660E-52E25A68BB2B}"/>
          </ac:spMkLst>
        </pc:spChg>
        <pc:graphicFrameChg chg="mod modGraphic">
          <ac:chgData name="Rhodri Cody" userId="S::rhodri.cody@cse.org.uk::9c75cbfb-718e-4551-bb56-4c9b07cd7dd8" providerId="AD" clId="Web-{A379C0C7-76AE-6361-72FA-857484874280}" dt="2026-07-09T13:51:54.270" v="105"/>
          <ac:graphicFrameMkLst>
            <pc:docMk/>
            <pc:sldMk cId="293104749" sldId="292"/>
            <ac:graphicFrameMk id="2" creationId="{51285D43-AB03-7C85-87AA-E19F2AA7208B}"/>
          </ac:graphicFrameMkLst>
        </pc:graphicFrameChg>
      </pc:sldChg>
      <pc:sldChg chg="modSp">
        <pc:chgData name="Rhodri Cody" userId="S::rhodri.cody@cse.org.uk::9c75cbfb-718e-4551-bb56-4c9b07cd7dd8" providerId="AD" clId="Web-{A379C0C7-76AE-6361-72FA-857484874280}" dt="2026-07-09T13:45:26.836" v="39" actId="20577"/>
        <pc:sldMkLst>
          <pc:docMk/>
          <pc:sldMk cId="3264473518" sldId="293"/>
        </pc:sldMkLst>
        <pc:spChg chg="mod">
          <ac:chgData name="Rhodri Cody" userId="S::rhodri.cody@cse.org.uk::9c75cbfb-718e-4551-bb56-4c9b07cd7dd8" providerId="AD" clId="Web-{A379C0C7-76AE-6361-72FA-857484874280}" dt="2026-07-09T13:45:26.836" v="39" actId="20577"/>
          <ac:spMkLst>
            <pc:docMk/>
            <pc:sldMk cId="3264473518" sldId="293"/>
            <ac:spMk id="2" creationId="{9CA2A42F-9D4E-DDD6-B122-5DE188E95DE3}"/>
          </ac:spMkLst>
        </pc:spChg>
      </pc:sldChg>
      <pc:sldChg chg="modSp modCm">
        <pc:chgData name="Rhodri Cody" userId="S::rhodri.cody@cse.org.uk::9c75cbfb-718e-4551-bb56-4c9b07cd7dd8" providerId="AD" clId="Web-{A379C0C7-76AE-6361-72FA-857484874280}" dt="2026-07-09T13:52:38.131" v="107" actId="1076"/>
        <pc:sldMkLst>
          <pc:docMk/>
          <pc:sldMk cId="1762795020" sldId="297"/>
        </pc:sldMkLst>
        <pc:graphicFrameChg chg="mod modGraphic">
          <ac:chgData name="Rhodri Cody" userId="S::rhodri.cody@cse.org.uk::9c75cbfb-718e-4551-bb56-4c9b07cd7dd8" providerId="AD" clId="Web-{A379C0C7-76AE-6361-72FA-857484874280}" dt="2026-07-09T13:52:38.131" v="107" actId="1076"/>
          <ac:graphicFrameMkLst>
            <pc:docMk/>
            <pc:sldMk cId="1762795020" sldId="297"/>
            <ac:graphicFrameMk id="2" creationId="{A893D0B8-20AC-80CC-BA80-E917ADDD78FA}"/>
          </ac:graphicFrameMkLst>
        </pc:graphicFrameChg>
        <pc:extLst>
          <p:ext xmlns:p="http://schemas.openxmlformats.org/presentationml/2006/main" uri="{D6D511B9-2390-475A-947B-AFAB55BFBCF1}">
            <pc226:cmChg xmlns:pc226="http://schemas.microsoft.com/office/powerpoint/2022/06/main/command" chg="mod">
              <pc226:chgData name="Rhodri Cody" userId="S::rhodri.cody@cse.org.uk::9c75cbfb-718e-4551-bb56-4c9b07cd7dd8" providerId="AD" clId="Web-{A379C0C7-76AE-6361-72FA-857484874280}" dt="2026-07-09T13:49:37.594" v="88"/>
              <pc2:cmMkLst xmlns:pc2="http://schemas.microsoft.com/office/powerpoint/2019/9/main/command">
                <pc:docMk/>
                <pc:sldMk cId="1762795020" sldId="297"/>
                <pc2:cmMk id="{2B5A3603-8DBB-42E7-8022-AC0EFD77E26C}"/>
              </pc2:cmMkLst>
            </pc226:cmChg>
          </p:ext>
        </pc:extLst>
      </pc:sldChg>
      <pc:sldChg chg="addSp delSp modSp">
        <pc:chgData name="Rhodri Cody" userId="S::rhodri.cody@cse.org.uk::9c75cbfb-718e-4551-bb56-4c9b07cd7dd8" providerId="AD" clId="Web-{A379C0C7-76AE-6361-72FA-857484874280}" dt="2026-07-09T13:39:48.872" v="14" actId="20577"/>
        <pc:sldMkLst>
          <pc:docMk/>
          <pc:sldMk cId="2545978156" sldId="298"/>
        </pc:sldMkLst>
        <pc:spChg chg="mod">
          <ac:chgData name="Rhodri Cody" userId="S::rhodri.cody@cse.org.uk::9c75cbfb-718e-4551-bb56-4c9b07cd7dd8" providerId="AD" clId="Web-{A379C0C7-76AE-6361-72FA-857484874280}" dt="2026-07-09T13:39:48.872" v="14" actId="20577"/>
          <ac:spMkLst>
            <pc:docMk/>
            <pc:sldMk cId="2545978156" sldId="298"/>
            <ac:spMk id="3" creationId="{A97BA42D-945B-46FB-5100-E17CDBBDABA1}"/>
          </ac:spMkLst>
        </pc:spChg>
        <pc:picChg chg="add mod modCrop">
          <ac:chgData name="Rhodri Cody" userId="S::rhodri.cody@cse.org.uk::9c75cbfb-718e-4551-bb56-4c9b07cd7dd8" providerId="AD" clId="Web-{A379C0C7-76AE-6361-72FA-857484874280}" dt="2026-07-09T13:39:45.075" v="13" actId="1076"/>
          <ac:picMkLst>
            <pc:docMk/>
            <pc:sldMk cId="2545978156" sldId="298"/>
            <ac:picMk id="4" creationId="{097749CC-FCD6-4E86-F7F8-9D0B98B973DF}"/>
          </ac:picMkLst>
        </pc:picChg>
        <pc:picChg chg="del">
          <ac:chgData name="Rhodri Cody" userId="S::rhodri.cody@cse.org.uk::9c75cbfb-718e-4551-bb56-4c9b07cd7dd8" providerId="AD" clId="Web-{A379C0C7-76AE-6361-72FA-857484874280}" dt="2026-07-09T13:36:09.443" v="6"/>
          <ac:picMkLst>
            <pc:docMk/>
            <pc:sldMk cId="2545978156" sldId="298"/>
            <ac:picMk id="5" creationId="{8493C357-4414-571D-9EA4-D0AC9DFE095F}"/>
          </ac:picMkLst>
        </pc:picChg>
      </pc:sldChg>
      <pc:sldChg chg="modSp">
        <pc:chgData name="Rhodri Cody" userId="S::rhodri.cody@cse.org.uk::9c75cbfb-718e-4551-bb56-4c9b07cd7dd8" providerId="AD" clId="Web-{A379C0C7-76AE-6361-72FA-857484874280}" dt="2026-07-09T13:50:23.642" v="93" actId="20577"/>
        <pc:sldMkLst>
          <pc:docMk/>
          <pc:sldMk cId="2737145537" sldId="299"/>
        </pc:sldMkLst>
        <pc:spChg chg="mod">
          <ac:chgData name="Rhodri Cody" userId="S::rhodri.cody@cse.org.uk::9c75cbfb-718e-4551-bb56-4c9b07cd7dd8" providerId="AD" clId="Web-{A379C0C7-76AE-6361-72FA-857484874280}" dt="2026-07-09T13:50:23.642" v="93" actId="20577"/>
          <ac:spMkLst>
            <pc:docMk/>
            <pc:sldMk cId="2737145537" sldId="299"/>
            <ac:spMk id="19" creationId="{70C52A39-1858-BD71-54DC-936BBF6E1C4E}"/>
          </ac:spMkLst>
        </pc:spChg>
      </pc:sldChg>
    </pc:docChg>
  </pc:docChgLst>
  <pc:docChgLst>
    <pc:chgData name="Rhodri Cody" userId="S::rhodri.cody@cse.org.uk::9c75cbfb-718e-4551-bb56-4c9b07cd7dd8" providerId="AD" clId="Web-{CB1C9A6C-0EC6-A697-4B39-8415A63F24A1}"/>
    <pc:docChg chg="modSld">
      <pc:chgData name="Rhodri Cody" userId="S::rhodri.cody@cse.org.uk::9c75cbfb-718e-4551-bb56-4c9b07cd7dd8" providerId="AD" clId="Web-{CB1C9A6C-0EC6-A697-4B39-8415A63F24A1}" dt="2026-07-09T07:29:30.062" v="38" actId="1076"/>
      <pc:docMkLst>
        <pc:docMk/>
      </pc:docMkLst>
      <pc:sldChg chg="modSp">
        <pc:chgData name="Rhodri Cody" userId="S::rhodri.cody@cse.org.uk::9c75cbfb-718e-4551-bb56-4c9b07cd7dd8" providerId="AD" clId="Web-{CB1C9A6C-0EC6-A697-4B39-8415A63F24A1}" dt="2026-07-09T07:27:53.527" v="16" actId="20577"/>
        <pc:sldMkLst>
          <pc:docMk/>
          <pc:sldMk cId="1434076355" sldId="256"/>
        </pc:sldMkLst>
        <pc:spChg chg="mod">
          <ac:chgData name="Rhodri Cody" userId="S::rhodri.cody@cse.org.uk::9c75cbfb-718e-4551-bb56-4c9b07cd7dd8" providerId="AD" clId="Web-{CB1C9A6C-0EC6-A697-4B39-8415A63F24A1}" dt="2026-07-09T07:27:53.527" v="16" actId="20577"/>
          <ac:spMkLst>
            <pc:docMk/>
            <pc:sldMk cId="1434076355" sldId="256"/>
            <ac:spMk id="6" creationId="{4800A8FB-BCF8-CBFC-EC98-806DD117534B}"/>
          </ac:spMkLst>
        </pc:spChg>
      </pc:sldChg>
      <pc:sldChg chg="modSp">
        <pc:chgData name="Rhodri Cody" userId="S::rhodri.cody@cse.org.uk::9c75cbfb-718e-4551-bb56-4c9b07cd7dd8" providerId="AD" clId="Web-{CB1C9A6C-0EC6-A697-4B39-8415A63F24A1}" dt="2026-07-09T07:27:39.464" v="10" actId="20577"/>
        <pc:sldMkLst>
          <pc:docMk/>
          <pc:sldMk cId="458766543" sldId="264"/>
        </pc:sldMkLst>
        <pc:spChg chg="mod">
          <ac:chgData name="Rhodri Cody" userId="S::rhodri.cody@cse.org.uk::9c75cbfb-718e-4551-bb56-4c9b07cd7dd8" providerId="AD" clId="Web-{CB1C9A6C-0EC6-A697-4B39-8415A63F24A1}" dt="2026-07-09T07:27:39.464" v="10" actId="20577"/>
          <ac:spMkLst>
            <pc:docMk/>
            <pc:sldMk cId="458766543" sldId="264"/>
            <ac:spMk id="6" creationId="{F203E89D-07CE-77BC-B27D-D60520E78D35}"/>
          </ac:spMkLst>
        </pc:spChg>
      </pc:sldChg>
      <pc:sldChg chg="modSp">
        <pc:chgData name="Rhodri Cody" userId="S::rhodri.cody@cse.org.uk::9c75cbfb-718e-4551-bb56-4c9b07cd7dd8" providerId="AD" clId="Web-{CB1C9A6C-0EC6-A697-4B39-8415A63F24A1}" dt="2026-07-09T07:29:30.062" v="38" actId="1076"/>
        <pc:sldMkLst>
          <pc:docMk/>
          <pc:sldMk cId="2076959610" sldId="285"/>
        </pc:sldMkLst>
        <pc:spChg chg="mod">
          <ac:chgData name="Rhodri Cody" userId="S::rhodri.cody@cse.org.uk::9c75cbfb-718e-4551-bb56-4c9b07cd7dd8" providerId="AD" clId="Web-{CB1C9A6C-0EC6-A697-4B39-8415A63F24A1}" dt="2026-07-09T07:29:13.999" v="36" actId="1076"/>
          <ac:spMkLst>
            <pc:docMk/>
            <pc:sldMk cId="2076959610" sldId="285"/>
            <ac:spMk id="7" creationId="{F5F5B02A-8207-DFA7-2A45-6E288E56BD8D}"/>
          </ac:spMkLst>
        </pc:spChg>
        <pc:spChg chg="mod">
          <ac:chgData name="Rhodri Cody" userId="S::rhodri.cody@cse.org.uk::9c75cbfb-718e-4551-bb56-4c9b07cd7dd8" providerId="AD" clId="Web-{CB1C9A6C-0EC6-A697-4B39-8415A63F24A1}" dt="2026-07-09T07:29:30.062" v="38" actId="1076"/>
          <ac:spMkLst>
            <pc:docMk/>
            <pc:sldMk cId="2076959610" sldId="285"/>
            <ac:spMk id="9" creationId="{D42797CC-D521-1C9A-C6F1-CC1700887592}"/>
          </ac:spMkLst>
        </pc:spChg>
      </pc:sldChg>
    </pc:docChg>
  </pc:docChgLst>
  <pc:docChgLst>
    <pc:chgData name="Rhodri Cody" userId="S::rhodri.cody@cse.org.uk::9c75cbfb-718e-4551-bb56-4c9b07cd7dd8" providerId="AD" clId="Web-{A3A6190F-BFC6-CEB2-18E8-6EF41AAB0CAA}"/>
    <pc:docChg chg="modSld">
      <pc:chgData name="Rhodri Cody" userId="S::rhodri.cody@cse.org.uk::9c75cbfb-718e-4551-bb56-4c9b07cd7dd8" providerId="AD" clId="Web-{A3A6190F-BFC6-CEB2-18E8-6EF41AAB0CAA}" dt="2026-07-09T12:43:52.804" v="7" actId="20577"/>
      <pc:docMkLst>
        <pc:docMk/>
      </pc:docMkLst>
      <pc:sldChg chg="modSp">
        <pc:chgData name="Rhodri Cody" userId="S::rhodri.cody@cse.org.uk::9c75cbfb-718e-4551-bb56-4c9b07cd7dd8" providerId="AD" clId="Web-{A3A6190F-BFC6-CEB2-18E8-6EF41AAB0CAA}" dt="2026-07-09T12:43:52.804" v="7" actId="20577"/>
        <pc:sldMkLst>
          <pc:docMk/>
          <pc:sldMk cId="1434076355" sldId="256"/>
        </pc:sldMkLst>
        <pc:spChg chg="mod">
          <ac:chgData name="Rhodri Cody" userId="S::rhodri.cody@cse.org.uk::9c75cbfb-718e-4551-bb56-4c9b07cd7dd8" providerId="AD" clId="Web-{A3A6190F-BFC6-CEB2-18E8-6EF41AAB0CAA}" dt="2026-07-09T12:43:47.867" v="4" actId="1076"/>
          <ac:spMkLst>
            <pc:docMk/>
            <pc:sldMk cId="1434076355" sldId="256"/>
            <ac:spMk id="4" creationId="{2187773E-786D-7536-08E7-B5FCBBFF82B8}"/>
          </ac:spMkLst>
        </pc:spChg>
        <pc:spChg chg="mod">
          <ac:chgData name="Rhodri Cody" userId="S::rhodri.cody@cse.org.uk::9c75cbfb-718e-4551-bb56-4c9b07cd7dd8" providerId="AD" clId="Web-{A3A6190F-BFC6-CEB2-18E8-6EF41AAB0CAA}" dt="2026-07-09T12:43:52.804" v="7" actId="20577"/>
          <ac:spMkLst>
            <pc:docMk/>
            <pc:sldMk cId="1434076355" sldId="256"/>
            <ac:spMk id="6" creationId="{4800A8FB-BCF8-CBFC-EC98-806DD11753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60426-F515-43D5-B40C-A425018A1673}" type="datetimeFigureOut">
              <a:rPr lang="en-GB" smtClean="0"/>
              <a:t>09/07/2026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F5730-2E64-4E74-88B4-A521D259E441}" type="slidenum">
              <a:rPr lang="en-GB" smtClean="0"/>
              <a:t>‹#›</a:t>
            </a:fld>
            <a:endParaRPr lang="en-GB"/>
          </a:p>
        </p:txBody>
      </p:sp>
    </p:spTree>
    <p:extLst>
      <p:ext uri="{BB962C8B-B14F-4D97-AF65-F5344CB8AC3E}">
        <p14:creationId xmlns:p14="http://schemas.microsoft.com/office/powerpoint/2010/main" val="4134010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F5730-2E64-4E74-88B4-A521D259E441}" type="slidenum">
              <a:rPr lang="en-GB" smtClean="0"/>
              <a:t>2</a:t>
            </a:fld>
            <a:endParaRPr lang="en-GB"/>
          </a:p>
        </p:txBody>
      </p:sp>
    </p:spTree>
    <p:extLst>
      <p:ext uri="{BB962C8B-B14F-4D97-AF65-F5344CB8AC3E}">
        <p14:creationId xmlns:p14="http://schemas.microsoft.com/office/powerpoint/2010/main" val="40146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F5730-2E64-4E74-88B4-A521D259E441}" type="slidenum">
              <a:rPr lang="en-GB" smtClean="0"/>
              <a:t>22</a:t>
            </a:fld>
            <a:endParaRPr lang="en-GB"/>
          </a:p>
        </p:txBody>
      </p:sp>
    </p:spTree>
    <p:extLst>
      <p:ext uri="{BB962C8B-B14F-4D97-AF65-F5344CB8AC3E}">
        <p14:creationId xmlns:p14="http://schemas.microsoft.com/office/powerpoint/2010/main" val="240111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F5730-2E64-4E74-88B4-A521D259E441}" type="slidenum">
              <a:rPr lang="en-GB" smtClean="0"/>
              <a:t>4</a:t>
            </a:fld>
            <a:endParaRPr lang="en-GB"/>
          </a:p>
        </p:txBody>
      </p:sp>
    </p:spTree>
    <p:extLst>
      <p:ext uri="{BB962C8B-B14F-4D97-AF65-F5344CB8AC3E}">
        <p14:creationId xmlns:p14="http://schemas.microsoft.com/office/powerpoint/2010/main" val="3346293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981E2-2E93-6DE8-D283-9F0295CDE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4D3A2-1609-71A2-3579-FF551C956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AD26E-8EA0-0271-CCEA-74B109EB7961}"/>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Local Authorities and Community Empowerment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Local Authorities and Community Empowerment team supports communities, local authorities and young people to take positive action on sustainability, energy and the climate emergency.</a:t>
            </a:r>
            <a:endParaRPr lang="en-GB" dirty="0"/>
          </a:p>
        </p:txBody>
      </p:sp>
      <p:sp>
        <p:nvSpPr>
          <p:cNvPr id="4" name="Slide Number Placeholder 3">
            <a:extLst>
              <a:ext uri="{FF2B5EF4-FFF2-40B4-BE49-F238E27FC236}">
                <a16:creationId xmlns:a16="http://schemas.microsoft.com/office/drawing/2014/main" id="{CB9C6000-2561-62D4-B9CA-482436081C67}"/>
              </a:ext>
            </a:extLst>
          </p:cNvPr>
          <p:cNvSpPr>
            <a:spLocks noGrp="1"/>
          </p:cNvSpPr>
          <p:nvPr>
            <p:ph type="sldNum" sz="quarter" idx="5"/>
          </p:nvPr>
        </p:nvSpPr>
        <p:spPr/>
        <p:txBody>
          <a:bodyPr/>
          <a:lstStyle/>
          <a:p>
            <a:fld id="{490F5730-2E64-4E74-88B4-A521D259E441}" type="slidenum">
              <a:rPr lang="en-GB" smtClean="0"/>
              <a:t>5</a:t>
            </a:fld>
            <a:endParaRPr lang="en-GB"/>
          </a:p>
        </p:txBody>
      </p:sp>
    </p:spTree>
    <p:extLst>
      <p:ext uri="{BB962C8B-B14F-4D97-AF65-F5344CB8AC3E}">
        <p14:creationId xmlns:p14="http://schemas.microsoft.com/office/powerpoint/2010/main" val="2342948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F5730-2E64-4E74-88B4-A521D259E441}" type="slidenum">
              <a:rPr lang="en-GB" smtClean="0"/>
              <a:t>9</a:t>
            </a:fld>
            <a:endParaRPr lang="en-GB"/>
          </a:p>
        </p:txBody>
      </p:sp>
    </p:spTree>
    <p:extLst>
      <p:ext uri="{BB962C8B-B14F-4D97-AF65-F5344CB8AC3E}">
        <p14:creationId xmlns:p14="http://schemas.microsoft.com/office/powerpoint/2010/main" val="2830491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F5730-2E64-4E74-88B4-A521D259E441}" type="slidenum">
              <a:rPr lang="en-GB" smtClean="0"/>
              <a:t>11</a:t>
            </a:fld>
            <a:endParaRPr lang="en-GB"/>
          </a:p>
        </p:txBody>
      </p:sp>
    </p:spTree>
    <p:extLst>
      <p:ext uri="{BB962C8B-B14F-4D97-AF65-F5344CB8AC3E}">
        <p14:creationId xmlns:p14="http://schemas.microsoft.com/office/powerpoint/2010/main" val="2173930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F5730-2E64-4E74-88B4-A521D259E441}" type="slidenum">
              <a:rPr lang="en-GB" smtClean="0"/>
              <a:t>12</a:t>
            </a:fld>
            <a:endParaRPr lang="en-GB"/>
          </a:p>
        </p:txBody>
      </p:sp>
    </p:spTree>
    <p:extLst>
      <p:ext uri="{BB962C8B-B14F-4D97-AF65-F5344CB8AC3E}">
        <p14:creationId xmlns:p14="http://schemas.microsoft.com/office/powerpoint/2010/main" val="127978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F5730-2E64-4E74-88B4-A521D259E441}" type="slidenum">
              <a:rPr lang="en-GB" smtClean="0"/>
              <a:t>14</a:t>
            </a:fld>
            <a:endParaRPr lang="en-GB"/>
          </a:p>
        </p:txBody>
      </p:sp>
    </p:spTree>
    <p:extLst>
      <p:ext uri="{BB962C8B-B14F-4D97-AF65-F5344CB8AC3E}">
        <p14:creationId xmlns:p14="http://schemas.microsoft.com/office/powerpoint/2010/main" val="4190931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F5730-2E64-4E74-88B4-A521D259E441}" type="slidenum">
              <a:rPr lang="en-GB" smtClean="0"/>
              <a:t>15</a:t>
            </a:fld>
            <a:endParaRPr lang="en-GB"/>
          </a:p>
        </p:txBody>
      </p:sp>
    </p:spTree>
    <p:extLst>
      <p:ext uri="{BB962C8B-B14F-4D97-AF65-F5344CB8AC3E}">
        <p14:creationId xmlns:p14="http://schemas.microsoft.com/office/powerpoint/2010/main" val="3441857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0F5730-2E64-4E74-88B4-A521D259E441}" type="slidenum">
              <a:rPr lang="en-GB" smtClean="0"/>
              <a:t>20</a:t>
            </a:fld>
            <a:endParaRPr lang="en-GB"/>
          </a:p>
        </p:txBody>
      </p:sp>
    </p:spTree>
    <p:extLst>
      <p:ext uri="{BB962C8B-B14F-4D97-AF65-F5344CB8AC3E}">
        <p14:creationId xmlns:p14="http://schemas.microsoft.com/office/powerpoint/2010/main" val="886019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71D5-5857-EC40-1957-0C0194F7DF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FD9AA14-0371-AF48-4CEA-ACC791F62E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549AC16-D2CF-2C62-5828-CE42DB70991A}"/>
              </a:ext>
            </a:extLst>
          </p:cNvPr>
          <p:cNvSpPr>
            <a:spLocks noGrp="1"/>
          </p:cNvSpPr>
          <p:nvPr>
            <p:ph type="dt" sz="half" idx="10"/>
          </p:nvPr>
        </p:nvSpPr>
        <p:spPr/>
        <p:txBody>
          <a:bodyPr/>
          <a:lstStyle/>
          <a:p>
            <a:fld id="{A86C24DE-DF36-424A-8153-0B153638FF40}" type="datetime1">
              <a:rPr lang="en-GB" smtClean="0"/>
              <a:t>09/07/2026</a:t>
            </a:fld>
            <a:endParaRPr lang="en-GB"/>
          </a:p>
        </p:txBody>
      </p:sp>
      <p:sp>
        <p:nvSpPr>
          <p:cNvPr id="5" name="Footer Placeholder 4">
            <a:extLst>
              <a:ext uri="{FF2B5EF4-FFF2-40B4-BE49-F238E27FC236}">
                <a16:creationId xmlns:a16="http://schemas.microsoft.com/office/drawing/2014/main" id="{BB5FAC3C-57A1-8F64-1CE4-65710D29A5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7FB57C-B7DD-FF39-A413-971A80339CA9}"/>
              </a:ext>
            </a:extLst>
          </p:cNvPr>
          <p:cNvSpPr>
            <a:spLocks noGrp="1"/>
          </p:cNvSpPr>
          <p:nvPr>
            <p:ph type="sldNum" sz="quarter" idx="12"/>
          </p:nvPr>
        </p:nvSpPr>
        <p:spPr/>
        <p:txBody>
          <a:bodyPr/>
          <a:lstStyle/>
          <a:p>
            <a:fld id="{141ECB71-B0D5-4B76-A901-4DC852E6B1E5}" type="slidenum">
              <a:rPr lang="en-GB" smtClean="0"/>
              <a:t>‹#›</a:t>
            </a:fld>
            <a:endParaRPr lang="en-GB"/>
          </a:p>
        </p:txBody>
      </p:sp>
    </p:spTree>
    <p:extLst>
      <p:ext uri="{BB962C8B-B14F-4D97-AF65-F5344CB8AC3E}">
        <p14:creationId xmlns:p14="http://schemas.microsoft.com/office/powerpoint/2010/main" val="1618173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E194-C348-D683-A46C-7D1EDCEA2C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0603DD-2E81-7FDE-4399-A7168E6DB0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152238-AFFE-52F2-9D25-8B0EAF35FD74}"/>
              </a:ext>
            </a:extLst>
          </p:cNvPr>
          <p:cNvSpPr>
            <a:spLocks noGrp="1"/>
          </p:cNvSpPr>
          <p:nvPr>
            <p:ph type="dt" sz="half" idx="10"/>
          </p:nvPr>
        </p:nvSpPr>
        <p:spPr/>
        <p:txBody>
          <a:bodyPr/>
          <a:lstStyle/>
          <a:p>
            <a:fld id="{28C981E6-91B1-4E6B-A5D1-873C5D167E09}" type="datetime1">
              <a:rPr lang="en-GB" smtClean="0"/>
              <a:t>09/07/2026</a:t>
            </a:fld>
            <a:endParaRPr lang="en-GB"/>
          </a:p>
        </p:txBody>
      </p:sp>
      <p:sp>
        <p:nvSpPr>
          <p:cNvPr id="5" name="Footer Placeholder 4">
            <a:extLst>
              <a:ext uri="{FF2B5EF4-FFF2-40B4-BE49-F238E27FC236}">
                <a16:creationId xmlns:a16="http://schemas.microsoft.com/office/drawing/2014/main" id="{EDF78497-B8CF-A777-E306-E98807BD85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9355FF-1081-1FF8-C256-F7B6118FE353}"/>
              </a:ext>
            </a:extLst>
          </p:cNvPr>
          <p:cNvSpPr>
            <a:spLocks noGrp="1"/>
          </p:cNvSpPr>
          <p:nvPr>
            <p:ph type="sldNum" sz="quarter" idx="12"/>
          </p:nvPr>
        </p:nvSpPr>
        <p:spPr/>
        <p:txBody>
          <a:bodyPr/>
          <a:lstStyle/>
          <a:p>
            <a:fld id="{141ECB71-B0D5-4B76-A901-4DC852E6B1E5}" type="slidenum">
              <a:rPr lang="en-GB" smtClean="0"/>
              <a:t>‹#›</a:t>
            </a:fld>
            <a:endParaRPr lang="en-GB"/>
          </a:p>
        </p:txBody>
      </p:sp>
    </p:spTree>
    <p:extLst>
      <p:ext uri="{BB962C8B-B14F-4D97-AF65-F5344CB8AC3E}">
        <p14:creationId xmlns:p14="http://schemas.microsoft.com/office/powerpoint/2010/main" val="70512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69BACC-3F35-4092-7A7B-D7C2D432AC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631A4B-9B9D-01AA-EDC4-1C5BDDF635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684724-270F-EFA5-B0B7-D64D0155C169}"/>
              </a:ext>
            </a:extLst>
          </p:cNvPr>
          <p:cNvSpPr>
            <a:spLocks noGrp="1"/>
          </p:cNvSpPr>
          <p:nvPr>
            <p:ph type="dt" sz="half" idx="10"/>
          </p:nvPr>
        </p:nvSpPr>
        <p:spPr/>
        <p:txBody>
          <a:bodyPr/>
          <a:lstStyle/>
          <a:p>
            <a:fld id="{D9CCFB4F-9E47-42EA-8075-15BF7D964E5F}" type="datetime1">
              <a:rPr lang="en-GB" smtClean="0"/>
              <a:t>09/07/2026</a:t>
            </a:fld>
            <a:endParaRPr lang="en-GB"/>
          </a:p>
        </p:txBody>
      </p:sp>
      <p:sp>
        <p:nvSpPr>
          <p:cNvPr id="5" name="Footer Placeholder 4">
            <a:extLst>
              <a:ext uri="{FF2B5EF4-FFF2-40B4-BE49-F238E27FC236}">
                <a16:creationId xmlns:a16="http://schemas.microsoft.com/office/drawing/2014/main" id="{F72C8E5E-241D-D8F8-C62E-BEB829D57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580B7C-3D51-732D-F514-84350A37F7AB}"/>
              </a:ext>
            </a:extLst>
          </p:cNvPr>
          <p:cNvSpPr>
            <a:spLocks noGrp="1"/>
          </p:cNvSpPr>
          <p:nvPr>
            <p:ph type="sldNum" sz="quarter" idx="12"/>
          </p:nvPr>
        </p:nvSpPr>
        <p:spPr/>
        <p:txBody>
          <a:bodyPr/>
          <a:lstStyle/>
          <a:p>
            <a:fld id="{141ECB71-B0D5-4B76-A901-4DC852E6B1E5}" type="slidenum">
              <a:rPr lang="en-GB" smtClean="0"/>
              <a:t>‹#›</a:t>
            </a:fld>
            <a:endParaRPr lang="en-GB"/>
          </a:p>
        </p:txBody>
      </p:sp>
    </p:spTree>
    <p:extLst>
      <p:ext uri="{BB962C8B-B14F-4D97-AF65-F5344CB8AC3E}">
        <p14:creationId xmlns:p14="http://schemas.microsoft.com/office/powerpoint/2010/main" val="3244683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F12D-9650-2183-C9EC-6FBCFD9C16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5F4A92-5C8E-F1F2-0779-9B8DA2DEA4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A286CE-8626-DC22-FBAF-3DFFB4BFA1BF}"/>
              </a:ext>
            </a:extLst>
          </p:cNvPr>
          <p:cNvSpPr>
            <a:spLocks noGrp="1"/>
          </p:cNvSpPr>
          <p:nvPr>
            <p:ph type="dt" sz="half" idx="10"/>
          </p:nvPr>
        </p:nvSpPr>
        <p:spPr/>
        <p:txBody>
          <a:bodyPr/>
          <a:lstStyle/>
          <a:p>
            <a:fld id="{3B3CF469-C9EC-481B-98A6-9F55DDE790DA}" type="datetime1">
              <a:rPr lang="en-GB" smtClean="0"/>
              <a:t>09/07/2026</a:t>
            </a:fld>
            <a:endParaRPr lang="en-GB"/>
          </a:p>
        </p:txBody>
      </p:sp>
      <p:sp>
        <p:nvSpPr>
          <p:cNvPr id="5" name="Footer Placeholder 4">
            <a:extLst>
              <a:ext uri="{FF2B5EF4-FFF2-40B4-BE49-F238E27FC236}">
                <a16:creationId xmlns:a16="http://schemas.microsoft.com/office/drawing/2014/main" id="{F22BFAE4-8302-3CFA-D589-501EFF88020F}"/>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19163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F5E9-4C71-2CCC-F3BA-0A71EB4B5E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183839-5FB2-CCE2-AF69-974CE33F22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42209-CE28-5EDA-18BD-E2F312946BC1}"/>
              </a:ext>
            </a:extLst>
          </p:cNvPr>
          <p:cNvSpPr>
            <a:spLocks noGrp="1"/>
          </p:cNvSpPr>
          <p:nvPr>
            <p:ph type="dt" sz="half" idx="10"/>
          </p:nvPr>
        </p:nvSpPr>
        <p:spPr/>
        <p:txBody>
          <a:bodyPr/>
          <a:lstStyle/>
          <a:p>
            <a:fld id="{935DF923-546D-42D4-8C68-D092643F0E01}" type="datetime1">
              <a:rPr lang="en-GB" smtClean="0"/>
              <a:t>09/07/2026</a:t>
            </a:fld>
            <a:endParaRPr lang="en-GB"/>
          </a:p>
        </p:txBody>
      </p:sp>
      <p:sp>
        <p:nvSpPr>
          <p:cNvPr id="5" name="Footer Placeholder 4">
            <a:extLst>
              <a:ext uri="{FF2B5EF4-FFF2-40B4-BE49-F238E27FC236}">
                <a16:creationId xmlns:a16="http://schemas.microsoft.com/office/drawing/2014/main" id="{3CA39748-EC32-60F7-BC75-C2F8497B27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503AEA-C096-B4FA-44A3-D51B750A5E35}"/>
              </a:ext>
            </a:extLst>
          </p:cNvPr>
          <p:cNvSpPr>
            <a:spLocks noGrp="1"/>
          </p:cNvSpPr>
          <p:nvPr>
            <p:ph type="sldNum" sz="quarter" idx="12"/>
          </p:nvPr>
        </p:nvSpPr>
        <p:spPr/>
        <p:txBody>
          <a:bodyPr/>
          <a:lstStyle/>
          <a:p>
            <a:fld id="{141ECB71-B0D5-4B76-A901-4DC852E6B1E5}" type="slidenum">
              <a:rPr lang="en-GB" smtClean="0"/>
              <a:t>‹#›</a:t>
            </a:fld>
            <a:endParaRPr lang="en-GB"/>
          </a:p>
        </p:txBody>
      </p:sp>
    </p:spTree>
    <p:extLst>
      <p:ext uri="{BB962C8B-B14F-4D97-AF65-F5344CB8AC3E}">
        <p14:creationId xmlns:p14="http://schemas.microsoft.com/office/powerpoint/2010/main" val="3189721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6607-FAFB-D0B5-1FBC-6BDF1659D1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BFC4FC-4153-E946-92C2-44A94B95E9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4E2631F-5E1F-236D-40ED-2639024581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E3A0EB-6780-C8EE-987C-0ACD7B55E3E1}"/>
              </a:ext>
            </a:extLst>
          </p:cNvPr>
          <p:cNvSpPr>
            <a:spLocks noGrp="1"/>
          </p:cNvSpPr>
          <p:nvPr>
            <p:ph type="dt" sz="half" idx="10"/>
          </p:nvPr>
        </p:nvSpPr>
        <p:spPr/>
        <p:txBody>
          <a:bodyPr/>
          <a:lstStyle/>
          <a:p>
            <a:fld id="{379088E7-4670-40BA-A07D-2ED2CF1EF91D}" type="datetime1">
              <a:rPr lang="en-GB" smtClean="0"/>
              <a:t>09/07/2026</a:t>
            </a:fld>
            <a:endParaRPr lang="en-GB"/>
          </a:p>
        </p:txBody>
      </p:sp>
      <p:sp>
        <p:nvSpPr>
          <p:cNvPr id="6" name="Footer Placeholder 5">
            <a:extLst>
              <a:ext uri="{FF2B5EF4-FFF2-40B4-BE49-F238E27FC236}">
                <a16:creationId xmlns:a16="http://schemas.microsoft.com/office/drawing/2014/main" id="{E594BAC6-81FE-9442-04A2-2B4A195A6F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ED15F3-C5F8-1CAE-6C03-EE394DAB117D}"/>
              </a:ext>
            </a:extLst>
          </p:cNvPr>
          <p:cNvSpPr>
            <a:spLocks noGrp="1"/>
          </p:cNvSpPr>
          <p:nvPr>
            <p:ph type="sldNum" sz="quarter" idx="12"/>
          </p:nvPr>
        </p:nvSpPr>
        <p:spPr/>
        <p:txBody>
          <a:bodyPr/>
          <a:lstStyle/>
          <a:p>
            <a:fld id="{141ECB71-B0D5-4B76-A901-4DC852E6B1E5}" type="slidenum">
              <a:rPr lang="en-GB" smtClean="0"/>
              <a:t>‹#›</a:t>
            </a:fld>
            <a:endParaRPr lang="en-GB"/>
          </a:p>
        </p:txBody>
      </p:sp>
    </p:spTree>
    <p:extLst>
      <p:ext uri="{BB962C8B-B14F-4D97-AF65-F5344CB8AC3E}">
        <p14:creationId xmlns:p14="http://schemas.microsoft.com/office/powerpoint/2010/main" val="3884649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9C75-9A8C-7FE4-2ED0-E296FE94B6C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8C027B-9803-CC78-A0C3-7F04293DF1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4AAA01-FA3E-B02F-0477-E68E669E9D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90BB087-4453-33D0-4197-7A863DBF6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C03397-F62A-627F-5003-D7A1D8220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9EEE5B-5970-0FE9-23E6-41ADF5683A2B}"/>
              </a:ext>
            </a:extLst>
          </p:cNvPr>
          <p:cNvSpPr>
            <a:spLocks noGrp="1"/>
          </p:cNvSpPr>
          <p:nvPr>
            <p:ph type="dt" sz="half" idx="10"/>
          </p:nvPr>
        </p:nvSpPr>
        <p:spPr/>
        <p:txBody>
          <a:bodyPr/>
          <a:lstStyle/>
          <a:p>
            <a:fld id="{9E4FE10D-FFA0-48DD-A99F-2C5F25F43D31}" type="datetime1">
              <a:rPr lang="en-GB" smtClean="0"/>
              <a:t>09/07/2026</a:t>
            </a:fld>
            <a:endParaRPr lang="en-GB"/>
          </a:p>
        </p:txBody>
      </p:sp>
      <p:sp>
        <p:nvSpPr>
          <p:cNvPr id="8" name="Footer Placeholder 7">
            <a:extLst>
              <a:ext uri="{FF2B5EF4-FFF2-40B4-BE49-F238E27FC236}">
                <a16:creationId xmlns:a16="http://schemas.microsoft.com/office/drawing/2014/main" id="{DE931F73-B162-72F9-0BCB-AA6800C08D0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F8DCC3C-91E9-F44C-FD48-9AE287005527}"/>
              </a:ext>
            </a:extLst>
          </p:cNvPr>
          <p:cNvSpPr>
            <a:spLocks noGrp="1"/>
          </p:cNvSpPr>
          <p:nvPr>
            <p:ph type="sldNum" sz="quarter" idx="12"/>
          </p:nvPr>
        </p:nvSpPr>
        <p:spPr/>
        <p:txBody>
          <a:bodyPr/>
          <a:lstStyle/>
          <a:p>
            <a:fld id="{141ECB71-B0D5-4B76-A901-4DC852E6B1E5}" type="slidenum">
              <a:rPr lang="en-GB" smtClean="0"/>
              <a:t>‹#›</a:t>
            </a:fld>
            <a:endParaRPr lang="en-GB"/>
          </a:p>
        </p:txBody>
      </p:sp>
    </p:spTree>
    <p:extLst>
      <p:ext uri="{BB962C8B-B14F-4D97-AF65-F5344CB8AC3E}">
        <p14:creationId xmlns:p14="http://schemas.microsoft.com/office/powerpoint/2010/main" val="1162162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BF380-4089-AB8E-AA86-474997A1BB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EBBFD3B-F41A-28FF-9220-CB337D81EF8D}"/>
              </a:ext>
            </a:extLst>
          </p:cNvPr>
          <p:cNvSpPr>
            <a:spLocks noGrp="1"/>
          </p:cNvSpPr>
          <p:nvPr>
            <p:ph type="dt" sz="half" idx="10"/>
          </p:nvPr>
        </p:nvSpPr>
        <p:spPr/>
        <p:txBody>
          <a:bodyPr/>
          <a:lstStyle/>
          <a:p>
            <a:fld id="{E620DD95-06F8-4FA4-AB64-B17FEF51EDCB}" type="datetime1">
              <a:rPr lang="en-GB" smtClean="0"/>
              <a:t>09/07/2026</a:t>
            </a:fld>
            <a:endParaRPr lang="en-GB"/>
          </a:p>
        </p:txBody>
      </p:sp>
      <p:sp>
        <p:nvSpPr>
          <p:cNvPr id="4" name="Footer Placeholder 3">
            <a:extLst>
              <a:ext uri="{FF2B5EF4-FFF2-40B4-BE49-F238E27FC236}">
                <a16:creationId xmlns:a16="http://schemas.microsoft.com/office/drawing/2014/main" id="{AB6CB44D-EF89-EE23-BD71-B8E9C2B1DB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EE599FE-C893-5988-4431-4879DAFBFA2C}"/>
              </a:ext>
            </a:extLst>
          </p:cNvPr>
          <p:cNvSpPr>
            <a:spLocks noGrp="1"/>
          </p:cNvSpPr>
          <p:nvPr>
            <p:ph type="sldNum" sz="quarter" idx="12"/>
          </p:nvPr>
        </p:nvSpPr>
        <p:spPr/>
        <p:txBody>
          <a:bodyPr/>
          <a:lstStyle/>
          <a:p>
            <a:fld id="{141ECB71-B0D5-4B76-A901-4DC852E6B1E5}" type="slidenum">
              <a:rPr lang="en-GB" smtClean="0"/>
              <a:t>‹#›</a:t>
            </a:fld>
            <a:endParaRPr lang="en-GB"/>
          </a:p>
        </p:txBody>
      </p:sp>
    </p:spTree>
    <p:extLst>
      <p:ext uri="{BB962C8B-B14F-4D97-AF65-F5344CB8AC3E}">
        <p14:creationId xmlns:p14="http://schemas.microsoft.com/office/powerpoint/2010/main" val="35729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7D0476-976B-7482-86DA-EBD905BDE3AE}"/>
              </a:ext>
            </a:extLst>
          </p:cNvPr>
          <p:cNvSpPr>
            <a:spLocks noGrp="1"/>
          </p:cNvSpPr>
          <p:nvPr>
            <p:ph type="dt" sz="half" idx="10"/>
          </p:nvPr>
        </p:nvSpPr>
        <p:spPr/>
        <p:txBody>
          <a:bodyPr/>
          <a:lstStyle/>
          <a:p>
            <a:fld id="{9FFD5ECC-FD6E-47D6-8DB4-7BC1E2209D53}" type="datetime1">
              <a:rPr lang="en-GB" smtClean="0"/>
              <a:t>09/07/2026</a:t>
            </a:fld>
            <a:endParaRPr lang="en-GB"/>
          </a:p>
        </p:txBody>
      </p:sp>
      <p:sp>
        <p:nvSpPr>
          <p:cNvPr id="3" name="Footer Placeholder 2">
            <a:extLst>
              <a:ext uri="{FF2B5EF4-FFF2-40B4-BE49-F238E27FC236}">
                <a16:creationId xmlns:a16="http://schemas.microsoft.com/office/drawing/2014/main" id="{14363970-EF57-4560-EDF0-951B294427D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01555F-DC6D-47F8-B116-6239E62C26F6}"/>
              </a:ext>
            </a:extLst>
          </p:cNvPr>
          <p:cNvSpPr>
            <a:spLocks noGrp="1"/>
          </p:cNvSpPr>
          <p:nvPr>
            <p:ph type="sldNum" sz="quarter" idx="12"/>
          </p:nvPr>
        </p:nvSpPr>
        <p:spPr/>
        <p:txBody>
          <a:bodyPr/>
          <a:lstStyle/>
          <a:p>
            <a:fld id="{141ECB71-B0D5-4B76-A901-4DC852E6B1E5}" type="slidenum">
              <a:rPr lang="en-GB" smtClean="0"/>
              <a:t>‹#›</a:t>
            </a:fld>
            <a:endParaRPr lang="en-GB"/>
          </a:p>
        </p:txBody>
      </p:sp>
    </p:spTree>
    <p:extLst>
      <p:ext uri="{BB962C8B-B14F-4D97-AF65-F5344CB8AC3E}">
        <p14:creationId xmlns:p14="http://schemas.microsoft.com/office/powerpoint/2010/main" val="306964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ED9DF-E8C9-6715-5380-1C30D50BF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1675729-8867-55AB-758B-26FFE594B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173DC0-8019-3075-277A-D20F90DEE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2F0870-84B6-6780-E663-53FE71117919}"/>
              </a:ext>
            </a:extLst>
          </p:cNvPr>
          <p:cNvSpPr>
            <a:spLocks noGrp="1"/>
          </p:cNvSpPr>
          <p:nvPr>
            <p:ph type="dt" sz="half" idx="10"/>
          </p:nvPr>
        </p:nvSpPr>
        <p:spPr/>
        <p:txBody>
          <a:bodyPr/>
          <a:lstStyle/>
          <a:p>
            <a:fld id="{FCEC5AAF-5BFD-4B78-9EE8-18D8D2E4CC91}" type="datetime1">
              <a:rPr lang="en-GB" smtClean="0"/>
              <a:t>09/07/2026</a:t>
            </a:fld>
            <a:endParaRPr lang="en-GB"/>
          </a:p>
        </p:txBody>
      </p:sp>
      <p:sp>
        <p:nvSpPr>
          <p:cNvPr id="6" name="Footer Placeholder 5">
            <a:extLst>
              <a:ext uri="{FF2B5EF4-FFF2-40B4-BE49-F238E27FC236}">
                <a16:creationId xmlns:a16="http://schemas.microsoft.com/office/drawing/2014/main" id="{0752E236-1C57-D8B7-BDC1-C8E46228BA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3F8EE4-F1A8-C6AB-DD47-F8F868D23B39}"/>
              </a:ext>
            </a:extLst>
          </p:cNvPr>
          <p:cNvSpPr>
            <a:spLocks noGrp="1"/>
          </p:cNvSpPr>
          <p:nvPr>
            <p:ph type="sldNum" sz="quarter" idx="12"/>
          </p:nvPr>
        </p:nvSpPr>
        <p:spPr/>
        <p:txBody>
          <a:bodyPr/>
          <a:lstStyle/>
          <a:p>
            <a:fld id="{141ECB71-B0D5-4B76-A901-4DC852E6B1E5}" type="slidenum">
              <a:rPr lang="en-GB" smtClean="0"/>
              <a:t>‹#›</a:t>
            </a:fld>
            <a:endParaRPr lang="en-GB"/>
          </a:p>
        </p:txBody>
      </p:sp>
    </p:spTree>
    <p:extLst>
      <p:ext uri="{BB962C8B-B14F-4D97-AF65-F5344CB8AC3E}">
        <p14:creationId xmlns:p14="http://schemas.microsoft.com/office/powerpoint/2010/main" val="4135540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22210-79CB-50CE-0FEB-2D044C4008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B0FDE5-21C0-F3C6-47B0-80B175B24E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444F7FC-C231-EA89-58EF-42AED668B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4CE22E-C06A-D6B1-1F95-8757E2220444}"/>
              </a:ext>
            </a:extLst>
          </p:cNvPr>
          <p:cNvSpPr>
            <a:spLocks noGrp="1"/>
          </p:cNvSpPr>
          <p:nvPr>
            <p:ph type="dt" sz="half" idx="10"/>
          </p:nvPr>
        </p:nvSpPr>
        <p:spPr/>
        <p:txBody>
          <a:bodyPr/>
          <a:lstStyle/>
          <a:p>
            <a:fld id="{1BD2B260-493B-4330-8C1E-79FB2BF64F74}" type="datetime1">
              <a:rPr lang="en-GB" smtClean="0"/>
              <a:t>09/07/2026</a:t>
            </a:fld>
            <a:endParaRPr lang="en-GB"/>
          </a:p>
        </p:txBody>
      </p:sp>
      <p:sp>
        <p:nvSpPr>
          <p:cNvPr id="6" name="Footer Placeholder 5">
            <a:extLst>
              <a:ext uri="{FF2B5EF4-FFF2-40B4-BE49-F238E27FC236}">
                <a16:creationId xmlns:a16="http://schemas.microsoft.com/office/drawing/2014/main" id="{D72874E0-5776-B52B-D0D7-51753FEB42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302476-3092-7D64-F01B-2FCF36BEEB7F}"/>
              </a:ext>
            </a:extLst>
          </p:cNvPr>
          <p:cNvSpPr>
            <a:spLocks noGrp="1"/>
          </p:cNvSpPr>
          <p:nvPr>
            <p:ph type="sldNum" sz="quarter" idx="12"/>
          </p:nvPr>
        </p:nvSpPr>
        <p:spPr/>
        <p:txBody>
          <a:bodyPr/>
          <a:lstStyle/>
          <a:p>
            <a:fld id="{141ECB71-B0D5-4B76-A901-4DC852E6B1E5}" type="slidenum">
              <a:rPr lang="en-GB" smtClean="0"/>
              <a:t>‹#›</a:t>
            </a:fld>
            <a:endParaRPr lang="en-GB"/>
          </a:p>
        </p:txBody>
      </p:sp>
    </p:spTree>
    <p:extLst>
      <p:ext uri="{BB962C8B-B14F-4D97-AF65-F5344CB8AC3E}">
        <p14:creationId xmlns:p14="http://schemas.microsoft.com/office/powerpoint/2010/main" val="4208098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0DE8B-B977-96DB-2B1F-47885B7F89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C8A33A-03A3-459C-C920-FDDDF1FC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D1D8D6-24CD-DD0A-762A-4E38ED9543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210714-06EB-4564-B845-FF85753E3E50}" type="datetime1">
              <a:rPr lang="en-GB" smtClean="0"/>
              <a:t>09/07/2026</a:t>
            </a:fld>
            <a:endParaRPr lang="en-GB"/>
          </a:p>
        </p:txBody>
      </p:sp>
      <p:sp>
        <p:nvSpPr>
          <p:cNvPr id="5" name="Footer Placeholder 4">
            <a:extLst>
              <a:ext uri="{FF2B5EF4-FFF2-40B4-BE49-F238E27FC236}">
                <a16:creationId xmlns:a16="http://schemas.microsoft.com/office/drawing/2014/main" id="{C8FBC2DE-25C4-2162-9624-8CD7F9B5F4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E50B729-0B49-4111-116A-21BBE0164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1ECB71-B0D5-4B76-A901-4DC852E6B1E5}" type="slidenum">
              <a:rPr lang="en-GB" smtClean="0"/>
              <a:t>‹#›</a:t>
            </a:fld>
            <a:endParaRPr lang="en-GB"/>
          </a:p>
        </p:txBody>
      </p:sp>
    </p:spTree>
    <p:extLst>
      <p:ext uri="{BB962C8B-B14F-4D97-AF65-F5344CB8AC3E}">
        <p14:creationId xmlns:p14="http://schemas.microsoft.com/office/powerpoint/2010/main" val="3768635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se.org.uk/news/cse-impact-report-2025-2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5.png"/><Relationship Id="rId4" Type="http://schemas.openxmlformats.org/officeDocument/2006/relationships/hyperlink" Target="http://www.cse.org.uk/organisational-strategy-2024-28/"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5.JP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svg"/><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hyperlink" Target="mailto:jobs@cse.org.uk"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www.cse.org.uk/jobs-volunteering" TargetMode="External"/><Relationship Id="rId2" Type="http://schemas.openxmlformats.org/officeDocument/2006/relationships/hyperlink" Target="mailto:jobs@cse.org.uk"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cse.org.uk/jobs-volunteering/" TargetMode="External"/><Relationship Id="rId4" Type="http://schemas.openxmlformats.org/officeDocument/2006/relationships/hyperlink" Target="https://www.linkedin.com/company/centre-for-sustainable-energy/"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0533"/>
        </a:solidFill>
        <a:effectLst/>
      </p:bgPr>
    </p:bg>
    <p:spTree>
      <p:nvGrpSpPr>
        <p:cNvPr id="1" name=""/>
        <p:cNvGrpSpPr/>
        <p:nvPr/>
      </p:nvGrpSpPr>
      <p:grpSpPr>
        <a:xfrm>
          <a:off x="0" y="0"/>
          <a:ext cx="0" cy="0"/>
          <a:chOff x="0" y="0"/>
          <a:chExt cx="0" cy="0"/>
        </a:xfrm>
      </p:grpSpPr>
      <p:pic>
        <p:nvPicPr>
          <p:cNvPr id="9" name="Picture 8" descr="A blue and purple background&#10;&#10;AI-generated content may be incorrect.">
            <a:extLst>
              <a:ext uri="{FF2B5EF4-FFF2-40B4-BE49-F238E27FC236}">
                <a16:creationId xmlns:a16="http://schemas.microsoft.com/office/drawing/2014/main" id="{D4551A4B-EAA9-66D6-5512-3DCBA3320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371"/>
            <a:ext cx="12192000" cy="6858000"/>
          </a:xfrm>
          <a:prstGeom prst="rect">
            <a:avLst/>
          </a:prstGeom>
        </p:spPr>
      </p:pic>
      <p:grpSp>
        <p:nvGrpSpPr>
          <p:cNvPr id="10" name="Group 9">
            <a:extLst>
              <a:ext uri="{FF2B5EF4-FFF2-40B4-BE49-F238E27FC236}">
                <a16:creationId xmlns:a16="http://schemas.microsoft.com/office/drawing/2014/main" id="{30616B9D-7949-7FFE-7EFB-DA9F4B48B080}"/>
              </a:ext>
            </a:extLst>
          </p:cNvPr>
          <p:cNvGrpSpPr/>
          <p:nvPr/>
        </p:nvGrpSpPr>
        <p:grpSpPr>
          <a:xfrm>
            <a:off x="965694" y="992934"/>
            <a:ext cx="9933330" cy="4405836"/>
            <a:chOff x="956870" y="942575"/>
            <a:chExt cx="9933330" cy="4405836"/>
          </a:xfrm>
        </p:grpSpPr>
        <p:sp>
          <p:nvSpPr>
            <p:cNvPr id="4" name="Title 1">
              <a:extLst>
                <a:ext uri="{FF2B5EF4-FFF2-40B4-BE49-F238E27FC236}">
                  <a16:creationId xmlns:a16="http://schemas.microsoft.com/office/drawing/2014/main" id="{2187773E-786D-7536-08E7-B5FCBBFF82B8}"/>
                </a:ext>
              </a:extLst>
            </p:cNvPr>
            <p:cNvSpPr txBox="1">
              <a:spLocks/>
            </p:cNvSpPr>
            <p:nvPr/>
          </p:nvSpPr>
          <p:spPr>
            <a:xfrm>
              <a:off x="956870" y="2536088"/>
              <a:ext cx="5998124" cy="69741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1200"/>
                </a:spcBef>
              </a:pPr>
              <a:r>
                <a:rPr lang="en-GB" sz="3200">
                  <a:solidFill>
                    <a:schemeClr val="bg1"/>
                  </a:solidFill>
                  <a:latin typeface="Corbel" panose="020B0503020204020204" pitchFamily="34" charset="0"/>
                </a:rPr>
                <a:t>Candidate pack for the post of</a:t>
              </a:r>
              <a:br>
                <a:rPr lang="en-GB" sz="3200">
                  <a:solidFill>
                    <a:schemeClr val="bg1"/>
                  </a:solidFill>
                  <a:latin typeface="Corbel" panose="020B0503020204020204" pitchFamily="34" charset="0"/>
                </a:rPr>
              </a:br>
              <a:endParaRPr lang="en-GB" sz="3200" b="1">
                <a:solidFill>
                  <a:schemeClr val="bg1"/>
                </a:solidFill>
                <a:latin typeface="Corbel" panose="020B0503020204020204" pitchFamily="34" charset="0"/>
              </a:endParaRPr>
            </a:p>
          </p:txBody>
        </p:sp>
        <p:pic>
          <p:nvPicPr>
            <p:cNvPr id="5" name="Picture 4" descr="A close-up of a sign&#10;&#10;AI-generated content may be incorrect.">
              <a:extLst>
                <a:ext uri="{FF2B5EF4-FFF2-40B4-BE49-F238E27FC236}">
                  <a16:creationId xmlns:a16="http://schemas.microsoft.com/office/drawing/2014/main" id="{61191244-4065-29D2-9664-4F7EBBB0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801" y="942575"/>
              <a:ext cx="2575609" cy="1105106"/>
            </a:xfrm>
            <a:prstGeom prst="rect">
              <a:avLst/>
            </a:prstGeom>
          </p:spPr>
        </p:pic>
        <p:sp>
          <p:nvSpPr>
            <p:cNvPr id="6" name="TextBox 5">
              <a:extLst>
                <a:ext uri="{FF2B5EF4-FFF2-40B4-BE49-F238E27FC236}">
                  <a16:creationId xmlns:a16="http://schemas.microsoft.com/office/drawing/2014/main" id="{4800A8FB-BCF8-CBFC-EC98-806DD117534B}"/>
                </a:ext>
              </a:extLst>
            </p:cNvPr>
            <p:cNvSpPr txBox="1"/>
            <p:nvPr/>
          </p:nvSpPr>
          <p:spPr>
            <a:xfrm>
              <a:off x="1029441" y="3378641"/>
              <a:ext cx="9860759" cy="1969770"/>
            </a:xfrm>
            <a:prstGeom prst="rect">
              <a:avLst/>
            </a:prstGeom>
            <a:noFill/>
          </p:spPr>
          <p:txBody>
            <a:bodyPr wrap="square" lIns="0" tIns="0" rIns="0" bIns="0" rtlCol="0" anchor="t">
              <a:spAutoFit/>
            </a:bodyPr>
            <a:lstStyle/>
            <a:p>
              <a:r>
                <a:rPr lang="en-GB" sz="4000" b="1" dirty="0">
                  <a:solidFill>
                    <a:schemeClr val="bg1"/>
                  </a:solidFill>
                  <a:latin typeface="Corbel" panose="020B0503020204020204" pitchFamily="34" charset="0"/>
                </a:rPr>
                <a:t>Head of People</a:t>
              </a:r>
            </a:p>
            <a:p>
              <a:pPr>
                <a:spcBef>
                  <a:spcPts val="2400"/>
                </a:spcBef>
              </a:pPr>
              <a:r>
                <a:rPr lang="en-GB" sz="2400" b="1" dirty="0">
                  <a:solidFill>
                    <a:srgbClr val="F7C540"/>
                  </a:solidFill>
                  <a:latin typeface="Corbel" panose="020B0503020204020204" pitchFamily="34" charset="0"/>
                </a:rPr>
                <a:t>July 2026</a:t>
              </a:r>
            </a:p>
            <a:p>
              <a:pPr>
                <a:spcBef>
                  <a:spcPts val="2400"/>
                </a:spcBef>
              </a:pPr>
              <a:r>
                <a:rPr lang="en-GB" sz="2400">
                  <a:solidFill>
                    <a:schemeClr val="bg1"/>
                  </a:solidFill>
                  <a:latin typeface="Corbel"/>
                </a:rPr>
                <a:t>Closing date: 9am, Monday 3 August 2026</a:t>
              </a:r>
              <a:endParaRPr lang="en-GB" sz="2400">
                <a:solidFill>
                  <a:schemeClr val="bg1"/>
                </a:solidFill>
              </a:endParaRPr>
            </a:p>
          </p:txBody>
        </p:sp>
      </p:grpSp>
    </p:spTree>
    <p:extLst>
      <p:ext uri="{BB962C8B-B14F-4D97-AF65-F5344CB8AC3E}">
        <p14:creationId xmlns:p14="http://schemas.microsoft.com/office/powerpoint/2010/main" val="143407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a:extLst>
            <a:ext uri="{FF2B5EF4-FFF2-40B4-BE49-F238E27FC236}">
              <a16:creationId xmlns:a16="http://schemas.microsoft.com/office/drawing/2014/main" id="{6244B1F8-A915-2DA7-7435-5B56500FEEB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1285D43-AB03-7C85-87AA-E19F2AA7208B}"/>
              </a:ext>
            </a:extLst>
          </p:cNvPr>
          <p:cNvGraphicFramePr>
            <a:graphicFrameLocks noGrp="1"/>
          </p:cNvGraphicFramePr>
          <p:nvPr>
            <p:extLst>
              <p:ext uri="{D42A27DB-BD31-4B8C-83A1-F6EECF244321}">
                <p14:modId xmlns:p14="http://schemas.microsoft.com/office/powerpoint/2010/main" val="81089789"/>
              </p:ext>
            </p:extLst>
          </p:nvPr>
        </p:nvGraphicFramePr>
        <p:xfrm>
          <a:off x="538801" y="1730375"/>
          <a:ext cx="11114399" cy="1568160"/>
        </p:xfrm>
        <a:graphic>
          <a:graphicData uri="http://schemas.openxmlformats.org/drawingml/2006/table">
            <a:tbl>
              <a:tblPr/>
              <a:tblGrid>
                <a:gridCol w="1712353">
                  <a:extLst>
                    <a:ext uri="{9D8B030D-6E8A-4147-A177-3AD203B41FA5}">
                      <a16:colId xmlns:a16="http://schemas.microsoft.com/office/drawing/2014/main" val="4159902749"/>
                    </a:ext>
                  </a:extLst>
                </a:gridCol>
                <a:gridCol w="7715806">
                  <a:extLst>
                    <a:ext uri="{9D8B030D-6E8A-4147-A177-3AD203B41FA5}">
                      <a16:colId xmlns:a16="http://schemas.microsoft.com/office/drawing/2014/main" val="4146964201"/>
                    </a:ext>
                  </a:extLst>
                </a:gridCol>
                <a:gridCol w="1686240">
                  <a:extLst>
                    <a:ext uri="{9D8B030D-6E8A-4147-A177-3AD203B41FA5}">
                      <a16:colId xmlns:a16="http://schemas.microsoft.com/office/drawing/2014/main" val="3064857110"/>
                    </a:ext>
                  </a:extLst>
                </a:gridCol>
              </a:tblGrid>
              <a:tr h="292241">
                <a:tc>
                  <a:txBody>
                    <a:bodyPr/>
                    <a:lstStyle/>
                    <a:p>
                      <a:pPr>
                        <a:buNone/>
                      </a:pPr>
                      <a:r>
                        <a:rPr lang="en-GB" sz="1400" b="1" dirty="0">
                          <a:effectLst/>
                          <a:latin typeface="Corbel"/>
                        </a:rPr>
                        <a:t>Area</a:t>
                      </a:r>
                      <a:endParaRPr lang="en-GB" sz="1400">
                        <a:latin typeface="Corbel"/>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b="1" dirty="0">
                          <a:effectLst/>
                          <a:latin typeface="Corbel"/>
                        </a:rPr>
                        <a:t>Essential</a:t>
                      </a:r>
                      <a:endParaRPr lang="en-GB" sz="1400">
                        <a:latin typeface="Corbel"/>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b="1" dirty="0">
                          <a:effectLst/>
                          <a:latin typeface="Corbel"/>
                        </a:rPr>
                        <a:t>Desirable</a:t>
                      </a:r>
                      <a:endParaRPr lang="en-GB" sz="1400" dirty="0">
                        <a:latin typeface="Corbel"/>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26475"/>
                  </a:ext>
                </a:extLst>
              </a:tr>
              <a:tr h="1173891">
                <a:tc>
                  <a:txBody>
                    <a:bodyPr/>
                    <a:lstStyle/>
                    <a:p>
                      <a:pPr>
                        <a:buNone/>
                      </a:pPr>
                      <a:r>
                        <a:rPr lang="en-GB" sz="1400" dirty="0">
                          <a:latin typeface="Corbel"/>
                        </a:rPr>
                        <a:t>Safeguarding and professional judgement</a:t>
                      </a:r>
                      <a:endParaRPr lang="en-GB" sz="1400" b="1" kern="1200">
                        <a:solidFill>
                          <a:schemeClr val="tx1"/>
                        </a:solidFill>
                        <a:latin typeface="Corbel"/>
                        <a:ea typeface="+mn-ea"/>
                        <a:cs typeface="+mn-cs"/>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lvl="0" indent="0">
                        <a:buFont typeface="Arial" panose="020B0604020202020204" pitchFamily="34" charset="0"/>
                        <a:buNone/>
                      </a:pPr>
                      <a:r>
                        <a:rPr lang="en-GB" sz="1400" dirty="0">
                          <a:latin typeface="Corbel"/>
                        </a:rPr>
                        <a:t>Strong judgement, discretion and experience supporting colleagues through sensitive and complex situations. Able to assess risk, provide appropriate support and escalate concerns where necessary. Willing and able to undertake safeguarding training and develop the knowledge and confidence required to act as CSE's staff safeguarding lead.</a:t>
                      </a:r>
                      <a:endParaRPr lang="en-GB" sz="1400" kern="1200" dirty="0">
                        <a:solidFill>
                          <a:schemeClr val="tx1"/>
                        </a:solidFill>
                        <a:latin typeface="Corbel"/>
                        <a:ea typeface="+mn-ea"/>
                        <a:cs typeface="+mn-cs"/>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Corbel"/>
                        </a:rPr>
                        <a:t> </a:t>
                      </a:r>
                      <a:r>
                        <a:rPr lang="en-GB" sz="1400" kern="1200" dirty="0">
                          <a:solidFill>
                            <a:schemeClr val="tx1"/>
                          </a:solidFill>
                          <a:latin typeface="Corbel"/>
                          <a:ea typeface="+mn-ea"/>
                          <a:cs typeface="+mn-cs"/>
                        </a:rPr>
                        <a:t>Understanding of safeguarding legislation, policies, and best practices.</a:t>
                      </a:r>
                    </a:p>
                    <a:p>
                      <a:pPr>
                        <a:buNone/>
                      </a:pPr>
                      <a:endParaRPr lang="en-GB" sz="1400" dirty="0">
                        <a:latin typeface="Corbel"/>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6999803"/>
                  </a:ext>
                </a:extLst>
              </a:tr>
            </a:tbl>
          </a:graphicData>
        </a:graphic>
      </p:graphicFrame>
      <p:sp>
        <p:nvSpPr>
          <p:cNvPr id="3" name="Rectangle 1">
            <a:extLst>
              <a:ext uri="{FF2B5EF4-FFF2-40B4-BE49-F238E27FC236}">
                <a16:creationId xmlns:a16="http://schemas.microsoft.com/office/drawing/2014/main" id="{B5FC816E-84DF-DC44-5E68-6AB3D7A8C2EB}"/>
              </a:ext>
            </a:extLst>
          </p:cNvPr>
          <p:cNvSpPr>
            <a:spLocks noChangeArrowheads="1"/>
          </p:cNvSpPr>
          <p:nvPr/>
        </p:nvSpPr>
        <p:spPr bwMode="auto">
          <a:xfrm>
            <a:off x="4978400" y="1730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5" name="Group 4">
            <a:extLst>
              <a:ext uri="{FF2B5EF4-FFF2-40B4-BE49-F238E27FC236}">
                <a16:creationId xmlns:a16="http://schemas.microsoft.com/office/drawing/2014/main" id="{75E35065-01E4-83F3-6FC9-52965F9811FB}"/>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7" name="Picture 6" descr="A purple fan shaped logo&#10;&#10;Description automatically generated">
              <a:extLst>
                <a:ext uri="{FF2B5EF4-FFF2-40B4-BE49-F238E27FC236}">
                  <a16:creationId xmlns:a16="http://schemas.microsoft.com/office/drawing/2014/main" id="{06866A25-7AA4-1319-B2DA-814E118D7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8" name="Straight Connector 7">
              <a:extLst>
                <a:ext uri="{FF2B5EF4-FFF2-40B4-BE49-F238E27FC236}">
                  <a16:creationId xmlns:a16="http://schemas.microsoft.com/office/drawing/2014/main" id="{636B3FFA-7CD8-56DF-E8E3-0CBFB2234633}"/>
                </a:ext>
              </a:extLst>
            </p:cNvPr>
            <p:cNvCxnSpPr>
              <a:cxnSpLocks/>
            </p:cNvCxnSpPr>
            <p:nvPr/>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9" name="TextBox 8">
            <a:extLst>
              <a:ext uri="{FF2B5EF4-FFF2-40B4-BE49-F238E27FC236}">
                <a16:creationId xmlns:a16="http://schemas.microsoft.com/office/drawing/2014/main" id="{CB9B354C-54FB-CD23-660E-52E25A68BB2B}"/>
              </a:ext>
            </a:extLst>
          </p:cNvPr>
          <p:cNvSpPr txBox="1"/>
          <p:nvPr/>
        </p:nvSpPr>
        <p:spPr>
          <a:xfrm>
            <a:off x="538800" y="946800"/>
            <a:ext cx="7773096" cy="707886"/>
          </a:xfrm>
          <a:prstGeom prst="rect">
            <a:avLst/>
          </a:prstGeom>
          <a:noFill/>
        </p:spPr>
        <p:txBody>
          <a:bodyPr wrap="square" lIns="0" tIns="45720" rIns="91440" bIns="45720" anchor="t">
            <a:spAutoFit/>
          </a:bodyPr>
          <a:lstStyle/>
          <a:p>
            <a:r>
              <a:rPr lang="en-GB" sz="4000" b="1" dirty="0">
                <a:solidFill>
                  <a:srgbClr val="1C0533"/>
                </a:solidFill>
                <a:latin typeface="Corbel"/>
              </a:rPr>
              <a:t>Person specification </a:t>
            </a:r>
            <a:r>
              <a:rPr lang="en-GB" sz="3200" b="1" dirty="0">
                <a:solidFill>
                  <a:srgbClr val="1C0533"/>
                </a:solidFill>
                <a:latin typeface="Corbel"/>
              </a:rPr>
              <a:t>(cont.)</a:t>
            </a:r>
            <a:endParaRPr lang="en-GB" sz="4000" dirty="0">
              <a:latin typeface="Aptos" panose="02110004020202020204"/>
            </a:endParaRPr>
          </a:p>
        </p:txBody>
      </p:sp>
    </p:spTree>
    <p:extLst>
      <p:ext uri="{BB962C8B-B14F-4D97-AF65-F5344CB8AC3E}">
        <p14:creationId xmlns:p14="http://schemas.microsoft.com/office/powerpoint/2010/main" val="29310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4F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203E89D-07CE-77BC-B27D-D60520E78D35}"/>
              </a:ext>
            </a:extLst>
          </p:cNvPr>
          <p:cNvSpPr>
            <a:spLocks noGrp="1"/>
          </p:cNvSpPr>
          <p:nvPr>
            <p:ph type="title"/>
          </p:nvPr>
        </p:nvSpPr>
        <p:spPr>
          <a:xfrm>
            <a:off x="538800" y="1518775"/>
            <a:ext cx="5270918" cy="5031112"/>
          </a:xfrm>
        </p:spPr>
        <p:txBody>
          <a:bodyPr lIns="0" tIns="0" rIns="0" bIns="0" anchor="t">
            <a:noAutofit/>
          </a:bodyPr>
          <a:lstStyle/>
          <a:p>
            <a:r>
              <a:rPr lang="en-GB" sz="2000" b="1" dirty="0">
                <a:solidFill>
                  <a:srgbClr val="1C0533"/>
                </a:solidFill>
                <a:latin typeface="Corbel"/>
              </a:rPr>
              <a:t>Contract</a:t>
            </a:r>
            <a:br>
              <a:rPr lang="en-GB" sz="1800" dirty="0">
                <a:latin typeface="Corbel" panose="020B0503020204020204" pitchFamily="34" charset="0"/>
              </a:rPr>
            </a:br>
            <a:r>
              <a:rPr lang="en-GB" sz="1800" dirty="0">
                <a:solidFill>
                  <a:srgbClr val="1C0533"/>
                </a:solidFill>
                <a:latin typeface="Corbel"/>
              </a:rPr>
              <a:t>This is a permanent role.</a:t>
            </a:r>
            <a:br>
              <a:rPr lang="en-GB" sz="1800" dirty="0">
                <a:latin typeface="Corbel" panose="020B0503020204020204" pitchFamily="34" charset="0"/>
              </a:rPr>
            </a:br>
            <a:br>
              <a:rPr lang="en-GB" sz="1800" dirty="0">
                <a:latin typeface="Corbel" panose="020B0503020204020204" pitchFamily="34" charset="0"/>
              </a:rPr>
            </a:br>
            <a:r>
              <a:rPr lang="en-GB" sz="2000" b="1" dirty="0">
                <a:solidFill>
                  <a:srgbClr val="1C0533"/>
                </a:solidFill>
                <a:latin typeface="Corbel"/>
              </a:rPr>
              <a:t>Role</a:t>
            </a:r>
            <a:br>
              <a:rPr lang="en-GB" sz="1800" dirty="0">
                <a:latin typeface="Corbel" panose="020B0503020204020204" pitchFamily="34" charset="0"/>
              </a:rPr>
            </a:br>
            <a:r>
              <a:rPr lang="en-GB" sz="1800" dirty="0">
                <a:solidFill>
                  <a:srgbClr val="1C0533"/>
                </a:solidFill>
                <a:latin typeface="Corbel"/>
              </a:rPr>
              <a:t>Full-time (37.5 hours per week), with minimum three days a week at our Bristol office. We work flexibly where roles allow, with core working hours typically between 10am and 4pm.</a:t>
            </a:r>
            <a:br>
              <a:rPr lang="en-GB" sz="1800" dirty="0">
                <a:latin typeface="Corbel" panose="020B0503020204020204" pitchFamily="34" charset="0"/>
              </a:rPr>
            </a:br>
            <a:br>
              <a:rPr lang="en-GB" sz="1800" dirty="0">
                <a:latin typeface="Corbel" panose="020B0503020204020204" pitchFamily="34" charset="0"/>
              </a:rPr>
            </a:br>
            <a:r>
              <a:rPr lang="en-GB" sz="2000" b="1" dirty="0">
                <a:solidFill>
                  <a:srgbClr val="1C0533"/>
                </a:solidFill>
                <a:latin typeface="Corbel"/>
              </a:rPr>
              <a:t>Salary</a:t>
            </a:r>
            <a:br>
              <a:rPr lang="en-GB" sz="1800" dirty="0">
                <a:latin typeface="Corbel" panose="020B0503020204020204" pitchFamily="34" charset="0"/>
              </a:rPr>
            </a:br>
            <a:r>
              <a:rPr lang="en-GB" sz="1800" dirty="0">
                <a:solidFill>
                  <a:srgbClr val="1C0533"/>
                </a:solidFill>
                <a:latin typeface="Corbel"/>
              </a:rPr>
              <a:t>The salary grade for this role is J (£50,285–£60,233). Appointments are normally made at the starting salary for the relevant grade. </a:t>
            </a:r>
            <a:br>
              <a:rPr lang="en-GB" sz="1800" dirty="0">
                <a:solidFill>
                  <a:srgbClr val="1C0533"/>
                </a:solidFill>
                <a:latin typeface="Corbel"/>
              </a:rPr>
            </a:br>
            <a:br>
              <a:rPr lang="en-GB" sz="1800" dirty="0">
                <a:solidFill>
                  <a:srgbClr val="1C0533"/>
                </a:solidFill>
                <a:latin typeface="Corbel"/>
              </a:rPr>
            </a:br>
            <a:r>
              <a:rPr lang="en-GB" sz="1800" dirty="0">
                <a:solidFill>
                  <a:srgbClr val="1C0533"/>
                </a:solidFill>
                <a:latin typeface="Corbel"/>
              </a:rPr>
              <a:t>Following successful completion of the probationary period, salaries are reviewed in line with CSE's pay progression arrangements. Thereafter, salaries are reviewed annually through CSE’s annual pay review process.</a:t>
            </a:r>
            <a:br>
              <a:rPr lang="en-GB" sz="1800" dirty="0"/>
            </a:br>
            <a:br>
              <a:rPr lang="en-GB" sz="1800" dirty="0">
                <a:latin typeface="Corbel" panose="020B0503020204020204" pitchFamily="34" charset="0"/>
              </a:rPr>
            </a:br>
            <a:br>
              <a:rPr lang="en-GB" sz="1800" dirty="0">
                <a:latin typeface="Corbel" panose="020B0503020204020204" pitchFamily="34" charset="0"/>
              </a:rPr>
            </a:br>
            <a:br>
              <a:rPr lang="en-GB" sz="1800" dirty="0">
                <a:latin typeface="Corbel" panose="020B0503020204020204" pitchFamily="34" charset="0"/>
              </a:rPr>
            </a:br>
            <a:endParaRPr lang="en-GB" sz="3200" b="1" dirty="0">
              <a:solidFill>
                <a:srgbClr val="1C0533"/>
              </a:solidFill>
              <a:latin typeface="Corbel" panose="020B0503020204020204" pitchFamily="34" charset="0"/>
            </a:endParaRPr>
          </a:p>
        </p:txBody>
      </p:sp>
      <p:sp>
        <p:nvSpPr>
          <p:cNvPr id="8" name="TextBox 7">
            <a:extLst>
              <a:ext uri="{FF2B5EF4-FFF2-40B4-BE49-F238E27FC236}">
                <a16:creationId xmlns:a16="http://schemas.microsoft.com/office/drawing/2014/main" id="{33700BE9-A2A7-B8C6-1AD0-4596BA5327EE}"/>
              </a:ext>
            </a:extLst>
          </p:cNvPr>
          <p:cNvSpPr txBox="1"/>
          <p:nvPr/>
        </p:nvSpPr>
        <p:spPr>
          <a:xfrm>
            <a:off x="6382284" y="1481904"/>
            <a:ext cx="5270916" cy="4585871"/>
          </a:xfrm>
          <a:prstGeom prst="rect">
            <a:avLst/>
          </a:prstGeom>
          <a:noFill/>
        </p:spPr>
        <p:txBody>
          <a:bodyPr wrap="square" lIns="0" tIns="0" rIns="0" bIns="0" anchor="t">
            <a:spAutoFit/>
          </a:bodyPr>
          <a:lstStyle/>
          <a:p>
            <a:r>
              <a:rPr lang="en-GB" sz="2000" b="1" dirty="0">
                <a:solidFill>
                  <a:srgbClr val="1C0533"/>
                </a:solidFill>
                <a:latin typeface="Corbel"/>
              </a:rPr>
              <a:t>Closing date for applications</a:t>
            </a:r>
            <a:br>
              <a:rPr lang="en-GB" sz="1800" dirty="0">
                <a:latin typeface="Corbel" panose="020B0503020204020204" pitchFamily="34" charset="0"/>
              </a:rPr>
            </a:br>
            <a:r>
              <a:rPr lang="en-GB" dirty="0">
                <a:solidFill>
                  <a:srgbClr val="1C0533"/>
                </a:solidFill>
                <a:latin typeface="Corbel"/>
              </a:rPr>
              <a:t>9am</a:t>
            </a:r>
            <a:r>
              <a:rPr lang="en-GB" sz="1800" dirty="0">
                <a:solidFill>
                  <a:srgbClr val="1C0533"/>
                </a:solidFill>
                <a:latin typeface="Corbel"/>
              </a:rPr>
              <a:t> on Monday 3 August 2026</a:t>
            </a:r>
            <a:r>
              <a:rPr lang="en-GB" dirty="0">
                <a:solidFill>
                  <a:srgbClr val="1C0533"/>
                </a:solidFill>
                <a:latin typeface="Corbel"/>
              </a:rPr>
              <a:t>.</a:t>
            </a:r>
            <a:br>
              <a:rPr lang="en-GB" sz="1800" dirty="0">
                <a:latin typeface="Corbel" panose="020B0503020204020204" pitchFamily="34" charset="0"/>
              </a:rPr>
            </a:br>
            <a:r>
              <a:rPr lang="en-GB" sz="1800" dirty="0">
                <a:solidFill>
                  <a:srgbClr val="1C0533"/>
                </a:solidFill>
                <a:latin typeface="Corbel"/>
              </a:rPr>
              <a:t> </a:t>
            </a:r>
            <a:br>
              <a:rPr lang="en-GB" sz="1800" dirty="0">
                <a:latin typeface="Corbel" panose="020B0503020204020204" pitchFamily="34" charset="0"/>
              </a:rPr>
            </a:br>
            <a:r>
              <a:rPr lang="en-GB" sz="2000" b="1" dirty="0">
                <a:solidFill>
                  <a:srgbClr val="1C0533"/>
                </a:solidFill>
                <a:latin typeface="Corbel"/>
              </a:rPr>
              <a:t>Earliest possible start date</a:t>
            </a:r>
            <a:br>
              <a:rPr lang="en-GB" sz="1800" dirty="0">
                <a:latin typeface="Corbel" panose="020B0503020204020204" pitchFamily="34" charset="0"/>
              </a:rPr>
            </a:br>
            <a:r>
              <a:rPr lang="en-GB" dirty="0">
                <a:solidFill>
                  <a:srgbClr val="1C0533"/>
                </a:solidFill>
                <a:latin typeface="Corbel"/>
              </a:rPr>
              <a:t>As soon as the successful candidate is available.</a:t>
            </a:r>
            <a:br>
              <a:rPr lang="en-GB" sz="1800" dirty="0">
                <a:latin typeface="Corbel" panose="020B0503020204020204" pitchFamily="34" charset="0"/>
              </a:rPr>
            </a:br>
            <a:endParaRPr lang="en-GB" dirty="0">
              <a:solidFill>
                <a:srgbClr val="1C0533"/>
              </a:solidFill>
              <a:latin typeface="Corbel" panose="020B0503020204020204" pitchFamily="34" charset="0"/>
            </a:endParaRPr>
          </a:p>
          <a:p>
            <a:r>
              <a:rPr lang="en-GB" sz="2000" b="1" dirty="0">
                <a:solidFill>
                  <a:srgbClr val="1C0533"/>
                </a:solidFill>
                <a:latin typeface="Corbel" panose="020B0503020204020204" pitchFamily="34" charset="0"/>
              </a:rPr>
              <a:t>Safeguarding</a:t>
            </a:r>
            <a:br>
              <a:rPr lang="en-GB" dirty="0">
                <a:solidFill>
                  <a:srgbClr val="1C0533"/>
                </a:solidFill>
                <a:latin typeface="Corbel" panose="020B0503020204020204" pitchFamily="34" charset="0"/>
              </a:rPr>
            </a:br>
            <a:r>
              <a:rPr lang="en-GB" dirty="0">
                <a:latin typeface="Corbel" panose="020B0503020204020204" pitchFamily="34" charset="0"/>
              </a:rPr>
              <a:t>CSE is committed to safer recruitment practices. </a:t>
            </a:r>
            <a:r>
              <a:rPr lang="en-GB" dirty="0">
                <a:solidFill>
                  <a:srgbClr val="1C0533"/>
                </a:solidFill>
                <a:latin typeface="Corbel" panose="020B0503020204020204" pitchFamily="34" charset="0"/>
              </a:rPr>
              <a:t>Please note this role requires a basic DBS check. </a:t>
            </a:r>
            <a:endParaRPr lang="en-GB" dirty="0">
              <a:latin typeface="Corbel" panose="020B0503020204020204" pitchFamily="34" charset="0"/>
            </a:endParaRPr>
          </a:p>
          <a:p>
            <a:endParaRPr lang="en-GB" dirty="0">
              <a:highlight>
                <a:srgbClr val="FFFF00"/>
              </a:highlight>
              <a:latin typeface="Corbel" panose="020B0503020204020204" pitchFamily="34" charset="0"/>
            </a:endParaRPr>
          </a:p>
          <a:p>
            <a:r>
              <a:rPr lang="en-GB" sz="2000" b="1" dirty="0">
                <a:solidFill>
                  <a:srgbClr val="1C0533"/>
                </a:solidFill>
                <a:latin typeface="Corbel" panose="020B0503020204020204" pitchFamily="34" charset="0"/>
              </a:rPr>
              <a:t>Pre-employment checks</a:t>
            </a:r>
          </a:p>
          <a:p>
            <a:r>
              <a:rPr lang="en-GB" dirty="0">
                <a:latin typeface="Corbel" panose="020B0503020204020204" pitchFamily="34" charset="0"/>
              </a:rPr>
              <a:t>Any offer of employment will be subject to satisfactory pre-employment checks relevant to the role.</a:t>
            </a:r>
          </a:p>
          <a:p>
            <a:endParaRPr lang="en-GB" dirty="0">
              <a:highlight>
                <a:srgbClr val="FFFF00"/>
              </a:highlight>
              <a:latin typeface="Corbel" panose="020B0503020204020204" pitchFamily="34" charset="0"/>
            </a:endParaRPr>
          </a:p>
          <a:p>
            <a:r>
              <a:rPr lang="en-GB" sz="2000" b="1" dirty="0">
                <a:solidFill>
                  <a:srgbClr val="1C0533"/>
                </a:solidFill>
                <a:latin typeface="Corbel"/>
              </a:rPr>
              <a:t>Reporting to</a:t>
            </a:r>
            <a:br>
              <a:rPr lang="en-GB" dirty="0">
                <a:latin typeface="Corbel" panose="020B0503020204020204" pitchFamily="34" charset="0"/>
              </a:rPr>
            </a:br>
            <a:r>
              <a:rPr lang="en-GB" dirty="0">
                <a:latin typeface="Corbel"/>
              </a:rPr>
              <a:t>Director of Finance &amp; Operations.</a:t>
            </a:r>
            <a:endParaRPr lang="en-GB" dirty="0">
              <a:highlight>
                <a:srgbClr val="FFFF00"/>
              </a:highlight>
              <a:latin typeface="Corbel" panose="020B0503020204020204" pitchFamily="34" charset="0"/>
            </a:endParaRPr>
          </a:p>
        </p:txBody>
      </p:sp>
      <p:grpSp>
        <p:nvGrpSpPr>
          <p:cNvPr id="3" name="Group 2">
            <a:extLst>
              <a:ext uri="{FF2B5EF4-FFF2-40B4-BE49-F238E27FC236}">
                <a16:creationId xmlns:a16="http://schemas.microsoft.com/office/drawing/2014/main" id="{0B385005-FD47-6399-60BF-3303598F9E59}"/>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4" name="Picture 3" descr="A purple fan shaped logo&#10;&#10;Description automatically generated">
              <a:extLst>
                <a:ext uri="{FF2B5EF4-FFF2-40B4-BE49-F238E27FC236}">
                  <a16:creationId xmlns:a16="http://schemas.microsoft.com/office/drawing/2014/main" id="{236549CE-3673-BCBF-670D-9C6046CC1E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5" name="Straight Connector 4">
              <a:extLst>
                <a:ext uri="{FF2B5EF4-FFF2-40B4-BE49-F238E27FC236}">
                  <a16:creationId xmlns:a16="http://schemas.microsoft.com/office/drawing/2014/main" id="{37AEFCEE-A7D7-2BD6-476F-D758BF2C5EB8}"/>
                </a:ext>
              </a:extLst>
            </p:cNvPr>
            <p:cNvCxnSpPr>
              <a:cxnSpLocks/>
            </p:cNvCxnSpPr>
            <p:nvPr/>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7" name="TextBox 6">
            <a:extLst>
              <a:ext uri="{FF2B5EF4-FFF2-40B4-BE49-F238E27FC236}">
                <a16:creationId xmlns:a16="http://schemas.microsoft.com/office/drawing/2014/main" id="{C255F3C6-6CDE-72EC-8ADE-9F42B93A4C81}"/>
              </a:ext>
            </a:extLst>
          </p:cNvPr>
          <p:cNvSpPr txBox="1"/>
          <p:nvPr/>
        </p:nvSpPr>
        <p:spPr>
          <a:xfrm>
            <a:off x="538800" y="810889"/>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Key details</a:t>
            </a:r>
            <a:endParaRPr lang="en-GB" sz="4000" dirty="0"/>
          </a:p>
        </p:txBody>
      </p:sp>
    </p:spTree>
    <p:extLst>
      <p:ext uri="{BB962C8B-B14F-4D97-AF65-F5344CB8AC3E}">
        <p14:creationId xmlns:p14="http://schemas.microsoft.com/office/powerpoint/2010/main" val="458766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C540"/>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B541879-1228-ED43-C6E3-0D4A7F5CC7D8}"/>
              </a:ext>
            </a:extLst>
          </p:cNvPr>
          <p:cNvSpPr txBox="1"/>
          <p:nvPr/>
        </p:nvSpPr>
        <p:spPr>
          <a:xfrm>
            <a:off x="538800" y="1654686"/>
            <a:ext cx="6098057" cy="5078313"/>
          </a:xfrm>
          <a:prstGeom prst="rect">
            <a:avLst/>
          </a:prstGeom>
          <a:noFill/>
        </p:spPr>
        <p:txBody>
          <a:bodyPr wrap="square" lIns="0" tIns="0" rIns="0" bIns="0">
            <a:spAutoFit/>
          </a:bodyPr>
          <a:lstStyle/>
          <a:p>
            <a:r>
              <a:rPr lang="en-GB" sz="2000" b="1" dirty="0">
                <a:solidFill>
                  <a:srgbClr val="1C0533"/>
                </a:solidFill>
                <a:latin typeface="Corbel"/>
              </a:rPr>
              <a:t>The Centre for Sustainable Energy (CSE) supports people and organisations across the UK to tackle the climate emergency and end the suffering caused by cold homes. </a:t>
            </a:r>
          </a:p>
          <a:p>
            <a:endParaRPr lang="en-GB" sz="1600" dirty="0">
              <a:latin typeface="Corbel" panose="020B0503020204020204" pitchFamily="34" charset="0"/>
            </a:endParaRPr>
          </a:p>
          <a:p>
            <a:r>
              <a:rPr lang="en-GB" sz="1600" dirty="0">
                <a:latin typeface="Corbel" panose="020B0503020204020204" pitchFamily="34" charset="0"/>
              </a:rPr>
              <a:t>We undertake practical work to support households and communities to act on energy, alongside original research and analysis to inform local and national policy.</a:t>
            </a:r>
          </a:p>
          <a:p>
            <a:endParaRPr lang="en-GB" sz="1600" dirty="0">
              <a:latin typeface="Corbel" panose="020B0503020204020204" pitchFamily="34" charset="0"/>
            </a:endParaRPr>
          </a:p>
          <a:p>
            <a:r>
              <a:rPr lang="en-GB" sz="1600" dirty="0">
                <a:latin typeface="Corbel" panose="020B0503020204020204" pitchFamily="34" charset="0"/>
              </a:rPr>
              <a:t>Our vision is a world where sustainability is second nature, carbon emissions have been reduced to safe levels, and fuel poverty has been replaced by energy justice.</a:t>
            </a:r>
          </a:p>
          <a:p>
            <a:endParaRPr lang="en-GB" sz="1600" dirty="0">
              <a:latin typeface="Corbel" panose="020B0503020204020204" pitchFamily="34" charset="0"/>
            </a:endParaRPr>
          </a:p>
          <a:p>
            <a:r>
              <a:rPr lang="en-GB" sz="1600" dirty="0">
                <a:latin typeface="Corbel" panose="020B0503020204020204" pitchFamily="34" charset="0"/>
              </a:rPr>
              <a:t>We are one of the UK’s leading sustainable energy charities, with a 45-year track record of award-winning impact, innovation and influence (as most recently detailed in our</a:t>
            </a:r>
            <a:r>
              <a:rPr lang="en-GB" sz="1600" dirty="0">
                <a:latin typeface="Corbel" panose="020B0503020204020204" pitchFamily="34" charset="0"/>
                <a:hlinkClick r:id="rId3"/>
              </a:rPr>
              <a:t> CSE Impact Report 2025-26).</a:t>
            </a:r>
            <a:r>
              <a:rPr lang="en-GB" sz="1600" dirty="0">
                <a:latin typeface="Corbel" panose="020B0503020204020204" pitchFamily="34" charset="0"/>
              </a:rPr>
              <a:t> You can read more about our priorities, methods and approach in our </a:t>
            </a:r>
            <a:r>
              <a:rPr lang="en-GB" sz="1600" dirty="0">
                <a:latin typeface="Corbel" panose="020B0503020204020204" pitchFamily="34" charset="0"/>
                <a:hlinkClick r:id="rId4"/>
              </a:rPr>
              <a:t>organisational strategy for 2024–2028</a:t>
            </a:r>
            <a:r>
              <a:rPr lang="en-GB" sz="1600" dirty="0">
                <a:latin typeface="Corbel" panose="020B0503020204020204" pitchFamily="34" charset="0"/>
              </a:rPr>
              <a:t>.</a:t>
            </a:r>
            <a:br>
              <a:rPr kumimoji="0" lang="en-GB" sz="1200" b="0" i="0" u="none" strike="noStrike" kern="1200" cap="none" spc="0" normalizeH="0" baseline="0" noProof="0" dirty="0">
                <a:ln>
                  <a:noFill/>
                </a:ln>
                <a:solidFill>
                  <a:srgbClr val="1C0533"/>
                </a:solidFill>
                <a:effectLst/>
                <a:uLnTx/>
                <a:uFillTx/>
                <a:latin typeface="Corbel" panose="020B0503020204020204" pitchFamily="34" charset="0"/>
                <a:ea typeface="+mj-ea"/>
                <a:cs typeface="+mj-cs"/>
              </a:rPr>
            </a:br>
            <a:br>
              <a:rPr kumimoji="0" lang="en-GB" sz="1200" b="0" i="0" u="none" strike="noStrike" kern="1200" cap="none" spc="0" normalizeH="0" baseline="0" noProof="0" dirty="0">
                <a:ln>
                  <a:noFill/>
                </a:ln>
                <a:solidFill>
                  <a:srgbClr val="1C0533"/>
                </a:solidFill>
                <a:effectLst/>
                <a:uLnTx/>
                <a:uFillTx/>
                <a:latin typeface="Corbel" panose="020B0503020204020204" pitchFamily="34" charset="0"/>
                <a:ea typeface="+mj-ea"/>
                <a:cs typeface="+mj-cs"/>
              </a:rPr>
            </a:br>
            <a:r>
              <a:rPr kumimoji="0" lang="en-GB" sz="1400" b="1" i="0" u="none" strike="noStrike" kern="1200" cap="none" spc="0" normalizeH="0" baseline="0" noProof="0" dirty="0">
                <a:ln>
                  <a:noFill/>
                </a:ln>
                <a:solidFill>
                  <a:srgbClr val="1C0533"/>
                </a:solidFill>
                <a:effectLst/>
                <a:uLnTx/>
                <a:uFillTx/>
                <a:latin typeface="Corbel" panose="020B0503020204020204" pitchFamily="34" charset="0"/>
                <a:ea typeface="+mj-ea"/>
                <a:cs typeface="+mj-cs"/>
              </a:rPr>
              <a:t>Charity number 298740</a:t>
            </a:r>
            <a:endParaRPr lang="en-GB" sz="1400" dirty="0"/>
          </a:p>
        </p:txBody>
      </p:sp>
      <p:sp>
        <p:nvSpPr>
          <p:cNvPr id="3" name="TextBox 2">
            <a:extLst>
              <a:ext uri="{FF2B5EF4-FFF2-40B4-BE49-F238E27FC236}">
                <a16:creationId xmlns:a16="http://schemas.microsoft.com/office/drawing/2014/main" id="{EBC7D44D-83F6-152D-E451-E86BB12C5B40}"/>
              </a:ext>
            </a:extLst>
          </p:cNvPr>
          <p:cNvSpPr txBox="1"/>
          <p:nvPr/>
        </p:nvSpPr>
        <p:spPr>
          <a:xfrm>
            <a:off x="5388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About us</a:t>
            </a:r>
            <a:endParaRPr lang="en-GB" sz="4000" dirty="0"/>
          </a:p>
        </p:txBody>
      </p:sp>
      <p:grpSp>
        <p:nvGrpSpPr>
          <p:cNvPr id="4" name="Group 3">
            <a:extLst>
              <a:ext uri="{FF2B5EF4-FFF2-40B4-BE49-F238E27FC236}">
                <a16:creationId xmlns:a16="http://schemas.microsoft.com/office/drawing/2014/main" id="{626C7F57-6603-B6FC-B39E-CF9A6A0A4334}"/>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5" name="Picture 4" descr="A purple fan shaped logo&#10;&#10;Description automatically generated">
              <a:extLst>
                <a:ext uri="{FF2B5EF4-FFF2-40B4-BE49-F238E27FC236}">
                  <a16:creationId xmlns:a16="http://schemas.microsoft.com/office/drawing/2014/main" id="{2E6EA71C-D9F7-97DF-A396-A36230B534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6" name="Straight Connector 5">
              <a:extLst>
                <a:ext uri="{FF2B5EF4-FFF2-40B4-BE49-F238E27FC236}">
                  <a16:creationId xmlns:a16="http://schemas.microsoft.com/office/drawing/2014/main" id="{016C83F0-0CF7-EAA0-9966-81645EE064AC}"/>
                </a:ext>
              </a:extLst>
            </p:cNvPr>
            <p:cNvCxnSpPr>
              <a:cxnSpLocks/>
            </p:cNvCxnSpPr>
            <p:nvPr userDrawn="1"/>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pic>
        <p:nvPicPr>
          <p:cNvPr id="2" name="Picture 1">
            <a:extLst>
              <a:ext uri="{FF2B5EF4-FFF2-40B4-BE49-F238E27FC236}">
                <a16:creationId xmlns:a16="http://schemas.microsoft.com/office/drawing/2014/main" id="{52E5AD58-99FB-D5FB-E7FC-1097A96F6CBC}"/>
              </a:ext>
            </a:extLst>
          </p:cNvPr>
          <p:cNvPicPr>
            <a:picLocks noChangeAspect="1"/>
          </p:cNvPicPr>
          <p:nvPr/>
        </p:nvPicPr>
        <p:blipFill>
          <a:blip r:embed="rId6">
            <a:extLst>
              <a:ext uri="{28A0092B-C50C-407E-A947-70E740481C1C}">
                <a14:useLocalDpi xmlns:a14="http://schemas.microsoft.com/office/drawing/2010/main" val="0"/>
              </a:ext>
            </a:extLst>
          </a:blip>
          <a:srcRect l="29132" r="15068" b="4582"/>
          <a:stretch>
            <a:fillRect/>
          </a:stretch>
        </p:blipFill>
        <p:spPr>
          <a:xfrm>
            <a:off x="7084946" y="1219200"/>
            <a:ext cx="4568254" cy="5202619"/>
          </a:xfrm>
          <a:prstGeom prst="rect">
            <a:avLst/>
          </a:prstGeom>
        </p:spPr>
      </p:pic>
    </p:spTree>
    <p:extLst>
      <p:ext uri="{BB962C8B-B14F-4D97-AF65-F5344CB8AC3E}">
        <p14:creationId xmlns:p14="http://schemas.microsoft.com/office/powerpoint/2010/main" val="4292557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33479183-6D69-8DB0-E5C2-E3743B3DF757}"/>
              </a:ext>
            </a:extLst>
          </p:cNvPr>
          <p:cNvSpPr/>
          <p:nvPr/>
        </p:nvSpPr>
        <p:spPr>
          <a:xfrm>
            <a:off x="538800" y="2466754"/>
            <a:ext cx="3546051" cy="1924492"/>
          </a:xfrm>
          <a:prstGeom prst="roundRect">
            <a:avLst>
              <a:gd name="adj" fmla="val 0"/>
            </a:avLst>
          </a:prstGeom>
          <a:solidFill>
            <a:srgbClr val="1C053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144000" rtlCol="0" anchor="ctr"/>
          <a:lstStyle/>
          <a:p>
            <a:endParaRPr lang="en-GB" sz="2000" b="1" dirty="0">
              <a:solidFill>
                <a:srgbClr val="CCC4F2"/>
              </a:solidFill>
              <a:latin typeface="Corbel" panose="020B0503020204020204" pitchFamily="34" charset="0"/>
            </a:endParaRPr>
          </a:p>
          <a:p>
            <a:r>
              <a:rPr lang="en-GB" sz="2000" b="1" dirty="0">
                <a:solidFill>
                  <a:srgbClr val="CCC4F2"/>
                </a:solidFill>
                <a:latin typeface="Corbel" panose="020B0503020204020204" pitchFamily="34" charset="0"/>
              </a:rPr>
              <a:t>Fuel poverty</a:t>
            </a:r>
          </a:p>
          <a:p>
            <a:pPr>
              <a:spcBef>
                <a:spcPts val="1200"/>
              </a:spcBef>
            </a:pPr>
            <a:r>
              <a:rPr lang="en-GB" sz="1600" dirty="0">
                <a:solidFill>
                  <a:schemeClr val="bg1"/>
                </a:solidFill>
                <a:latin typeface="Corbel" panose="020B0503020204020204" pitchFamily="34" charset="0"/>
              </a:rPr>
              <a:t>Our practical energy advice improves the wellbeing, energy literacy, and affordable warmth of those experiencing cold homes.</a:t>
            </a:r>
          </a:p>
          <a:p>
            <a:pPr>
              <a:spcBef>
                <a:spcPts val="1200"/>
              </a:spcBef>
            </a:pPr>
            <a:endParaRPr lang="en-GB" sz="1600" dirty="0">
              <a:solidFill>
                <a:schemeClr val="bg1"/>
              </a:solidFill>
              <a:latin typeface="Corbel" panose="020B0503020204020204" pitchFamily="34" charset="0"/>
            </a:endParaRPr>
          </a:p>
        </p:txBody>
      </p:sp>
      <p:sp>
        <p:nvSpPr>
          <p:cNvPr id="16" name="Rectangle: Rounded Corners 15">
            <a:extLst>
              <a:ext uri="{FF2B5EF4-FFF2-40B4-BE49-F238E27FC236}">
                <a16:creationId xmlns:a16="http://schemas.microsoft.com/office/drawing/2014/main" id="{17501000-A874-36F3-15FA-1E2BD88178A5}"/>
              </a:ext>
            </a:extLst>
          </p:cNvPr>
          <p:cNvSpPr/>
          <p:nvPr/>
        </p:nvSpPr>
        <p:spPr>
          <a:xfrm>
            <a:off x="4322975" y="2466754"/>
            <a:ext cx="3546051" cy="1924492"/>
          </a:xfrm>
          <a:prstGeom prst="roundRect">
            <a:avLst>
              <a:gd name="adj" fmla="val 0"/>
            </a:avLst>
          </a:prstGeom>
          <a:solidFill>
            <a:srgbClr val="1C05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000" b="1" dirty="0">
              <a:solidFill>
                <a:srgbClr val="CCC4F2"/>
              </a:solidFill>
              <a:latin typeface="Corbel" panose="020B0503020204020204" pitchFamily="34" charset="0"/>
            </a:endParaRPr>
          </a:p>
          <a:p>
            <a:r>
              <a:rPr lang="en-GB" sz="2000" b="1" dirty="0">
                <a:solidFill>
                  <a:srgbClr val="CCC4F2"/>
                </a:solidFill>
                <a:latin typeface="Corbel" panose="020B0503020204020204" pitchFamily="34" charset="0"/>
              </a:rPr>
              <a:t>Housing energy retrofit</a:t>
            </a:r>
          </a:p>
          <a:p>
            <a:pPr>
              <a:spcBef>
                <a:spcPts val="1200"/>
              </a:spcBef>
            </a:pPr>
            <a:r>
              <a:rPr lang="en-GB" sz="1600" dirty="0">
                <a:solidFill>
                  <a:schemeClr val="bg1"/>
                </a:solidFill>
                <a:latin typeface="Corbel" panose="020B0503020204020204" pitchFamily="34" charset="0"/>
              </a:rPr>
              <a:t>We support the delivery of high-quality and people-centred retrofit services to address British homes that aren’t fit for the future.</a:t>
            </a:r>
          </a:p>
          <a:p>
            <a:pPr algn="ctr"/>
            <a:endParaRPr lang="en-GB" dirty="0"/>
          </a:p>
        </p:txBody>
      </p:sp>
      <p:sp>
        <p:nvSpPr>
          <p:cNvPr id="17" name="Rectangle: Rounded Corners 16">
            <a:extLst>
              <a:ext uri="{FF2B5EF4-FFF2-40B4-BE49-F238E27FC236}">
                <a16:creationId xmlns:a16="http://schemas.microsoft.com/office/drawing/2014/main" id="{D96D59C9-0523-DEF9-749E-CE352BF56A64}"/>
              </a:ext>
            </a:extLst>
          </p:cNvPr>
          <p:cNvSpPr/>
          <p:nvPr/>
        </p:nvSpPr>
        <p:spPr>
          <a:xfrm>
            <a:off x="4322975" y="4595129"/>
            <a:ext cx="3546051" cy="1924492"/>
          </a:xfrm>
          <a:prstGeom prst="roundRect">
            <a:avLst>
              <a:gd name="adj" fmla="val 0"/>
            </a:avLst>
          </a:prstGeom>
          <a:solidFill>
            <a:srgbClr val="1C05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000" b="1" dirty="0">
              <a:solidFill>
                <a:srgbClr val="CCC4F2"/>
              </a:solidFill>
              <a:latin typeface="Corbel" panose="020B0503020204020204" pitchFamily="34" charset="0"/>
            </a:endParaRPr>
          </a:p>
          <a:p>
            <a:r>
              <a:rPr lang="en-GB" sz="2000" b="1" dirty="0">
                <a:solidFill>
                  <a:srgbClr val="CCC4F2"/>
                </a:solidFill>
                <a:latin typeface="Corbel" panose="020B0503020204020204" pitchFamily="34" charset="0"/>
              </a:rPr>
              <a:t>Future generations</a:t>
            </a:r>
          </a:p>
          <a:p>
            <a:pPr>
              <a:spcBef>
                <a:spcPts val="1200"/>
              </a:spcBef>
            </a:pPr>
            <a:r>
              <a:rPr lang="en-GB" sz="1600" dirty="0">
                <a:solidFill>
                  <a:schemeClr val="bg1"/>
                </a:solidFill>
                <a:latin typeface="Corbel" panose="020B0503020204020204" pitchFamily="34" charset="0"/>
              </a:rPr>
              <a:t>Our youth-specific work inspires young people from all backgrounds to play a meaningful role in a more sustainable and fairer energy system.</a:t>
            </a:r>
          </a:p>
          <a:p>
            <a:pPr algn="ctr"/>
            <a:endParaRPr lang="en-GB" dirty="0"/>
          </a:p>
        </p:txBody>
      </p:sp>
      <p:sp>
        <p:nvSpPr>
          <p:cNvPr id="18" name="Rectangle: Rounded Corners 17">
            <a:extLst>
              <a:ext uri="{FF2B5EF4-FFF2-40B4-BE49-F238E27FC236}">
                <a16:creationId xmlns:a16="http://schemas.microsoft.com/office/drawing/2014/main" id="{326DC5EB-72B3-9227-08FB-B8B9F14BBE02}"/>
              </a:ext>
            </a:extLst>
          </p:cNvPr>
          <p:cNvSpPr/>
          <p:nvPr/>
        </p:nvSpPr>
        <p:spPr>
          <a:xfrm>
            <a:off x="8107151" y="2466754"/>
            <a:ext cx="3546051" cy="1924492"/>
          </a:xfrm>
          <a:prstGeom prst="roundRect">
            <a:avLst>
              <a:gd name="adj" fmla="val 0"/>
            </a:avLst>
          </a:prstGeom>
          <a:solidFill>
            <a:srgbClr val="1C05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2000" b="1" dirty="0">
              <a:solidFill>
                <a:srgbClr val="CCC4F2"/>
              </a:solidFill>
              <a:latin typeface="Corbel" panose="020B0503020204020204" pitchFamily="34" charset="0"/>
            </a:endParaRPr>
          </a:p>
          <a:p>
            <a:r>
              <a:rPr lang="en-GB" sz="2000" b="1" dirty="0">
                <a:solidFill>
                  <a:srgbClr val="CCC4F2"/>
                </a:solidFill>
                <a:latin typeface="Corbel" panose="020B0503020204020204" pitchFamily="34" charset="0"/>
              </a:rPr>
              <a:t>Local authority support and action for net zero</a:t>
            </a:r>
          </a:p>
          <a:p>
            <a:pPr>
              <a:spcBef>
                <a:spcPts val="1200"/>
              </a:spcBef>
            </a:pPr>
            <a:r>
              <a:rPr lang="en-GB" sz="1600" dirty="0">
                <a:solidFill>
                  <a:schemeClr val="bg1"/>
                </a:solidFill>
                <a:latin typeface="Corbel" panose="020B0503020204020204" pitchFamily="34" charset="0"/>
              </a:rPr>
              <a:t>We help local authorities of all scales to plan and deliver their energy-related net zero goals.</a:t>
            </a:r>
          </a:p>
          <a:p>
            <a:pPr algn="ctr"/>
            <a:endParaRPr lang="en-GB" dirty="0"/>
          </a:p>
        </p:txBody>
      </p:sp>
      <p:sp>
        <p:nvSpPr>
          <p:cNvPr id="19" name="Rectangle: Rounded Corners 18">
            <a:extLst>
              <a:ext uri="{FF2B5EF4-FFF2-40B4-BE49-F238E27FC236}">
                <a16:creationId xmlns:a16="http://schemas.microsoft.com/office/drawing/2014/main" id="{317DFB92-ADB9-B12F-F888-FD5B3D97B1DE}"/>
              </a:ext>
            </a:extLst>
          </p:cNvPr>
          <p:cNvSpPr/>
          <p:nvPr/>
        </p:nvSpPr>
        <p:spPr>
          <a:xfrm>
            <a:off x="8107151" y="4599330"/>
            <a:ext cx="3546051" cy="1924492"/>
          </a:xfrm>
          <a:prstGeom prst="roundRect">
            <a:avLst>
              <a:gd name="adj" fmla="val 0"/>
            </a:avLst>
          </a:prstGeom>
          <a:solidFill>
            <a:srgbClr val="1C0533"/>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r>
              <a:rPr lang="en-GB" sz="2000" b="1" dirty="0">
                <a:solidFill>
                  <a:srgbClr val="CCC4F2"/>
                </a:solidFill>
                <a:latin typeface="Corbel" panose="020B0503020204020204" pitchFamily="34" charset="0"/>
              </a:rPr>
              <a:t>Fairness in the energy system</a:t>
            </a:r>
          </a:p>
          <a:p>
            <a:pPr>
              <a:spcBef>
                <a:spcPts val="1200"/>
              </a:spcBef>
            </a:pPr>
            <a:r>
              <a:rPr lang="en-GB" sz="1600" dirty="0">
                <a:solidFill>
                  <a:schemeClr val="bg1"/>
                </a:solidFill>
                <a:latin typeface="Corbel" panose="020B0503020204020204" pitchFamily="34" charset="0"/>
              </a:rPr>
              <a:t>We’re working to bring about a future energy system that is both low carbon and demonstrably fair.</a:t>
            </a:r>
          </a:p>
          <a:p>
            <a:pPr algn="ctr"/>
            <a:endParaRPr lang="en-GB" dirty="0"/>
          </a:p>
        </p:txBody>
      </p:sp>
      <p:sp>
        <p:nvSpPr>
          <p:cNvPr id="21" name="TextBox 20">
            <a:extLst>
              <a:ext uri="{FF2B5EF4-FFF2-40B4-BE49-F238E27FC236}">
                <a16:creationId xmlns:a16="http://schemas.microsoft.com/office/drawing/2014/main" id="{94922D1E-699A-4CA1-54A4-033023C8B005}"/>
              </a:ext>
            </a:extLst>
          </p:cNvPr>
          <p:cNvSpPr txBox="1"/>
          <p:nvPr/>
        </p:nvSpPr>
        <p:spPr>
          <a:xfrm>
            <a:off x="538800" y="1648738"/>
            <a:ext cx="11030128" cy="646331"/>
          </a:xfrm>
          <a:prstGeom prst="rect">
            <a:avLst/>
          </a:prstGeom>
          <a:noFill/>
        </p:spPr>
        <p:txBody>
          <a:bodyPr wrap="square" lIns="0">
            <a:spAutoFit/>
          </a:bodyPr>
          <a:lstStyle/>
          <a:p>
            <a:pPr>
              <a:spcBef>
                <a:spcPts val="1200"/>
              </a:spcBef>
            </a:pPr>
            <a:r>
              <a:rPr lang="en-GB" dirty="0">
                <a:latin typeface="Corbel" panose="020B0503020204020204" pitchFamily="34" charset="0"/>
              </a:rPr>
              <a:t>Our work falls into six broad areas we call our Work Programmes. They are where we are best placed to drive change and maximise our impact. </a:t>
            </a:r>
          </a:p>
        </p:txBody>
      </p:sp>
      <p:sp>
        <p:nvSpPr>
          <p:cNvPr id="2" name="Rectangle: Rounded Corners 1">
            <a:extLst>
              <a:ext uri="{FF2B5EF4-FFF2-40B4-BE49-F238E27FC236}">
                <a16:creationId xmlns:a16="http://schemas.microsoft.com/office/drawing/2014/main" id="{870D76A3-7D89-4996-2802-72963B19921E}"/>
              </a:ext>
            </a:extLst>
          </p:cNvPr>
          <p:cNvSpPr/>
          <p:nvPr/>
        </p:nvSpPr>
        <p:spPr>
          <a:xfrm>
            <a:off x="538800" y="4599331"/>
            <a:ext cx="3546051" cy="1924492"/>
          </a:xfrm>
          <a:prstGeom prst="roundRect">
            <a:avLst>
              <a:gd name="adj" fmla="val 0"/>
            </a:avLst>
          </a:prstGeom>
          <a:solidFill>
            <a:srgbClr val="1C0533"/>
          </a:solidFill>
          <a:ln>
            <a:noFill/>
          </a:ln>
        </p:spPr>
        <p:style>
          <a:lnRef idx="2">
            <a:schemeClr val="accent1">
              <a:shade val="15000"/>
            </a:schemeClr>
          </a:lnRef>
          <a:fillRef idx="1">
            <a:schemeClr val="accent1"/>
          </a:fillRef>
          <a:effectRef idx="0">
            <a:schemeClr val="accent1"/>
          </a:effectRef>
          <a:fontRef idx="minor">
            <a:schemeClr val="lt1"/>
          </a:fontRef>
        </p:style>
        <p:txBody>
          <a:bodyPr tIns="144000" rtlCol="0" anchor="ctr">
            <a:noAutofit/>
          </a:bodyPr>
          <a:lstStyle/>
          <a:p>
            <a:endParaRPr lang="en-GB" sz="2000" b="1" dirty="0">
              <a:solidFill>
                <a:srgbClr val="CCC4F2"/>
              </a:solidFill>
              <a:latin typeface="Corbel" panose="020B0503020204020204" pitchFamily="34" charset="0"/>
            </a:endParaRPr>
          </a:p>
          <a:p>
            <a:r>
              <a:rPr lang="en-GB" sz="2000" b="1" dirty="0">
                <a:solidFill>
                  <a:srgbClr val="CCC4F2"/>
                </a:solidFill>
                <a:latin typeface="Corbel" panose="020B0503020204020204" pitchFamily="34" charset="0"/>
              </a:rPr>
              <a:t>Community action on energy</a:t>
            </a:r>
          </a:p>
          <a:p>
            <a:pPr>
              <a:spcBef>
                <a:spcPts val="1200"/>
              </a:spcBef>
            </a:pPr>
            <a:r>
              <a:rPr lang="en-GB" sz="1600" dirty="0">
                <a:solidFill>
                  <a:schemeClr val="bg1"/>
                </a:solidFill>
                <a:latin typeface="Corbel" panose="020B0503020204020204" pitchFamily="34" charset="0"/>
              </a:rPr>
              <a:t>We design and manage community energy funds, support local groups to develop projects, and provide training, support and community engagement.</a:t>
            </a:r>
          </a:p>
          <a:p>
            <a:pPr>
              <a:spcBef>
                <a:spcPts val="1200"/>
              </a:spcBef>
            </a:pPr>
            <a:endParaRPr lang="en-GB" sz="1600" dirty="0">
              <a:solidFill>
                <a:schemeClr val="bg1"/>
              </a:solidFill>
              <a:latin typeface="Corbel" panose="020B0503020204020204" pitchFamily="34" charset="0"/>
            </a:endParaRPr>
          </a:p>
        </p:txBody>
      </p:sp>
      <p:grpSp>
        <p:nvGrpSpPr>
          <p:cNvPr id="3" name="Group 2">
            <a:extLst>
              <a:ext uri="{FF2B5EF4-FFF2-40B4-BE49-F238E27FC236}">
                <a16:creationId xmlns:a16="http://schemas.microsoft.com/office/drawing/2014/main" id="{E604C188-9473-AC84-DA35-44DF8E97CC0D}"/>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4" name="Picture 3" descr="A purple fan shaped logo&#10;&#10;Description automatically generated">
              <a:extLst>
                <a:ext uri="{FF2B5EF4-FFF2-40B4-BE49-F238E27FC236}">
                  <a16:creationId xmlns:a16="http://schemas.microsoft.com/office/drawing/2014/main" id="{F96E5558-18D5-EE8F-1E76-6C3198CFCE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6" name="Straight Connector 5">
              <a:extLst>
                <a:ext uri="{FF2B5EF4-FFF2-40B4-BE49-F238E27FC236}">
                  <a16:creationId xmlns:a16="http://schemas.microsoft.com/office/drawing/2014/main" id="{D4A92235-8AEA-B3E1-6D03-4E9C0F024946}"/>
                </a:ext>
              </a:extLst>
            </p:cNvPr>
            <p:cNvCxnSpPr>
              <a:cxnSpLocks/>
            </p:cNvCxnSpPr>
            <p:nvPr userDrawn="1"/>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7" name="TextBox 6">
            <a:extLst>
              <a:ext uri="{FF2B5EF4-FFF2-40B4-BE49-F238E27FC236}">
                <a16:creationId xmlns:a16="http://schemas.microsoft.com/office/drawing/2014/main" id="{2EB282AD-4948-5248-0A67-BF8CBB69A1C1}"/>
              </a:ext>
            </a:extLst>
          </p:cNvPr>
          <p:cNvSpPr txBox="1"/>
          <p:nvPr/>
        </p:nvSpPr>
        <p:spPr>
          <a:xfrm>
            <a:off x="5388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Our six Work Programmes</a:t>
            </a:r>
            <a:endParaRPr lang="en-GB" sz="4000" dirty="0"/>
          </a:p>
        </p:txBody>
      </p:sp>
    </p:spTree>
    <p:extLst>
      <p:ext uri="{BB962C8B-B14F-4D97-AF65-F5344CB8AC3E}">
        <p14:creationId xmlns:p14="http://schemas.microsoft.com/office/powerpoint/2010/main" val="403799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a:extLst>
            <a:ext uri="{FF2B5EF4-FFF2-40B4-BE49-F238E27FC236}">
              <a16:creationId xmlns:a16="http://schemas.microsoft.com/office/drawing/2014/main" id="{F3F7D18B-BC46-D2A2-CAE5-A9867AACE16B}"/>
            </a:ext>
          </a:extLst>
        </p:cNvPr>
        <p:cNvGrpSpPr/>
        <p:nvPr/>
      </p:nvGrpSpPr>
      <p:grpSpPr>
        <a:xfrm>
          <a:off x="0" y="0"/>
          <a:ext cx="0" cy="0"/>
          <a:chOff x="0" y="0"/>
          <a:chExt cx="0" cy="0"/>
        </a:xfrm>
      </p:grpSpPr>
      <p:pic>
        <p:nvPicPr>
          <p:cNvPr id="5" name="Picture 4" descr="A yellow and orange background&#10;&#10;AI-generated content may be incorrect." hidden="1">
            <a:extLst>
              <a:ext uri="{FF2B5EF4-FFF2-40B4-BE49-F238E27FC236}">
                <a16:creationId xmlns:a16="http://schemas.microsoft.com/office/drawing/2014/main" id="{A656CCDF-E14B-F715-DEED-0909C8C7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descr="A white background with curved lines&#10;&#10;AI-generated content may be incorrect." hidden="1">
            <a:extLst>
              <a:ext uri="{FF2B5EF4-FFF2-40B4-BE49-F238E27FC236}">
                <a16:creationId xmlns:a16="http://schemas.microsoft.com/office/drawing/2014/main" id="{B8D1D446-5684-A229-2E54-89A92ECB2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5FA7576-B844-887A-B698-DFD55C979DD2}"/>
              </a:ext>
            </a:extLst>
          </p:cNvPr>
          <p:cNvSpPr txBox="1"/>
          <p:nvPr/>
        </p:nvSpPr>
        <p:spPr>
          <a:xfrm>
            <a:off x="540837" y="2851359"/>
            <a:ext cx="2309278" cy="1415772"/>
          </a:xfrm>
          <a:prstGeom prst="rect">
            <a:avLst/>
          </a:prstGeom>
          <a:noFill/>
        </p:spPr>
        <p:txBody>
          <a:bodyPr wrap="square" lIns="91440" tIns="45720" rIns="91440" bIns="45720" rtlCol="0" anchor="t">
            <a:spAutoFit/>
          </a:bodyPr>
          <a:lstStyle/>
          <a:p>
            <a:r>
              <a:rPr lang="en-GB" sz="3200" b="1" dirty="0">
                <a:solidFill>
                  <a:srgbClr val="1C0533"/>
                </a:solidFill>
                <a:latin typeface="Segoe UI"/>
                <a:cs typeface="Segoe UI"/>
              </a:rPr>
              <a:t>20,143</a:t>
            </a:r>
            <a:endParaRPr lang="en-GB" sz="4000" b="1" dirty="0">
              <a:solidFill>
                <a:srgbClr val="1C0533"/>
              </a:solidFill>
              <a:latin typeface="Segoe UI" panose="020B0502040204020203" pitchFamily="34" charset="0"/>
              <a:cs typeface="Segoe UI" panose="020B0502040204020203" pitchFamily="34" charset="0"/>
            </a:endParaRPr>
          </a:p>
          <a:p>
            <a:r>
              <a:rPr lang="en-GB" dirty="0">
                <a:solidFill>
                  <a:srgbClr val="1C0533"/>
                </a:solidFill>
                <a:latin typeface="Corbel"/>
              </a:rPr>
              <a:t>Households supported through our energy advice service.</a:t>
            </a:r>
          </a:p>
        </p:txBody>
      </p:sp>
      <p:sp>
        <p:nvSpPr>
          <p:cNvPr id="4" name="TextBox 3">
            <a:extLst>
              <a:ext uri="{FF2B5EF4-FFF2-40B4-BE49-F238E27FC236}">
                <a16:creationId xmlns:a16="http://schemas.microsoft.com/office/drawing/2014/main" id="{6F89E5E0-BB13-DBC0-5EDD-050BE5B9984D}"/>
              </a:ext>
            </a:extLst>
          </p:cNvPr>
          <p:cNvSpPr txBox="1"/>
          <p:nvPr/>
        </p:nvSpPr>
        <p:spPr>
          <a:xfrm>
            <a:off x="3018584" y="1990006"/>
            <a:ext cx="2856491" cy="1718171"/>
          </a:xfrm>
          <a:prstGeom prst="rect">
            <a:avLst/>
          </a:prstGeom>
          <a:noFill/>
        </p:spPr>
        <p:txBody>
          <a:bodyPr wrap="square" lIns="91440" tIns="45720" rIns="91440" bIns="45720" rtlCol="0" anchor="t">
            <a:spAutoFit/>
          </a:bodyPr>
          <a:lstStyle/>
          <a:p>
            <a:r>
              <a:rPr lang="en-GB" sz="3200" b="1">
                <a:solidFill>
                  <a:srgbClr val="1C0533"/>
                </a:solidFill>
                <a:latin typeface="Segoe UI"/>
                <a:cs typeface="Segoe UI"/>
              </a:rPr>
              <a:t>£2.3 </a:t>
            </a:r>
            <a:r>
              <a:rPr lang="en-GB" sz="3200" b="1" dirty="0">
                <a:solidFill>
                  <a:srgbClr val="1C0533"/>
                </a:solidFill>
                <a:latin typeface="Corbel"/>
              </a:rPr>
              <a:t>million</a:t>
            </a:r>
          </a:p>
          <a:p>
            <a:r>
              <a:rPr lang="en-GB" dirty="0">
                <a:solidFill>
                  <a:srgbClr val="1C0533"/>
                </a:solidFill>
                <a:latin typeface="Corbel"/>
              </a:rPr>
              <a:t>Value of grants distributed to community organisations to run </a:t>
            </a:r>
            <a:r>
              <a:rPr lang="en-GB">
                <a:solidFill>
                  <a:srgbClr val="1C0533"/>
                </a:solidFill>
                <a:latin typeface="Corbel"/>
              </a:rPr>
              <a:t>community-focused energy projects.</a:t>
            </a:r>
            <a:endParaRPr lang="en-GB" dirty="0">
              <a:solidFill>
                <a:srgbClr val="1C0533"/>
              </a:solidFill>
              <a:latin typeface="Corbel"/>
            </a:endParaRPr>
          </a:p>
        </p:txBody>
      </p:sp>
      <p:sp>
        <p:nvSpPr>
          <p:cNvPr id="8" name="TextBox 7">
            <a:extLst>
              <a:ext uri="{FF2B5EF4-FFF2-40B4-BE49-F238E27FC236}">
                <a16:creationId xmlns:a16="http://schemas.microsoft.com/office/drawing/2014/main" id="{266CAD8F-6404-0B16-5464-68C886C1B235}"/>
              </a:ext>
            </a:extLst>
          </p:cNvPr>
          <p:cNvSpPr txBox="1"/>
          <p:nvPr/>
        </p:nvSpPr>
        <p:spPr>
          <a:xfrm>
            <a:off x="540837" y="5328052"/>
            <a:ext cx="2401595" cy="1138773"/>
          </a:xfrm>
          <a:prstGeom prst="rect">
            <a:avLst/>
          </a:prstGeom>
          <a:noFill/>
        </p:spPr>
        <p:txBody>
          <a:bodyPr wrap="square" lIns="91440" tIns="45720" rIns="91440" bIns="45720" rtlCol="0" anchor="t">
            <a:spAutoFit/>
          </a:bodyPr>
          <a:lstStyle/>
          <a:p>
            <a:r>
              <a:rPr lang="en-GB" sz="3200" b="1" dirty="0">
                <a:solidFill>
                  <a:srgbClr val="1C0533"/>
                </a:solidFill>
                <a:latin typeface="Segoe UI" panose="020B0502040204020203" pitchFamily="34" charset="0"/>
                <a:cs typeface="Segoe UI" panose="020B0502040204020203" pitchFamily="34" charset="0"/>
              </a:rPr>
              <a:t>31</a:t>
            </a:r>
          </a:p>
          <a:p>
            <a:r>
              <a:rPr lang="en-GB" dirty="0">
                <a:solidFill>
                  <a:srgbClr val="1C0533"/>
                </a:solidFill>
                <a:latin typeface="Corbel"/>
              </a:rPr>
              <a:t>Local authorities who used our services.</a:t>
            </a:r>
          </a:p>
        </p:txBody>
      </p:sp>
      <p:sp>
        <p:nvSpPr>
          <p:cNvPr id="10" name="TextBox 9">
            <a:extLst>
              <a:ext uri="{FF2B5EF4-FFF2-40B4-BE49-F238E27FC236}">
                <a16:creationId xmlns:a16="http://schemas.microsoft.com/office/drawing/2014/main" id="{2670227C-D411-8C0B-E583-B1B987A3D0C8}"/>
              </a:ext>
            </a:extLst>
          </p:cNvPr>
          <p:cNvSpPr txBox="1"/>
          <p:nvPr/>
        </p:nvSpPr>
        <p:spPr>
          <a:xfrm>
            <a:off x="6017729" y="4540966"/>
            <a:ext cx="3095767" cy="1969770"/>
          </a:xfrm>
          <a:prstGeom prst="rect">
            <a:avLst/>
          </a:prstGeom>
          <a:noFill/>
        </p:spPr>
        <p:txBody>
          <a:bodyPr wrap="square" lIns="91440" tIns="45720" rIns="91440" bIns="45720" rtlCol="0" anchor="t">
            <a:spAutoFit/>
          </a:bodyPr>
          <a:lstStyle/>
          <a:p>
            <a:r>
              <a:rPr lang="en-GB" sz="3200" b="1" dirty="0">
                <a:solidFill>
                  <a:srgbClr val="1C0533"/>
                </a:solidFill>
                <a:latin typeface="Segoe UI"/>
                <a:cs typeface="Segoe UI"/>
              </a:rPr>
              <a:t>£33.9 </a:t>
            </a:r>
            <a:r>
              <a:rPr lang="en-GB" sz="3200" b="1" dirty="0">
                <a:solidFill>
                  <a:srgbClr val="1C0533"/>
                </a:solidFill>
                <a:latin typeface="Corbel"/>
              </a:rPr>
              <a:t>million</a:t>
            </a:r>
          </a:p>
          <a:p>
            <a:r>
              <a:rPr lang="en-GB" dirty="0">
                <a:solidFill>
                  <a:srgbClr val="1C0533"/>
                </a:solidFill>
                <a:latin typeface="Corbel"/>
              </a:rPr>
              <a:t>Saved by people following our energy advice (through benefits claimed, energy efficiency measures installed, fuel vouchers and much more).</a:t>
            </a:r>
          </a:p>
        </p:txBody>
      </p:sp>
      <p:sp>
        <p:nvSpPr>
          <p:cNvPr id="11" name="TextBox 10">
            <a:extLst>
              <a:ext uri="{FF2B5EF4-FFF2-40B4-BE49-F238E27FC236}">
                <a16:creationId xmlns:a16="http://schemas.microsoft.com/office/drawing/2014/main" id="{65426445-9C6D-BEA0-A00D-3423ACE7995A}"/>
              </a:ext>
            </a:extLst>
          </p:cNvPr>
          <p:cNvSpPr txBox="1"/>
          <p:nvPr/>
        </p:nvSpPr>
        <p:spPr>
          <a:xfrm>
            <a:off x="9263284" y="1439967"/>
            <a:ext cx="2683036" cy="1692771"/>
          </a:xfrm>
          <a:prstGeom prst="rect">
            <a:avLst/>
          </a:prstGeom>
          <a:noFill/>
        </p:spPr>
        <p:txBody>
          <a:bodyPr wrap="square" lIns="91440" tIns="45720" rIns="91440" bIns="45720" rtlCol="0" anchor="t">
            <a:spAutoFit/>
          </a:bodyPr>
          <a:lstStyle/>
          <a:p>
            <a:r>
              <a:rPr lang="en-GB" sz="3200" b="1">
                <a:solidFill>
                  <a:srgbClr val="1C0533"/>
                </a:solidFill>
                <a:latin typeface="Segoe UI"/>
                <a:cs typeface="Segoe UI"/>
              </a:rPr>
              <a:t>871</a:t>
            </a:r>
            <a:endParaRPr lang="en-GB" sz="3200" b="1" dirty="0">
              <a:solidFill>
                <a:srgbClr val="1C0533"/>
              </a:solidFill>
              <a:latin typeface="Segoe UI" panose="020B0502040204020203" pitchFamily="34" charset="0"/>
              <a:cs typeface="Segoe UI" panose="020B0502040204020203" pitchFamily="34" charset="0"/>
            </a:endParaRPr>
          </a:p>
          <a:p>
            <a:r>
              <a:rPr lang="en-GB" dirty="0">
                <a:solidFill>
                  <a:srgbClr val="1C0533"/>
                </a:solidFill>
                <a:latin typeface="Corbel"/>
              </a:rPr>
              <a:t>Community organisations supported to take action on climate change or tackling fuel poverty.</a:t>
            </a:r>
          </a:p>
        </p:txBody>
      </p:sp>
      <p:sp>
        <p:nvSpPr>
          <p:cNvPr id="12" name="TextBox 11">
            <a:extLst>
              <a:ext uri="{FF2B5EF4-FFF2-40B4-BE49-F238E27FC236}">
                <a16:creationId xmlns:a16="http://schemas.microsoft.com/office/drawing/2014/main" id="{50EA89ED-A78C-A530-C882-1B453BD962A1}"/>
              </a:ext>
            </a:extLst>
          </p:cNvPr>
          <p:cNvSpPr txBox="1"/>
          <p:nvPr/>
        </p:nvSpPr>
        <p:spPr>
          <a:xfrm>
            <a:off x="9263284" y="4730800"/>
            <a:ext cx="2376237" cy="1415772"/>
          </a:xfrm>
          <a:prstGeom prst="rect">
            <a:avLst/>
          </a:prstGeom>
          <a:noFill/>
        </p:spPr>
        <p:txBody>
          <a:bodyPr wrap="square" lIns="91440" tIns="45720" rIns="91440" bIns="45720" rtlCol="0" anchor="t">
            <a:spAutoFit/>
          </a:bodyPr>
          <a:lstStyle/>
          <a:p>
            <a:r>
              <a:rPr lang="en-GB" sz="3200" b="1">
                <a:solidFill>
                  <a:srgbClr val="1C0533"/>
                </a:solidFill>
                <a:latin typeface="Segoe UI"/>
                <a:cs typeface="Segoe UI"/>
              </a:rPr>
              <a:t>£1,685</a:t>
            </a:r>
            <a:endParaRPr lang="en-GB" sz="3200" b="1" dirty="0">
              <a:solidFill>
                <a:srgbClr val="1C0533"/>
              </a:solidFill>
              <a:latin typeface="Segoe UI" panose="020B0502040204020203" pitchFamily="34" charset="0"/>
              <a:cs typeface="Segoe UI" panose="020B0502040204020203" pitchFamily="34" charset="0"/>
            </a:endParaRPr>
          </a:p>
          <a:p>
            <a:r>
              <a:rPr lang="en-GB" dirty="0">
                <a:solidFill>
                  <a:srgbClr val="1C0533"/>
                </a:solidFill>
                <a:latin typeface="Corbel"/>
              </a:rPr>
              <a:t>Average saving per </a:t>
            </a:r>
            <a:r>
              <a:rPr lang="en-GB">
                <a:solidFill>
                  <a:srgbClr val="1C0533"/>
                </a:solidFill>
                <a:latin typeface="Corbel"/>
              </a:rPr>
              <a:t>household who called </a:t>
            </a:r>
            <a:r>
              <a:rPr lang="en-GB" dirty="0">
                <a:solidFill>
                  <a:srgbClr val="1C0533"/>
                </a:solidFill>
                <a:latin typeface="Corbel"/>
              </a:rPr>
              <a:t>our advice line.</a:t>
            </a:r>
          </a:p>
        </p:txBody>
      </p:sp>
      <p:pic>
        <p:nvPicPr>
          <p:cNvPr id="17" name="Picture 16">
            <a:extLst>
              <a:ext uri="{FF2B5EF4-FFF2-40B4-BE49-F238E27FC236}">
                <a16:creationId xmlns:a16="http://schemas.microsoft.com/office/drawing/2014/main" id="{E41CCFFE-AF01-4D1E-A390-54893B7FD8BE}"/>
              </a:ext>
            </a:extLst>
          </p:cNvPr>
          <p:cNvPicPr>
            <a:picLocks noChangeAspect="1"/>
          </p:cNvPicPr>
          <p:nvPr/>
        </p:nvPicPr>
        <p:blipFill>
          <a:blip r:embed="rId5">
            <a:extLst>
              <a:ext uri="{28A0092B-C50C-407E-A947-70E740481C1C}">
                <a14:useLocalDpi xmlns:a14="http://schemas.microsoft.com/office/drawing/2010/main" val="0"/>
              </a:ext>
            </a:extLst>
          </a:blip>
          <a:srcRect l="39981" t="247" r="8969" b="-247"/>
          <a:stretch>
            <a:fillRect/>
          </a:stretch>
        </p:blipFill>
        <p:spPr>
          <a:xfrm>
            <a:off x="3999412" y="3747222"/>
            <a:ext cx="1478260" cy="1483323"/>
          </a:xfrm>
          <a:prstGeom prst="flowChartConnector">
            <a:avLst/>
          </a:prstGeom>
        </p:spPr>
      </p:pic>
      <p:pic>
        <p:nvPicPr>
          <p:cNvPr id="21" name="Picture 20" descr="A close up of a currency&#10;&#10;AI-generated content may be incorrect.">
            <a:extLst>
              <a:ext uri="{FF2B5EF4-FFF2-40B4-BE49-F238E27FC236}">
                <a16:creationId xmlns:a16="http://schemas.microsoft.com/office/drawing/2014/main" id="{9E2D0FCF-E0A5-6887-6042-48F66E00A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98463">
            <a:off x="8843069" y="3353162"/>
            <a:ext cx="1973986" cy="998990"/>
          </a:xfrm>
          <a:prstGeom prst="rect">
            <a:avLst/>
          </a:prstGeom>
          <a:effectLst>
            <a:outerShdw blurRad="50800" dist="38100" dir="2700000" algn="tl" rotWithShape="0">
              <a:prstClr val="black">
                <a:alpha val="40000"/>
              </a:prstClr>
            </a:outerShdw>
          </a:effectLst>
        </p:spPr>
      </p:pic>
      <p:pic>
        <p:nvPicPr>
          <p:cNvPr id="25" name="Picture 24" descr="A close-up of a coin&#10;&#10;AI-generated content may be incorrect.">
            <a:extLst>
              <a:ext uri="{FF2B5EF4-FFF2-40B4-BE49-F238E27FC236}">
                <a16:creationId xmlns:a16="http://schemas.microsoft.com/office/drawing/2014/main" id="{C695A114-BD0F-538F-DF3D-6442C5DF799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8" b="92777" l="10000" r="90000">
                        <a14:foregroundMark x1="25781" y1="25959" x2="24531" y2="30474"/>
                        <a14:foregroundMark x1="27031" y1="24605" x2="47813" y2="9255"/>
                        <a14:foregroundMark x1="72656" y1="22348" x2="51875" y2="7901"/>
                        <a14:foregroundMark x1="72500" y1="20542" x2="54219" y2="8126"/>
                        <a14:foregroundMark x1="73125" y1="22799" x2="78594" y2="50339"/>
                        <a14:foregroundMark x1="78594" y1="50339" x2="79375" y2="61400"/>
                        <a14:foregroundMark x1="25938" y1="24605" x2="50156" y2="7901"/>
                        <a14:foregroundMark x1="50156" y1="7901" x2="50625" y2="7901"/>
                        <a14:foregroundMark x1="37813" y1="90293" x2="51563" y2="90519"/>
                        <a14:foregroundMark x1="51563" y1="90519" x2="60469" y2="90293"/>
                        <a14:foregroundMark x1="52500" y1="92777" x2="61563" y2="91196"/>
                        <a14:foregroundMark x1="74219" y1="23025" x2="79531" y2="47178"/>
                        <a14:foregroundMark x1="28504" y1="20891" x2="48594" y2="7901"/>
                        <a14:foregroundMark x1="49531" y1="7901" x2="29144" y2="18809"/>
                        <a14:foregroundMark x1="35781" y1="13770" x2="50781" y2="6998"/>
                        <a14:foregroundMark x1="42031" y1="10384" x2="48438" y2="7449"/>
                        <a14:foregroundMark x1="39688" y1="11061" x2="47188" y2="7449"/>
                        <a14:foregroundMark x1="28666" y1="20364" x2="30469" y2="18736"/>
                        <a14:foregroundMark x1="27187" y1="21670" x2="27187" y2="21670"/>
                        <a14:backgroundMark x1="26281" y1="21670" x2="29375" y2="18059"/>
                        <a14:backgroundMark x1="25313" y1="22799" x2="26281" y2="21670"/>
                      </a14:backgroundRemoval>
                    </a14:imgEffect>
                  </a14:imgLayer>
                </a14:imgProps>
              </a:ext>
              <a:ext uri="{28A0092B-C50C-407E-A947-70E740481C1C}">
                <a14:useLocalDpi xmlns:a14="http://schemas.microsoft.com/office/drawing/2010/main" val="0"/>
              </a:ext>
            </a:extLst>
          </a:blip>
          <a:stretch>
            <a:fillRect/>
          </a:stretch>
        </p:blipFill>
        <p:spPr>
          <a:xfrm rot="1023871">
            <a:off x="9866933" y="3852006"/>
            <a:ext cx="1092480" cy="756201"/>
          </a:xfrm>
          <a:prstGeom prst="rect">
            <a:avLst/>
          </a:prstGeom>
          <a:effectLst>
            <a:outerShdw blurRad="50800" dist="38100" dir="2700000" algn="tl" rotWithShape="0">
              <a:prstClr val="black">
                <a:alpha val="40000"/>
              </a:prstClr>
            </a:outerShdw>
          </a:effectLst>
        </p:spPr>
      </p:pic>
      <p:pic>
        <p:nvPicPr>
          <p:cNvPr id="23" name="Picture 22" descr="A gold and silver coin with a queen face&#10;&#10;AI-generated content may be incorrect.">
            <a:extLst>
              <a:ext uri="{FF2B5EF4-FFF2-40B4-BE49-F238E27FC236}">
                <a16:creationId xmlns:a16="http://schemas.microsoft.com/office/drawing/2014/main" id="{5F036FA0-E1CA-434B-7793-A25EFE1259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2768" y="3869245"/>
            <a:ext cx="593137" cy="593137"/>
          </a:xfrm>
          <a:prstGeom prst="rect">
            <a:avLst/>
          </a:prstGeom>
          <a:effectLst>
            <a:outerShdw blurRad="50800" dist="38100" dir="2700000" algn="tl" rotWithShape="0">
              <a:prstClr val="black">
                <a:alpha val="40000"/>
              </a:prstClr>
            </a:outerShdw>
          </a:effectLst>
        </p:spPr>
      </p:pic>
      <p:cxnSp>
        <p:nvCxnSpPr>
          <p:cNvPr id="27" name="Straight Connector 26">
            <a:extLst>
              <a:ext uri="{FF2B5EF4-FFF2-40B4-BE49-F238E27FC236}">
                <a16:creationId xmlns:a16="http://schemas.microsoft.com/office/drawing/2014/main" id="{7599D9AC-3155-F175-A75D-E8C1E18F6003}"/>
              </a:ext>
            </a:extLst>
          </p:cNvPr>
          <p:cNvCxnSpPr>
            <a:cxnSpLocks/>
          </p:cNvCxnSpPr>
          <p:nvPr/>
        </p:nvCxnSpPr>
        <p:spPr>
          <a:xfrm>
            <a:off x="2960317" y="2057995"/>
            <a:ext cx="0" cy="1676400"/>
          </a:xfrm>
          <a:prstGeom prst="line">
            <a:avLst/>
          </a:prstGeom>
          <a:ln w="28575">
            <a:solidFill>
              <a:srgbClr val="F7C54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2910C66-569B-3A86-83D7-D99FA8072992}"/>
              </a:ext>
            </a:extLst>
          </p:cNvPr>
          <p:cNvCxnSpPr>
            <a:cxnSpLocks/>
          </p:cNvCxnSpPr>
          <p:nvPr/>
        </p:nvCxnSpPr>
        <p:spPr>
          <a:xfrm>
            <a:off x="436083" y="3067356"/>
            <a:ext cx="0" cy="1103702"/>
          </a:xfrm>
          <a:prstGeom prst="line">
            <a:avLst/>
          </a:prstGeom>
          <a:ln w="28575">
            <a:solidFill>
              <a:srgbClr val="F7C54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F0BA85F-C9C1-6E3A-25E0-62FC93E102C8}"/>
              </a:ext>
            </a:extLst>
          </p:cNvPr>
          <p:cNvSpPr txBox="1"/>
          <p:nvPr/>
        </p:nvSpPr>
        <p:spPr>
          <a:xfrm>
            <a:off x="6031013" y="2748468"/>
            <a:ext cx="2574756" cy="1692771"/>
          </a:xfrm>
          <a:prstGeom prst="rect">
            <a:avLst/>
          </a:prstGeom>
          <a:noFill/>
        </p:spPr>
        <p:txBody>
          <a:bodyPr wrap="square" lIns="91440" tIns="45720" rIns="91440" bIns="45720" rtlCol="0" anchor="t">
            <a:spAutoFit/>
          </a:bodyPr>
          <a:lstStyle/>
          <a:p>
            <a:r>
              <a:rPr lang="en-GB" sz="3200" b="1" dirty="0">
                <a:solidFill>
                  <a:srgbClr val="1C0533"/>
                </a:solidFill>
                <a:latin typeface="Segoe UI"/>
                <a:cs typeface="Segoe UI"/>
              </a:rPr>
              <a:t>1,850</a:t>
            </a:r>
            <a:endParaRPr lang="en-GB" sz="4000" b="1" dirty="0">
              <a:solidFill>
                <a:srgbClr val="1C0533"/>
              </a:solidFill>
              <a:latin typeface="Segoe UI" panose="020B0502040204020203" pitchFamily="34" charset="0"/>
              <a:cs typeface="Segoe UI" panose="020B0502040204020203" pitchFamily="34" charset="0"/>
            </a:endParaRPr>
          </a:p>
          <a:p>
            <a:r>
              <a:rPr lang="en-GB" dirty="0">
                <a:solidFill>
                  <a:srgbClr val="1C0533"/>
                </a:solidFill>
                <a:latin typeface="Corbel" panose="020B0503020204020204" pitchFamily="34" charset="0"/>
              </a:rPr>
              <a:t>Young people reached through our high-quality education and youth leadership programmes.</a:t>
            </a:r>
          </a:p>
        </p:txBody>
      </p:sp>
      <p:cxnSp>
        <p:nvCxnSpPr>
          <p:cNvPr id="31" name="Straight Connector 30">
            <a:extLst>
              <a:ext uri="{FF2B5EF4-FFF2-40B4-BE49-F238E27FC236}">
                <a16:creationId xmlns:a16="http://schemas.microsoft.com/office/drawing/2014/main" id="{D10F28E5-9465-5EFE-47B6-AA3D12AF15FC}"/>
              </a:ext>
            </a:extLst>
          </p:cNvPr>
          <p:cNvCxnSpPr>
            <a:cxnSpLocks/>
          </p:cNvCxnSpPr>
          <p:nvPr/>
        </p:nvCxnSpPr>
        <p:spPr>
          <a:xfrm>
            <a:off x="5907963" y="2895364"/>
            <a:ext cx="0" cy="1398977"/>
          </a:xfrm>
          <a:prstGeom prst="line">
            <a:avLst/>
          </a:prstGeom>
          <a:ln w="28575">
            <a:solidFill>
              <a:srgbClr val="F7C54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309D409-4DED-E5F1-2C1C-6E6FB260743B}"/>
              </a:ext>
            </a:extLst>
          </p:cNvPr>
          <p:cNvCxnSpPr>
            <a:cxnSpLocks/>
          </p:cNvCxnSpPr>
          <p:nvPr/>
        </p:nvCxnSpPr>
        <p:spPr>
          <a:xfrm>
            <a:off x="444766" y="4679477"/>
            <a:ext cx="0" cy="1692748"/>
          </a:xfrm>
          <a:prstGeom prst="line">
            <a:avLst/>
          </a:prstGeom>
          <a:ln w="28575">
            <a:solidFill>
              <a:srgbClr val="F7C54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28540EF-D59F-9D1F-0B79-309725045E4B}"/>
              </a:ext>
            </a:extLst>
          </p:cNvPr>
          <p:cNvCxnSpPr>
            <a:cxnSpLocks/>
          </p:cNvCxnSpPr>
          <p:nvPr/>
        </p:nvCxnSpPr>
        <p:spPr>
          <a:xfrm>
            <a:off x="5903752" y="4737452"/>
            <a:ext cx="0" cy="1634773"/>
          </a:xfrm>
          <a:prstGeom prst="line">
            <a:avLst/>
          </a:prstGeom>
          <a:ln w="28575">
            <a:solidFill>
              <a:srgbClr val="F7C54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73A254B-0A8A-269B-94EE-F7EF5D107BE4}"/>
              </a:ext>
            </a:extLst>
          </p:cNvPr>
          <p:cNvSpPr txBox="1"/>
          <p:nvPr/>
        </p:nvSpPr>
        <p:spPr>
          <a:xfrm>
            <a:off x="3056684" y="5056198"/>
            <a:ext cx="2597430" cy="1415772"/>
          </a:xfrm>
          <a:prstGeom prst="rect">
            <a:avLst/>
          </a:prstGeom>
          <a:noFill/>
        </p:spPr>
        <p:txBody>
          <a:bodyPr wrap="square" lIns="91440" tIns="45720" rIns="91440" bIns="45720" rtlCol="0" anchor="t">
            <a:spAutoFit/>
          </a:bodyPr>
          <a:lstStyle/>
          <a:p>
            <a:r>
              <a:rPr lang="en-GB" sz="3200" b="1" dirty="0">
                <a:solidFill>
                  <a:srgbClr val="1C0533"/>
                </a:solidFill>
                <a:latin typeface="Segoe UI"/>
                <a:cs typeface="Segoe UI"/>
              </a:rPr>
              <a:t>6,969</a:t>
            </a:r>
            <a:endParaRPr lang="en-GB" sz="4000" b="1" dirty="0">
              <a:solidFill>
                <a:srgbClr val="1C0533"/>
              </a:solidFill>
              <a:latin typeface="Segoe UI" panose="020B0502040204020203" pitchFamily="34" charset="0"/>
              <a:cs typeface="Segoe UI" panose="020B0502040204020203" pitchFamily="34" charset="0"/>
            </a:endParaRPr>
          </a:p>
          <a:p>
            <a:r>
              <a:rPr lang="en-GB" dirty="0">
                <a:solidFill>
                  <a:srgbClr val="1C0533"/>
                </a:solidFill>
                <a:latin typeface="Corbel"/>
              </a:rPr>
              <a:t>Energy efficiency measures installed as a result of our projects.</a:t>
            </a:r>
          </a:p>
        </p:txBody>
      </p:sp>
      <p:cxnSp>
        <p:nvCxnSpPr>
          <p:cNvPr id="37" name="Straight Connector 36">
            <a:extLst>
              <a:ext uri="{FF2B5EF4-FFF2-40B4-BE49-F238E27FC236}">
                <a16:creationId xmlns:a16="http://schemas.microsoft.com/office/drawing/2014/main" id="{2D5648E9-4B08-37BF-BC27-51BC2FC9F57C}"/>
              </a:ext>
            </a:extLst>
          </p:cNvPr>
          <p:cNvCxnSpPr>
            <a:cxnSpLocks/>
          </p:cNvCxnSpPr>
          <p:nvPr/>
        </p:nvCxnSpPr>
        <p:spPr>
          <a:xfrm>
            <a:off x="2954074" y="5230545"/>
            <a:ext cx="0" cy="1179640"/>
          </a:xfrm>
          <a:prstGeom prst="line">
            <a:avLst/>
          </a:prstGeom>
          <a:ln w="28575">
            <a:solidFill>
              <a:srgbClr val="F7C54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9EF1C45-8C1B-A5B0-359D-5867D48F1585}"/>
              </a:ext>
            </a:extLst>
          </p:cNvPr>
          <p:cNvCxnSpPr>
            <a:cxnSpLocks/>
          </p:cNvCxnSpPr>
          <p:nvPr/>
        </p:nvCxnSpPr>
        <p:spPr>
          <a:xfrm>
            <a:off x="9145826" y="1648810"/>
            <a:ext cx="0" cy="1415531"/>
          </a:xfrm>
          <a:prstGeom prst="line">
            <a:avLst/>
          </a:prstGeom>
          <a:ln w="28575">
            <a:solidFill>
              <a:srgbClr val="F7C54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C98CC5FB-47DC-795C-809C-885776410D8D}"/>
              </a:ext>
            </a:extLst>
          </p:cNvPr>
          <p:cNvCxnSpPr>
            <a:cxnSpLocks/>
          </p:cNvCxnSpPr>
          <p:nvPr/>
        </p:nvCxnSpPr>
        <p:spPr>
          <a:xfrm>
            <a:off x="9166702" y="4737452"/>
            <a:ext cx="0" cy="1398977"/>
          </a:xfrm>
          <a:prstGeom prst="line">
            <a:avLst/>
          </a:prstGeom>
          <a:ln w="28575">
            <a:solidFill>
              <a:srgbClr val="F7C540"/>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BB22660A-D8C6-10CB-FCBD-61F0F73E818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
                    </a14:imgEffect>
                  </a14:imgLayer>
                </a14:imgProps>
              </a:ext>
              <a:ext uri="{28A0092B-C50C-407E-A947-70E740481C1C}">
                <a14:useLocalDpi xmlns:a14="http://schemas.microsoft.com/office/drawing/2010/main" val="0"/>
              </a:ext>
            </a:extLst>
          </a:blip>
          <a:srcRect l="13187" t="22" r="44468" b="36581"/>
          <a:stretch>
            <a:fillRect/>
          </a:stretch>
        </p:blipFill>
        <p:spPr>
          <a:xfrm>
            <a:off x="552479" y="1614503"/>
            <a:ext cx="1206012" cy="1205502"/>
          </a:xfrm>
          <a:prstGeom prst="ellipse">
            <a:avLst/>
          </a:prstGeom>
        </p:spPr>
      </p:pic>
      <p:grpSp>
        <p:nvGrpSpPr>
          <p:cNvPr id="14" name="Group 13">
            <a:extLst>
              <a:ext uri="{FF2B5EF4-FFF2-40B4-BE49-F238E27FC236}">
                <a16:creationId xmlns:a16="http://schemas.microsoft.com/office/drawing/2014/main" id="{68FF495D-4DF0-6848-4BE4-3D651EFE484E}"/>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15" name="Picture 14" descr="A purple fan shaped logo&#10;&#10;Description automatically generated">
              <a:extLst>
                <a:ext uri="{FF2B5EF4-FFF2-40B4-BE49-F238E27FC236}">
                  <a16:creationId xmlns:a16="http://schemas.microsoft.com/office/drawing/2014/main" id="{C42E1F02-B82E-68DD-31CB-5776B2DBA57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18" name="Straight Connector 17">
              <a:extLst>
                <a:ext uri="{FF2B5EF4-FFF2-40B4-BE49-F238E27FC236}">
                  <a16:creationId xmlns:a16="http://schemas.microsoft.com/office/drawing/2014/main" id="{27ED731D-78A0-060A-C09E-A045C8A738E0}"/>
                </a:ext>
              </a:extLst>
            </p:cNvPr>
            <p:cNvCxnSpPr>
              <a:cxnSpLocks/>
            </p:cNvCxnSpPr>
            <p:nvPr userDrawn="1"/>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19" name="TextBox 18">
            <a:extLst>
              <a:ext uri="{FF2B5EF4-FFF2-40B4-BE49-F238E27FC236}">
                <a16:creationId xmlns:a16="http://schemas.microsoft.com/office/drawing/2014/main" id="{9DDE0521-BCF8-4850-6F42-253F255A89B7}"/>
              </a:ext>
            </a:extLst>
          </p:cNvPr>
          <p:cNvSpPr txBox="1"/>
          <p:nvPr/>
        </p:nvSpPr>
        <p:spPr>
          <a:xfrm>
            <a:off x="538800" y="946800"/>
            <a:ext cx="6098058" cy="707886"/>
          </a:xfrm>
          <a:prstGeom prst="rect">
            <a:avLst/>
          </a:prstGeom>
          <a:noFill/>
        </p:spPr>
        <p:txBody>
          <a:bodyPr wrap="square" lIns="0" tIns="45720" rIns="91440" bIns="45720" anchor="t">
            <a:spAutoFit/>
          </a:bodyPr>
          <a:lstStyle/>
          <a:p>
            <a:r>
              <a:rPr lang="en-GB" sz="4000" b="1" dirty="0">
                <a:solidFill>
                  <a:srgbClr val="1C0533"/>
                </a:solidFill>
                <a:latin typeface="Corbel"/>
              </a:rPr>
              <a:t>Our impact </a:t>
            </a:r>
            <a:r>
              <a:rPr lang="en-GB" sz="4000" b="1">
                <a:solidFill>
                  <a:srgbClr val="F7C540"/>
                </a:solidFill>
                <a:latin typeface="Corbel"/>
              </a:rPr>
              <a:t>2025-26</a:t>
            </a:r>
            <a:endParaRPr lang="en-GB" sz="4000" dirty="0">
              <a:solidFill>
                <a:srgbClr val="F7C540"/>
              </a:solidFill>
            </a:endParaRPr>
          </a:p>
        </p:txBody>
      </p:sp>
      <p:pic>
        <p:nvPicPr>
          <p:cNvPr id="20" name="Picture 19">
            <a:extLst>
              <a:ext uri="{FF2B5EF4-FFF2-40B4-BE49-F238E27FC236}">
                <a16:creationId xmlns:a16="http://schemas.microsoft.com/office/drawing/2014/main" id="{565B1160-48D1-06C3-4993-F0BDB4DC9BAF}"/>
              </a:ext>
            </a:extLst>
          </p:cNvPr>
          <p:cNvPicPr>
            <a:picLocks noChangeAspect="1"/>
          </p:cNvPicPr>
          <p:nvPr/>
        </p:nvPicPr>
        <p:blipFill>
          <a:blip r:embed="rId13">
            <a:extLst>
              <a:ext uri="{28A0092B-C50C-407E-A947-70E740481C1C}">
                <a14:useLocalDpi xmlns:a14="http://schemas.microsoft.com/office/drawing/2010/main" val="0"/>
              </a:ext>
            </a:extLst>
          </a:blip>
          <a:srcRect l="5643" t="4848" r="2757" b="12695"/>
          <a:stretch>
            <a:fillRect/>
          </a:stretch>
        </p:blipFill>
        <p:spPr>
          <a:xfrm>
            <a:off x="6092116" y="1547333"/>
            <a:ext cx="1206015" cy="1198800"/>
          </a:xfrm>
          <a:prstGeom prst="rect">
            <a:avLst/>
          </a:prstGeom>
        </p:spPr>
      </p:pic>
      <p:pic>
        <p:nvPicPr>
          <p:cNvPr id="34" name="Picture 33">
            <a:extLst>
              <a:ext uri="{FF2B5EF4-FFF2-40B4-BE49-F238E27FC236}">
                <a16:creationId xmlns:a16="http://schemas.microsoft.com/office/drawing/2014/main" id="{C00E2D98-3417-EC53-164A-D2FC88EDDDED}"/>
              </a:ext>
            </a:extLst>
          </p:cNvPr>
          <p:cNvPicPr>
            <a:picLocks noChangeAspect="1"/>
          </p:cNvPicPr>
          <p:nvPr/>
        </p:nvPicPr>
        <p:blipFill>
          <a:blip r:embed="rId14">
            <a:extLst>
              <a:ext uri="{28A0092B-C50C-407E-A947-70E740481C1C}">
                <a14:useLocalDpi xmlns:a14="http://schemas.microsoft.com/office/drawing/2010/main" val="0"/>
              </a:ext>
            </a:extLst>
          </a:blip>
          <a:srcRect l="5401" b="42953"/>
          <a:stretch>
            <a:fillRect/>
          </a:stretch>
        </p:blipFill>
        <p:spPr>
          <a:xfrm>
            <a:off x="1342094" y="4369529"/>
            <a:ext cx="1278358" cy="1156322"/>
          </a:xfrm>
          <a:prstGeom prst="rect">
            <a:avLst/>
          </a:prstGeom>
        </p:spPr>
      </p:pic>
    </p:spTree>
    <p:extLst>
      <p:ext uri="{BB962C8B-B14F-4D97-AF65-F5344CB8AC3E}">
        <p14:creationId xmlns:p14="http://schemas.microsoft.com/office/powerpoint/2010/main" val="55573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a:extLst>
            <a:ext uri="{FF2B5EF4-FFF2-40B4-BE49-F238E27FC236}">
              <a16:creationId xmlns:a16="http://schemas.microsoft.com/office/drawing/2014/main" id="{1A912DA9-D3F6-3CF5-9EEE-314F94C275AC}"/>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58D8E0E-0BA6-4CCE-46B3-5F114DE107F8}"/>
              </a:ext>
            </a:extLst>
          </p:cNvPr>
          <p:cNvSpPr/>
          <p:nvPr/>
        </p:nvSpPr>
        <p:spPr>
          <a:xfrm>
            <a:off x="6255944" y="3996606"/>
            <a:ext cx="5391163" cy="1859896"/>
          </a:xfrm>
          <a:prstGeom prst="roundRect">
            <a:avLst>
              <a:gd name="adj" fmla="val 0"/>
            </a:avLst>
          </a:prstGeom>
          <a:solidFill>
            <a:srgbClr val="F7C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A02DA06-4B52-3625-825E-A78A94D5DF40}"/>
              </a:ext>
            </a:extLst>
          </p:cNvPr>
          <p:cNvSpPr/>
          <p:nvPr/>
        </p:nvSpPr>
        <p:spPr>
          <a:xfrm>
            <a:off x="6255944" y="1829230"/>
            <a:ext cx="5391163" cy="1859897"/>
          </a:xfrm>
          <a:prstGeom prst="roundRect">
            <a:avLst>
              <a:gd name="adj" fmla="val 0"/>
            </a:avLst>
          </a:prstGeom>
          <a:solidFill>
            <a:srgbClr val="F7C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1F05122E-F278-7EE1-E8F9-A4F8627C68F3}"/>
              </a:ext>
            </a:extLst>
          </p:cNvPr>
          <p:cNvSpPr/>
          <p:nvPr/>
        </p:nvSpPr>
        <p:spPr>
          <a:xfrm>
            <a:off x="544892" y="3999933"/>
            <a:ext cx="5400248" cy="1859899"/>
          </a:xfrm>
          <a:prstGeom prst="roundRect">
            <a:avLst>
              <a:gd name="adj" fmla="val 0"/>
            </a:avLst>
          </a:prstGeom>
          <a:solidFill>
            <a:srgbClr val="F7C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a:extLst>
              <a:ext uri="{FF2B5EF4-FFF2-40B4-BE49-F238E27FC236}">
                <a16:creationId xmlns:a16="http://schemas.microsoft.com/office/drawing/2014/main" id="{A9FF23F3-807A-3B56-8235-BD092393292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22645" y="2211906"/>
            <a:ext cx="827698" cy="827698"/>
          </a:xfrm>
          <a:prstGeom prst="rect">
            <a:avLst/>
          </a:prstGeom>
        </p:spPr>
      </p:pic>
      <p:pic>
        <p:nvPicPr>
          <p:cNvPr id="3" name="Graphic 2">
            <a:extLst>
              <a:ext uri="{FF2B5EF4-FFF2-40B4-BE49-F238E27FC236}">
                <a16:creationId xmlns:a16="http://schemas.microsoft.com/office/drawing/2014/main" id="{61566A0A-7860-7ED1-93A8-68823586DF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088" y="4334331"/>
            <a:ext cx="827699" cy="827699"/>
          </a:xfrm>
          <a:prstGeom prst="rect">
            <a:avLst/>
          </a:prstGeom>
        </p:spPr>
      </p:pic>
      <p:pic>
        <p:nvPicPr>
          <p:cNvPr id="4" name="Picture 3" descr="A purple logo with a black background&#10;&#10;AI-generated content may be incorrect.">
            <a:extLst>
              <a:ext uri="{FF2B5EF4-FFF2-40B4-BE49-F238E27FC236}">
                <a16:creationId xmlns:a16="http://schemas.microsoft.com/office/drawing/2014/main" id="{335C57D7-774A-6DC0-AF53-334FA42150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8737" y="4334331"/>
            <a:ext cx="827699" cy="827699"/>
          </a:xfrm>
          <a:prstGeom prst="rect">
            <a:avLst/>
          </a:prstGeom>
        </p:spPr>
      </p:pic>
      <p:sp>
        <p:nvSpPr>
          <p:cNvPr id="8" name="Rectangle: Rounded Corners 7">
            <a:extLst>
              <a:ext uri="{FF2B5EF4-FFF2-40B4-BE49-F238E27FC236}">
                <a16:creationId xmlns:a16="http://schemas.microsoft.com/office/drawing/2014/main" id="{7E441290-46D6-4411-64CC-E5DD5EB2748F}"/>
              </a:ext>
            </a:extLst>
          </p:cNvPr>
          <p:cNvSpPr/>
          <p:nvPr/>
        </p:nvSpPr>
        <p:spPr>
          <a:xfrm>
            <a:off x="538800" y="1829231"/>
            <a:ext cx="5397256" cy="1859900"/>
          </a:xfrm>
          <a:prstGeom prst="roundRect">
            <a:avLst>
              <a:gd name="adj" fmla="val 0"/>
            </a:avLst>
          </a:prstGeom>
          <a:solidFill>
            <a:srgbClr val="F7C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1F640DA1-A259-6BB3-4F00-D92D49C4492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3997" y="2215146"/>
            <a:ext cx="827699" cy="827699"/>
          </a:xfrm>
          <a:prstGeom prst="rect">
            <a:avLst/>
          </a:prstGeom>
        </p:spPr>
      </p:pic>
      <p:sp>
        <p:nvSpPr>
          <p:cNvPr id="9" name="TextBox 8">
            <a:extLst>
              <a:ext uri="{FF2B5EF4-FFF2-40B4-BE49-F238E27FC236}">
                <a16:creationId xmlns:a16="http://schemas.microsoft.com/office/drawing/2014/main" id="{D0FC233B-D1AD-4F7F-E9BB-3F27C1526B28}"/>
              </a:ext>
            </a:extLst>
          </p:cNvPr>
          <p:cNvSpPr txBox="1"/>
          <p:nvPr/>
        </p:nvSpPr>
        <p:spPr>
          <a:xfrm>
            <a:off x="1669852" y="1930635"/>
            <a:ext cx="4269196" cy="1569660"/>
          </a:xfrm>
          <a:prstGeom prst="rect">
            <a:avLst/>
          </a:prstGeom>
          <a:noFill/>
        </p:spPr>
        <p:txBody>
          <a:bodyPr wrap="square">
            <a:spAutoFit/>
          </a:bodyPr>
          <a:lstStyle/>
          <a:p>
            <a:r>
              <a:rPr lang="en-GB" sz="2400" b="1" dirty="0">
                <a:solidFill>
                  <a:srgbClr val="1C0533"/>
                </a:solidFill>
                <a:latin typeface="Corbel" panose="020B0503020204020204" pitchFamily="34" charset="0"/>
              </a:rPr>
              <a:t>Commitment to our mission</a:t>
            </a:r>
            <a:endParaRPr lang="en-GB" sz="2400" dirty="0">
              <a:solidFill>
                <a:srgbClr val="1C0533"/>
              </a:solidFill>
              <a:latin typeface="Corbel" panose="020B0503020204020204" pitchFamily="34" charset="0"/>
            </a:endParaRPr>
          </a:p>
          <a:p>
            <a:r>
              <a:rPr lang="en-GB" dirty="0">
                <a:solidFill>
                  <a:srgbClr val="1C0533"/>
                </a:solidFill>
                <a:latin typeface="Corbel" panose="020B0503020204020204" pitchFamily="34" charset="0"/>
              </a:rPr>
              <a:t>We reflect our charitable purpose, vision and strategic objectives in our work, and we contribute to a culture where everyone feels welcomed, valued and able to belong. </a:t>
            </a:r>
          </a:p>
        </p:txBody>
      </p:sp>
      <p:sp>
        <p:nvSpPr>
          <p:cNvPr id="11" name="TextBox 10">
            <a:extLst>
              <a:ext uri="{FF2B5EF4-FFF2-40B4-BE49-F238E27FC236}">
                <a16:creationId xmlns:a16="http://schemas.microsoft.com/office/drawing/2014/main" id="{2CBE5820-8237-9262-8DDA-67A4973B8E9C}"/>
              </a:ext>
            </a:extLst>
          </p:cNvPr>
          <p:cNvSpPr txBox="1"/>
          <p:nvPr/>
        </p:nvSpPr>
        <p:spPr>
          <a:xfrm>
            <a:off x="1675944" y="4101850"/>
            <a:ext cx="4269196" cy="1569660"/>
          </a:xfrm>
          <a:prstGeom prst="rect">
            <a:avLst/>
          </a:prstGeom>
          <a:noFill/>
        </p:spPr>
        <p:txBody>
          <a:bodyPr wrap="square">
            <a:spAutoFit/>
          </a:bodyPr>
          <a:lstStyle/>
          <a:p>
            <a:r>
              <a:rPr lang="en-GB" sz="2400" b="1" dirty="0">
                <a:solidFill>
                  <a:srgbClr val="1C0533"/>
                </a:solidFill>
                <a:latin typeface="Corbel" panose="020B0503020204020204" pitchFamily="34" charset="0"/>
              </a:rPr>
              <a:t>Collaboration</a:t>
            </a:r>
            <a:endParaRPr lang="en-GB" sz="2400" dirty="0">
              <a:solidFill>
                <a:srgbClr val="1C0533"/>
              </a:solidFill>
              <a:latin typeface="Corbel" panose="020B0503020204020204" pitchFamily="34" charset="0"/>
            </a:endParaRPr>
          </a:p>
          <a:p>
            <a:r>
              <a:rPr lang="en-GB" dirty="0">
                <a:solidFill>
                  <a:srgbClr val="1C0533"/>
                </a:solidFill>
                <a:latin typeface="Corbel" panose="020B0503020204020204" pitchFamily="34" charset="0"/>
              </a:rPr>
              <a:t>We share knowledge and experience generously, value others’ contributions, and communicate with openness and respect.</a:t>
            </a:r>
          </a:p>
        </p:txBody>
      </p:sp>
      <p:sp>
        <p:nvSpPr>
          <p:cNvPr id="13" name="TextBox 12">
            <a:extLst>
              <a:ext uri="{FF2B5EF4-FFF2-40B4-BE49-F238E27FC236}">
                <a16:creationId xmlns:a16="http://schemas.microsoft.com/office/drawing/2014/main" id="{58A1A635-0681-D6ED-B55E-8CC4E7ABA66B}"/>
              </a:ext>
            </a:extLst>
          </p:cNvPr>
          <p:cNvSpPr txBox="1"/>
          <p:nvPr/>
        </p:nvSpPr>
        <p:spPr>
          <a:xfrm>
            <a:off x="7455970" y="1930635"/>
            <a:ext cx="4072033" cy="1569660"/>
          </a:xfrm>
          <a:prstGeom prst="rect">
            <a:avLst/>
          </a:prstGeom>
          <a:noFill/>
        </p:spPr>
        <p:txBody>
          <a:bodyPr wrap="square">
            <a:spAutoFit/>
          </a:bodyPr>
          <a:lstStyle/>
          <a:p>
            <a:r>
              <a:rPr lang="en-GB" sz="2400" b="1" dirty="0">
                <a:solidFill>
                  <a:srgbClr val="1C0533"/>
                </a:solidFill>
                <a:latin typeface="Corbel" panose="020B0503020204020204" pitchFamily="34" charset="0"/>
              </a:rPr>
              <a:t>Conscientiousness</a:t>
            </a:r>
            <a:endParaRPr lang="en-GB" sz="2000" dirty="0">
              <a:solidFill>
                <a:srgbClr val="1C0533"/>
              </a:solidFill>
              <a:latin typeface="Corbel" panose="020B0503020204020204" pitchFamily="34" charset="0"/>
            </a:endParaRPr>
          </a:p>
          <a:p>
            <a:r>
              <a:rPr lang="en-GB" dirty="0">
                <a:solidFill>
                  <a:srgbClr val="1C0533"/>
                </a:solidFill>
                <a:latin typeface="Corbel" panose="020B0503020204020204" pitchFamily="34" charset="0"/>
              </a:rPr>
              <a:t>We take responsibility for our work, deliver to the best of our ability, and work to improve while caring for CSE’s resources and reputation.</a:t>
            </a:r>
          </a:p>
        </p:txBody>
      </p:sp>
      <p:sp>
        <p:nvSpPr>
          <p:cNvPr id="15" name="TextBox 14">
            <a:extLst>
              <a:ext uri="{FF2B5EF4-FFF2-40B4-BE49-F238E27FC236}">
                <a16:creationId xmlns:a16="http://schemas.microsoft.com/office/drawing/2014/main" id="{707E6426-7F91-4A6F-66D8-364DC0AD7DAC}"/>
              </a:ext>
            </a:extLst>
          </p:cNvPr>
          <p:cNvSpPr txBox="1"/>
          <p:nvPr/>
        </p:nvSpPr>
        <p:spPr>
          <a:xfrm>
            <a:off x="7481632" y="4101850"/>
            <a:ext cx="4269197" cy="1569660"/>
          </a:xfrm>
          <a:prstGeom prst="rect">
            <a:avLst/>
          </a:prstGeom>
          <a:noFill/>
        </p:spPr>
        <p:txBody>
          <a:bodyPr wrap="square">
            <a:spAutoFit/>
          </a:bodyPr>
          <a:lstStyle/>
          <a:p>
            <a:r>
              <a:rPr lang="en-GB" sz="2400" b="1" dirty="0">
                <a:solidFill>
                  <a:srgbClr val="1C0533"/>
                </a:solidFill>
                <a:latin typeface="Corbel" panose="020B0503020204020204" pitchFamily="34" charset="0"/>
              </a:rPr>
              <a:t>Initiative</a:t>
            </a:r>
            <a:endParaRPr lang="en-GB" sz="2000" dirty="0">
              <a:solidFill>
                <a:srgbClr val="1C0533"/>
              </a:solidFill>
              <a:latin typeface="Corbel" panose="020B0503020204020204" pitchFamily="34" charset="0"/>
            </a:endParaRPr>
          </a:p>
          <a:p>
            <a:r>
              <a:rPr lang="en-GB" dirty="0">
                <a:solidFill>
                  <a:srgbClr val="1C0533"/>
                </a:solidFill>
                <a:latin typeface="Corbel" panose="020B0503020204020204" pitchFamily="34" charset="0"/>
              </a:rPr>
              <a:t>We look for ways to improve outcomes, solve problems and try new approaches, while responding flexibly to change and supporting others to do the same.</a:t>
            </a:r>
            <a:endParaRPr lang="en-GB" sz="2000" dirty="0">
              <a:solidFill>
                <a:srgbClr val="1C0533"/>
              </a:solidFill>
              <a:effectLst/>
              <a:latin typeface="Corbel" panose="020B0503020204020204" pitchFamily="34" charset="0"/>
            </a:endParaRPr>
          </a:p>
        </p:txBody>
      </p:sp>
      <p:grpSp>
        <p:nvGrpSpPr>
          <p:cNvPr id="16" name="Group 15">
            <a:extLst>
              <a:ext uri="{FF2B5EF4-FFF2-40B4-BE49-F238E27FC236}">
                <a16:creationId xmlns:a16="http://schemas.microsoft.com/office/drawing/2014/main" id="{8C5B719C-95BE-BECA-DB64-EBEA03F6A956}"/>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17" name="Picture 16" descr="A purple fan shaped logo&#10;&#10;Description automatically generated">
              <a:extLst>
                <a:ext uri="{FF2B5EF4-FFF2-40B4-BE49-F238E27FC236}">
                  <a16:creationId xmlns:a16="http://schemas.microsoft.com/office/drawing/2014/main" id="{6330928A-BC9C-5B59-DDD2-3609B3AFA81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18" name="Straight Connector 17">
              <a:extLst>
                <a:ext uri="{FF2B5EF4-FFF2-40B4-BE49-F238E27FC236}">
                  <a16:creationId xmlns:a16="http://schemas.microsoft.com/office/drawing/2014/main" id="{5CC3D839-3F03-D08A-7A68-4D345EF5F5D8}"/>
                </a:ext>
              </a:extLst>
            </p:cNvPr>
            <p:cNvCxnSpPr>
              <a:cxnSpLocks/>
            </p:cNvCxnSpPr>
            <p:nvPr userDrawn="1"/>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21" name="TextBox 20">
            <a:extLst>
              <a:ext uri="{FF2B5EF4-FFF2-40B4-BE49-F238E27FC236}">
                <a16:creationId xmlns:a16="http://schemas.microsoft.com/office/drawing/2014/main" id="{B1A5FE99-393B-EED7-03E1-2113F6CCE740}"/>
              </a:ext>
            </a:extLst>
          </p:cNvPr>
          <p:cNvSpPr txBox="1"/>
          <p:nvPr/>
        </p:nvSpPr>
        <p:spPr>
          <a:xfrm>
            <a:off x="5388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Our values</a:t>
            </a:r>
            <a:endParaRPr lang="en-GB" sz="4000" dirty="0">
              <a:solidFill>
                <a:srgbClr val="F7C540"/>
              </a:solidFill>
            </a:endParaRPr>
          </a:p>
        </p:txBody>
      </p:sp>
    </p:spTree>
    <p:extLst>
      <p:ext uri="{BB962C8B-B14F-4D97-AF65-F5344CB8AC3E}">
        <p14:creationId xmlns:p14="http://schemas.microsoft.com/office/powerpoint/2010/main" val="3638990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a:extLst>
            <a:ext uri="{FF2B5EF4-FFF2-40B4-BE49-F238E27FC236}">
              <a16:creationId xmlns:a16="http://schemas.microsoft.com/office/drawing/2014/main" id="{19857594-4DF4-FAE7-7417-201127290C0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AA9E1CE-A3EE-521E-7114-B6BD1C78F04A}"/>
              </a:ext>
            </a:extLst>
          </p:cNvPr>
          <p:cNvPicPr>
            <a:picLocks noChangeAspect="1"/>
          </p:cNvPicPr>
          <p:nvPr/>
        </p:nvPicPr>
        <p:blipFill>
          <a:blip r:embed="rId2">
            <a:extLst>
              <a:ext uri="{28A0092B-C50C-407E-A947-70E740481C1C}">
                <a14:useLocalDpi xmlns:a14="http://schemas.microsoft.com/office/drawing/2010/main" val="0"/>
              </a:ext>
            </a:extLst>
          </a:blip>
          <a:srcRect l="21958" t="8633" r="31155" b="11189"/>
          <a:stretch>
            <a:fillRect/>
          </a:stretch>
        </p:blipFill>
        <p:spPr>
          <a:xfrm>
            <a:off x="7132914" y="1269999"/>
            <a:ext cx="4519086" cy="5151819"/>
          </a:xfrm>
          <a:prstGeom prst="roundRect">
            <a:avLst>
              <a:gd name="adj" fmla="val 0"/>
            </a:avLst>
          </a:prstGeom>
        </p:spPr>
      </p:pic>
      <p:sp>
        <p:nvSpPr>
          <p:cNvPr id="9" name="TextBox 8">
            <a:extLst>
              <a:ext uri="{FF2B5EF4-FFF2-40B4-BE49-F238E27FC236}">
                <a16:creationId xmlns:a16="http://schemas.microsoft.com/office/drawing/2014/main" id="{30D52615-4AEC-A37C-0299-D097BAEF4653}"/>
              </a:ext>
            </a:extLst>
          </p:cNvPr>
          <p:cNvSpPr txBox="1"/>
          <p:nvPr/>
        </p:nvSpPr>
        <p:spPr>
          <a:xfrm>
            <a:off x="539999" y="1829231"/>
            <a:ext cx="6249683" cy="3877985"/>
          </a:xfrm>
          <a:prstGeom prst="rect">
            <a:avLst/>
          </a:prstGeom>
          <a:noFill/>
        </p:spPr>
        <p:txBody>
          <a:bodyPr wrap="square" lIns="0" tIns="0" rIns="0" bIns="0">
            <a:spAutoFit/>
          </a:bodyPr>
          <a:lstStyle/>
          <a:p>
            <a:r>
              <a:rPr lang="en-GB" sz="2000" b="1" dirty="0">
                <a:solidFill>
                  <a:srgbClr val="1C0533"/>
                </a:solidFill>
                <a:latin typeface="Corbel" panose="020B0503020204020204" pitchFamily="34" charset="0"/>
              </a:rPr>
              <a:t>We're a team of around 150 people who care about what they do and who they do it with. People join CSE because they want their work to matter and at CSE, it does. </a:t>
            </a:r>
          </a:p>
          <a:p>
            <a:endParaRPr lang="en-GB" sz="1600" dirty="0">
              <a:solidFill>
                <a:srgbClr val="1C0533"/>
              </a:solidFill>
              <a:latin typeface="Corbel" panose="020B0503020204020204" pitchFamily="34" charset="0"/>
            </a:endParaRPr>
          </a:p>
          <a:p>
            <a:r>
              <a:rPr lang="en-GB" sz="1600" dirty="0">
                <a:solidFill>
                  <a:srgbClr val="1C0533"/>
                </a:solidFill>
                <a:latin typeface="Corbel" panose="020B0503020204020204" pitchFamily="34" charset="0"/>
              </a:rPr>
              <a:t>You'll see the difference your work makes, whether that's an advice call that helps someone stay warm, a research report that changes how policymakers think, or a project that supports a community to take climate action. </a:t>
            </a:r>
          </a:p>
          <a:p>
            <a:endParaRPr lang="en-GB" sz="1600" dirty="0">
              <a:solidFill>
                <a:srgbClr val="1C0533"/>
              </a:solidFill>
              <a:latin typeface="Corbel" panose="020B0503020204020204" pitchFamily="34" charset="0"/>
            </a:endParaRPr>
          </a:p>
          <a:p>
            <a:r>
              <a:rPr lang="en-GB" sz="1600" dirty="0">
                <a:solidFill>
                  <a:srgbClr val="1C0533"/>
                </a:solidFill>
                <a:latin typeface="Corbel" panose="020B0503020204020204" pitchFamily="34" charset="0"/>
              </a:rPr>
              <a:t>Our work is mostly project-driven and genuinely collaborative. You'll work across teams, connect with colleagues with different expertise, and bring your own expertise to problems that sometimes don't have easy answers. It's varied and often fast-moving. Some roles involve supporting people in difficult situations, so it can be demanding but teams work closely together and it's easy to ask for help. </a:t>
            </a:r>
          </a:p>
        </p:txBody>
      </p:sp>
      <p:sp>
        <p:nvSpPr>
          <p:cNvPr id="2" name="TextBox 1">
            <a:extLst>
              <a:ext uri="{FF2B5EF4-FFF2-40B4-BE49-F238E27FC236}">
                <a16:creationId xmlns:a16="http://schemas.microsoft.com/office/drawing/2014/main" id="{119FE300-2051-23D8-D2E1-967E97715328}"/>
              </a:ext>
            </a:extLst>
          </p:cNvPr>
          <p:cNvSpPr txBox="1"/>
          <p:nvPr/>
        </p:nvSpPr>
        <p:spPr>
          <a:xfrm>
            <a:off x="5400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Our culture</a:t>
            </a:r>
            <a:endParaRPr lang="en-GB" sz="4000" dirty="0"/>
          </a:p>
        </p:txBody>
      </p:sp>
      <p:grpSp>
        <p:nvGrpSpPr>
          <p:cNvPr id="5" name="Group 4">
            <a:extLst>
              <a:ext uri="{FF2B5EF4-FFF2-40B4-BE49-F238E27FC236}">
                <a16:creationId xmlns:a16="http://schemas.microsoft.com/office/drawing/2014/main" id="{5EC8FC77-F7E7-1124-DFD6-31915E699C8F}"/>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6" name="Picture 5" descr="A purple fan shaped logo&#10;&#10;Description automatically generated">
              <a:extLst>
                <a:ext uri="{FF2B5EF4-FFF2-40B4-BE49-F238E27FC236}">
                  <a16:creationId xmlns:a16="http://schemas.microsoft.com/office/drawing/2014/main" id="{24EFA89F-1FDD-224D-427E-0A9D3E9FA5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7" name="Straight Connector 6">
              <a:extLst>
                <a:ext uri="{FF2B5EF4-FFF2-40B4-BE49-F238E27FC236}">
                  <a16:creationId xmlns:a16="http://schemas.microsoft.com/office/drawing/2014/main" id="{7A0AE300-096E-3A9D-53C0-2C65C31FAF5C}"/>
                </a:ext>
              </a:extLst>
            </p:cNvPr>
            <p:cNvCxnSpPr>
              <a:cxnSpLocks/>
            </p:cNvCxnSpPr>
            <p:nvPr userDrawn="1"/>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991838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49CDCF-7E82-D0B8-3EE0-F37D1D666427}"/>
              </a:ext>
            </a:extLst>
          </p:cNvPr>
          <p:cNvPicPr>
            <a:picLocks noChangeAspect="1"/>
          </p:cNvPicPr>
          <p:nvPr/>
        </p:nvPicPr>
        <p:blipFill>
          <a:blip r:embed="rId2">
            <a:extLst>
              <a:ext uri="{28A0092B-C50C-407E-A947-70E740481C1C}">
                <a14:useLocalDpi xmlns:a14="http://schemas.microsoft.com/office/drawing/2010/main" val="0"/>
              </a:ext>
            </a:extLst>
          </a:blip>
          <a:srcRect l="21958" t="8633" r="31155" b="11189"/>
          <a:stretch>
            <a:fillRect/>
          </a:stretch>
        </p:blipFill>
        <p:spPr>
          <a:xfrm>
            <a:off x="7132914" y="1269999"/>
            <a:ext cx="4519086" cy="5151819"/>
          </a:xfrm>
          <a:prstGeom prst="roundRect">
            <a:avLst>
              <a:gd name="adj" fmla="val 0"/>
            </a:avLst>
          </a:prstGeom>
        </p:spPr>
      </p:pic>
      <p:sp>
        <p:nvSpPr>
          <p:cNvPr id="9" name="TextBox 8">
            <a:extLst>
              <a:ext uri="{FF2B5EF4-FFF2-40B4-BE49-F238E27FC236}">
                <a16:creationId xmlns:a16="http://schemas.microsoft.com/office/drawing/2014/main" id="{8A0F7151-085B-B7BD-9020-BF261FAB2A84}"/>
              </a:ext>
            </a:extLst>
          </p:cNvPr>
          <p:cNvSpPr txBox="1"/>
          <p:nvPr/>
        </p:nvSpPr>
        <p:spPr>
          <a:xfrm>
            <a:off x="539999" y="1829231"/>
            <a:ext cx="6249683" cy="4247317"/>
          </a:xfrm>
          <a:prstGeom prst="rect">
            <a:avLst/>
          </a:prstGeom>
          <a:noFill/>
        </p:spPr>
        <p:txBody>
          <a:bodyPr wrap="square" lIns="0" tIns="0" rIns="0" bIns="0">
            <a:spAutoFit/>
          </a:bodyPr>
          <a:lstStyle/>
          <a:p>
            <a:r>
              <a:rPr lang="en-GB" sz="2000" b="1" dirty="0">
                <a:solidFill>
                  <a:srgbClr val="1C0533"/>
                </a:solidFill>
                <a:latin typeface="Corbel" panose="020B0503020204020204" pitchFamily="34" charset="0"/>
              </a:rPr>
              <a:t>We want our people to shape how things are done here. </a:t>
            </a:r>
          </a:p>
          <a:p>
            <a:endParaRPr lang="en-GB" sz="1600" dirty="0">
              <a:solidFill>
                <a:srgbClr val="1C0533"/>
              </a:solidFill>
              <a:latin typeface="Corbel" panose="020B0503020204020204" pitchFamily="34" charset="0"/>
            </a:endParaRPr>
          </a:p>
          <a:p>
            <a:r>
              <a:rPr lang="en-GB" sz="1600" dirty="0">
                <a:solidFill>
                  <a:srgbClr val="1C0533"/>
                </a:solidFill>
                <a:latin typeface="Corbel" panose="020B0503020204020204" pitchFamily="34" charset="0"/>
              </a:rPr>
              <a:t>Staff-led groups including </a:t>
            </a:r>
            <a:r>
              <a:rPr lang="en-GB" sz="1600" i="1" dirty="0">
                <a:solidFill>
                  <a:srgbClr val="1C0533"/>
                </a:solidFill>
                <a:latin typeface="Corbel" panose="020B0503020204020204" pitchFamily="34" charset="0"/>
              </a:rPr>
              <a:t>Employee Voice </a:t>
            </a:r>
            <a:r>
              <a:rPr lang="en-GB" sz="1600" dirty="0">
                <a:solidFill>
                  <a:srgbClr val="1C0533"/>
                </a:solidFill>
                <a:latin typeface="Corbel" panose="020B0503020204020204" pitchFamily="34" charset="0"/>
              </a:rPr>
              <a:t>and </a:t>
            </a:r>
            <a:r>
              <a:rPr lang="en-GB" sz="1600" i="1" dirty="0">
                <a:solidFill>
                  <a:srgbClr val="1C0533"/>
                </a:solidFill>
                <a:latin typeface="Corbel" panose="020B0503020204020204" pitchFamily="34" charset="0"/>
              </a:rPr>
              <a:t>Equity Diversity &amp; Inclusion Working Group</a:t>
            </a:r>
            <a:r>
              <a:rPr lang="en-GB" sz="1600" dirty="0">
                <a:solidFill>
                  <a:srgbClr val="1C0533"/>
                </a:solidFill>
                <a:latin typeface="Corbel" panose="020B0503020204020204" pitchFamily="34" charset="0"/>
              </a:rPr>
              <a:t> give everyone the opportunity to have their voices heard, helping to shape initiatives and policies. </a:t>
            </a:r>
          </a:p>
          <a:p>
            <a:endParaRPr lang="en-GB" sz="1600" dirty="0">
              <a:solidFill>
                <a:srgbClr val="1C0533"/>
              </a:solidFill>
              <a:latin typeface="Corbel" panose="020B0503020204020204" pitchFamily="34" charset="0"/>
            </a:endParaRPr>
          </a:p>
          <a:p>
            <a:r>
              <a:rPr lang="en-GB" sz="1600" dirty="0">
                <a:solidFill>
                  <a:srgbClr val="1C0533"/>
                </a:solidFill>
                <a:latin typeface="Corbel" panose="020B0503020204020204" pitchFamily="34" charset="0"/>
              </a:rPr>
              <a:t>We also have a range of social activities including a book club, wellbeing activities and weekly lunchtime yoga sessions – small things that reflect how we look after each other. </a:t>
            </a:r>
          </a:p>
          <a:p>
            <a:endParaRPr lang="en-GB" sz="1600" dirty="0">
              <a:solidFill>
                <a:srgbClr val="1C0533"/>
              </a:solidFill>
              <a:latin typeface="Corbel" panose="020B0503020204020204" pitchFamily="34" charset="0"/>
            </a:endParaRPr>
          </a:p>
          <a:p>
            <a:r>
              <a:rPr lang="en-GB" sz="1600" dirty="0">
                <a:solidFill>
                  <a:srgbClr val="1C0533"/>
                </a:solidFill>
                <a:latin typeface="Corbel" panose="020B0503020204020204" pitchFamily="34" charset="0"/>
              </a:rPr>
              <a:t>We offer flexible and hybrid working where possible, alongside a TOIL system that recognises your time is valuable outside of work too. We're open about what's working and what isn't, and we act on what our staff tell us. </a:t>
            </a:r>
          </a:p>
          <a:p>
            <a:endParaRPr lang="en-GB" sz="1600" dirty="0">
              <a:solidFill>
                <a:srgbClr val="1C0533"/>
              </a:solidFill>
              <a:latin typeface="Corbel" panose="020B0503020204020204" pitchFamily="34" charset="0"/>
            </a:endParaRPr>
          </a:p>
          <a:p>
            <a:r>
              <a:rPr lang="en-GB" sz="1600" dirty="0">
                <a:solidFill>
                  <a:srgbClr val="1C0533"/>
                </a:solidFill>
                <a:latin typeface="Corbel" panose="020B0503020204020204" pitchFamily="34" charset="0"/>
              </a:rPr>
              <a:t>We invest in people's development, and we work hard to hold on to what we've built together. Many of our staff build long careers here.</a:t>
            </a:r>
          </a:p>
        </p:txBody>
      </p:sp>
      <p:sp>
        <p:nvSpPr>
          <p:cNvPr id="2" name="TextBox 1">
            <a:extLst>
              <a:ext uri="{FF2B5EF4-FFF2-40B4-BE49-F238E27FC236}">
                <a16:creationId xmlns:a16="http://schemas.microsoft.com/office/drawing/2014/main" id="{1B0A4C17-5E03-E879-5E6C-12F425343F0E}"/>
              </a:ext>
            </a:extLst>
          </p:cNvPr>
          <p:cNvSpPr txBox="1"/>
          <p:nvPr/>
        </p:nvSpPr>
        <p:spPr>
          <a:xfrm>
            <a:off x="5400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Our culture </a:t>
            </a:r>
            <a:r>
              <a:rPr lang="en-GB" sz="3200" b="1" dirty="0">
                <a:solidFill>
                  <a:srgbClr val="1C0533"/>
                </a:solidFill>
                <a:latin typeface="Corbel" panose="020B0503020204020204" pitchFamily="34" charset="0"/>
              </a:rPr>
              <a:t>(cont.)</a:t>
            </a:r>
            <a:endParaRPr lang="en-GB" sz="4000" dirty="0"/>
          </a:p>
        </p:txBody>
      </p:sp>
      <p:grpSp>
        <p:nvGrpSpPr>
          <p:cNvPr id="5" name="Group 4">
            <a:extLst>
              <a:ext uri="{FF2B5EF4-FFF2-40B4-BE49-F238E27FC236}">
                <a16:creationId xmlns:a16="http://schemas.microsoft.com/office/drawing/2014/main" id="{AB2606E7-AFDE-A259-45A2-7AD13D54EAB8}"/>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6" name="Picture 5" descr="A purple fan shaped logo&#10;&#10;Description automatically generated">
              <a:extLst>
                <a:ext uri="{FF2B5EF4-FFF2-40B4-BE49-F238E27FC236}">
                  <a16:creationId xmlns:a16="http://schemas.microsoft.com/office/drawing/2014/main" id="{57354842-85C0-F9D2-FC61-AC64528BC1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7" name="Straight Connector 6">
              <a:extLst>
                <a:ext uri="{FF2B5EF4-FFF2-40B4-BE49-F238E27FC236}">
                  <a16:creationId xmlns:a16="http://schemas.microsoft.com/office/drawing/2014/main" id="{C72CD87F-6D1A-4726-7977-C6A82148A1D3}"/>
                </a:ext>
              </a:extLst>
            </p:cNvPr>
            <p:cNvCxnSpPr>
              <a:cxnSpLocks/>
            </p:cNvCxnSpPr>
            <p:nvPr userDrawn="1"/>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pic>
        <p:nvPicPr>
          <p:cNvPr id="8" name="Picture 7">
            <a:extLst>
              <a:ext uri="{FF2B5EF4-FFF2-40B4-BE49-F238E27FC236}">
                <a16:creationId xmlns:a16="http://schemas.microsoft.com/office/drawing/2014/main" id="{CCCEACCB-1501-A456-D8E2-63CDFE39328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2000"/>
                    </a14:imgEffect>
                  </a14:imgLayer>
                </a14:imgProps>
              </a:ext>
              <a:ext uri="{28A0092B-C50C-407E-A947-70E740481C1C}">
                <a14:useLocalDpi xmlns:a14="http://schemas.microsoft.com/office/drawing/2010/main" val="0"/>
              </a:ext>
            </a:extLst>
          </a:blip>
          <a:srcRect l="17817" t="19777" r="15039" b="126"/>
          <a:stretch>
            <a:fillRect/>
          </a:stretch>
        </p:blipFill>
        <p:spPr>
          <a:xfrm>
            <a:off x="7132915" y="1269999"/>
            <a:ext cx="4519086" cy="5143714"/>
          </a:xfrm>
          <a:prstGeom prst="rect">
            <a:avLst/>
          </a:prstGeom>
        </p:spPr>
      </p:pic>
    </p:spTree>
    <p:extLst>
      <p:ext uri="{BB962C8B-B14F-4D97-AF65-F5344CB8AC3E}">
        <p14:creationId xmlns:p14="http://schemas.microsoft.com/office/powerpoint/2010/main" val="2395480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a:extLst>
            <a:ext uri="{FF2B5EF4-FFF2-40B4-BE49-F238E27FC236}">
              <a16:creationId xmlns:a16="http://schemas.microsoft.com/office/drawing/2014/main" id="{B51F3B15-AFE9-6E09-BC8D-14272512968F}"/>
            </a:ext>
          </a:extLst>
        </p:cNvPr>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2F7B09B6-A92B-AA91-29A8-34EB85568929}"/>
              </a:ext>
            </a:extLst>
          </p:cNvPr>
          <p:cNvSpPr/>
          <p:nvPr/>
        </p:nvSpPr>
        <p:spPr>
          <a:xfrm>
            <a:off x="538800" y="4251182"/>
            <a:ext cx="9183268" cy="864000"/>
          </a:xfrm>
          <a:prstGeom prst="roundRect">
            <a:avLst>
              <a:gd name="adj" fmla="val 0"/>
            </a:avLst>
          </a:prstGeom>
          <a:solidFill>
            <a:srgbClr val="CCC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8C195BFB-47B8-FF3E-8F5F-E801C5DF6FD1}"/>
              </a:ext>
            </a:extLst>
          </p:cNvPr>
          <p:cNvSpPr/>
          <p:nvPr/>
        </p:nvSpPr>
        <p:spPr>
          <a:xfrm>
            <a:off x="538800" y="3260028"/>
            <a:ext cx="9183268" cy="864000"/>
          </a:xfrm>
          <a:prstGeom prst="roundRect">
            <a:avLst>
              <a:gd name="adj" fmla="val 0"/>
            </a:avLst>
          </a:prstGeom>
          <a:solidFill>
            <a:srgbClr val="CCC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6369B3-7FF2-ADC9-F68F-55F5B11BEA62}"/>
              </a:ext>
            </a:extLst>
          </p:cNvPr>
          <p:cNvSpPr txBox="1"/>
          <p:nvPr/>
        </p:nvSpPr>
        <p:spPr>
          <a:xfrm>
            <a:off x="5400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What our people say</a:t>
            </a:r>
            <a:endParaRPr lang="en-GB" sz="4000" dirty="0"/>
          </a:p>
        </p:txBody>
      </p:sp>
      <p:grpSp>
        <p:nvGrpSpPr>
          <p:cNvPr id="5" name="Group 4">
            <a:extLst>
              <a:ext uri="{FF2B5EF4-FFF2-40B4-BE49-F238E27FC236}">
                <a16:creationId xmlns:a16="http://schemas.microsoft.com/office/drawing/2014/main" id="{961D0F6B-DE79-7668-2455-CB849B71F1E3}"/>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6" name="Picture 5" descr="A purple fan shaped logo&#10;&#10;Description automatically generated">
              <a:extLst>
                <a:ext uri="{FF2B5EF4-FFF2-40B4-BE49-F238E27FC236}">
                  <a16:creationId xmlns:a16="http://schemas.microsoft.com/office/drawing/2014/main" id="{9B1149AF-7FC9-92B8-E71A-632ABF827F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7" name="Straight Connector 6">
              <a:extLst>
                <a:ext uri="{FF2B5EF4-FFF2-40B4-BE49-F238E27FC236}">
                  <a16:creationId xmlns:a16="http://schemas.microsoft.com/office/drawing/2014/main" id="{038D999B-61F7-0FD3-1C38-F7E7F12F3A8E}"/>
                </a:ext>
              </a:extLst>
            </p:cNvPr>
            <p:cNvCxnSpPr>
              <a:cxnSpLocks/>
            </p:cNvCxnSpPr>
            <p:nvPr userDrawn="1"/>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15" name="Rectangle: Rounded Corners 14">
            <a:extLst>
              <a:ext uri="{FF2B5EF4-FFF2-40B4-BE49-F238E27FC236}">
                <a16:creationId xmlns:a16="http://schemas.microsoft.com/office/drawing/2014/main" id="{87EA89B2-F8F9-7AFE-E665-93B6CABDA2C3}"/>
              </a:ext>
            </a:extLst>
          </p:cNvPr>
          <p:cNvSpPr/>
          <p:nvPr/>
        </p:nvSpPr>
        <p:spPr>
          <a:xfrm>
            <a:off x="538800" y="2295849"/>
            <a:ext cx="9183268" cy="864000"/>
          </a:xfrm>
          <a:prstGeom prst="roundRect">
            <a:avLst>
              <a:gd name="adj" fmla="val 0"/>
            </a:avLst>
          </a:prstGeom>
          <a:solidFill>
            <a:srgbClr val="CCC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B992606-E923-E9FB-A4A3-D6AAB84FB65A}"/>
              </a:ext>
            </a:extLst>
          </p:cNvPr>
          <p:cNvSpPr txBox="1"/>
          <p:nvPr/>
        </p:nvSpPr>
        <p:spPr>
          <a:xfrm>
            <a:off x="1744018" y="2339796"/>
            <a:ext cx="8142347" cy="738664"/>
          </a:xfrm>
          <a:prstGeom prst="rect">
            <a:avLst/>
          </a:prstGeom>
          <a:noFill/>
        </p:spPr>
        <p:txBody>
          <a:bodyPr wrap="square">
            <a:spAutoFit/>
          </a:bodyPr>
          <a:lstStyle/>
          <a:p>
            <a:r>
              <a:rPr lang="en-GB" sz="2400" b="1" dirty="0">
                <a:solidFill>
                  <a:srgbClr val="1C0533"/>
                </a:solidFill>
                <a:latin typeface="Corbel" panose="020B0503020204020204" pitchFamily="34" charset="0"/>
              </a:rPr>
              <a:t>91%</a:t>
            </a:r>
            <a:endParaRPr lang="en-GB" sz="2400" dirty="0">
              <a:solidFill>
                <a:srgbClr val="1C0533"/>
              </a:solidFill>
              <a:latin typeface="Corbel" panose="020B0503020204020204" pitchFamily="34" charset="0"/>
            </a:endParaRPr>
          </a:p>
          <a:p>
            <a:r>
              <a:rPr lang="en-GB" dirty="0">
                <a:solidFill>
                  <a:srgbClr val="1C0533"/>
                </a:solidFill>
                <a:latin typeface="Corbel" panose="020B0503020204020204" pitchFamily="34" charset="0"/>
              </a:rPr>
              <a:t>of staff are proud to work at CSE and would recommend it as a place to work. </a:t>
            </a:r>
          </a:p>
        </p:txBody>
      </p:sp>
      <p:sp>
        <p:nvSpPr>
          <p:cNvPr id="9" name="TextBox 8">
            <a:extLst>
              <a:ext uri="{FF2B5EF4-FFF2-40B4-BE49-F238E27FC236}">
                <a16:creationId xmlns:a16="http://schemas.microsoft.com/office/drawing/2014/main" id="{456F3887-90AF-6598-3A95-283A6998E471}"/>
              </a:ext>
            </a:extLst>
          </p:cNvPr>
          <p:cNvSpPr txBox="1"/>
          <p:nvPr/>
        </p:nvSpPr>
        <p:spPr>
          <a:xfrm>
            <a:off x="539999" y="1829231"/>
            <a:ext cx="11113200" cy="307777"/>
          </a:xfrm>
          <a:prstGeom prst="rect">
            <a:avLst/>
          </a:prstGeom>
          <a:noFill/>
        </p:spPr>
        <p:txBody>
          <a:bodyPr wrap="square" lIns="0" tIns="0" rIns="0" bIns="0">
            <a:spAutoFit/>
          </a:bodyPr>
          <a:lstStyle/>
          <a:p>
            <a:r>
              <a:rPr lang="en-GB" sz="2000" b="1" dirty="0">
                <a:solidFill>
                  <a:srgbClr val="1C0533"/>
                </a:solidFill>
                <a:latin typeface="Corbel" panose="020B0503020204020204" pitchFamily="34" charset="0"/>
              </a:rPr>
              <a:t>We regularly ask our staff for honest feedback, and here’s what our most recent survey tells us: </a:t>
            </a:r>
          </a:p>
        </p:txBody>
      </p:sp>
      <p:sp>
        <p:nvSpPr>
          <p:cNvPr id="22" name="TextBox 21">
            <a:extLst>
              <a:ext uri="{FF2B5EF4-FFF2-40B4-BE49-F238E27FC236}">
                <a16:creationId xmlns:a16="http://schemas.microsoft.com/office/drawing/2014/main" id="{10C01A6B-BCA1-F60D-4750-77BBFA93DA3F}"/>
              </a:ext>
            </a:extLst>
          </p:cNvPr>
          <p:cNvSpPr txBox="1"/>
          <p:nvPr/>
        </p:nvSpPr>
        <p:spPr>
          <a:xfrm>
            <a:off x="1744018" y="3311098"/>
            <a:ext cx="4047775" cy="738664"/>
          </a:xfrm>
          <a:prstGeom prst="rect">
            <a:avLst/>
          </a:prstGeom>
          <a:noFill/>
        </p:spPr>
        <p:txBody>
          <a:bodyPr wrap="square">
            <a:spAutoFit/>
          </a:bodyPr>
          <a:lstStyle/>
          <a:p>
            <a:r>
              <a:rPr lang="en-GB" sz="2400" b="1" dirty="0">
                <a:solidFill>
                  <a:srgbClr val="1C0533"/>
                </a:solidFill>
                <a:latin typeface="Corbel" panose="020B0503020204020204" pitchFamily="34" charset="0"/>
              </a:rPr>
              <a:t>91%</a:t>
            </a:r>
            <a:endParaRPr lang="en-GB" sz="2400" dirty="0">
              <a:solidFill>
                <a:srgbClr val="1C0533"/>
              </a:solidFill>
              <a:latin typeface="Corbel" panose="020B0503020204020204" pitchFamily="34" charset="0"/>
            </a:endParaRPr>
          </a:p>
          <a:p>
            <a:r>
              <a:rPr lang="en-GB" dirty="0">
                <a:solidFill>
                  <a:srgbClr val="1C0533"/>
                </a:solidFill>
                <a:latin typeface="Corbel" panose="020B0503020204020204" pitchFamily="34" charset="0"/>
              </a:rPr>
              <a:t>of staff feel supported by their team. </a:t>
            </a:r>
          </a:p>
        </p:txBody>
      </p:sp>
      <p:sp>
        <p:nvSpPr>
          <p:cNvPr id="24" name="TextBox 23">
            <a:extLst>
              <a:ext uri="{FF2B5EF4-FFF2-40B4-BE49-F238E27FC236}">
                <a16:creationId xmlns:a16="http://schemas.microsoft.com/office/drawing/2014/main" id="{A2570F8D-A06F-B560-5496-C17577F0C5CF}"/>
              </a:ext>
            </a:extLst>
          </p:cNvPr>
          <p:cNvSpPr txBox="1"/>
          <p:nvPr/>
        </p:nvSpPr>
        <p:spPr>
          <a:xfrm>
            <a:off x="1744018" y="4295205"/>
            <a:ext cx="7246591" cy="738664"/>
          </a:xfrm>
          <a:prstGeom prst="rect">
            <a:avLst/>
          </a:prstGeom>
          <a:noFill/>
        </p:spPr>
        <p:txBody>
          <a:bodyPr wrap="square">
            <a:spAutoFit/>
          </a:bodyPr>
          <a:lstStyle/>
          <a:p>
            <a:r>
              <a:rPr lang="en-GB" sz="2400" b="1" dirty="0">
                <a:solidFill>
                  <a:srgbClr val="1C0533"/>
                </a:solidFill>
                <a:latin typeface="Corbel" panose="020B0503020204020204" pitchFamily="34" charset="0"/>
              </a:rPr>
              <a:t>93%</a:t>
            </a:r>
            <a:endParaRPr lang="en-GB" sz="2400" dirty="0">
              <a:solidFill>
                <a:srgbClr val="1C0533"/>
              </a:solidFill>
              <a:latin typeface="Corbel" panose="020B0503020204020204" pitchFamily="34" charset="0"/>
            </a:endParaRPr>
          </a:p>
          <a:p>
            <a:r>
              <a:rPr lang="en-GB" dirty="0">
                <a:solidFill>
                  <a:srgbClr val="1C0533"/>
                </a:solidFill>
                <a:latin typeface="Corbel" panose="020B0503020204020204" pitchFamily="34" charset="0"/>
              </a:rPr>
              <a:t>of staff feel they have the opportunity to share their opinions.</a:t>
            </a:r>
          </a:p>
        </p:txBody>
      </p:sp>
      <p:sp>
        <p:nvSpPr>
          <p:cNvPr id="30" name="TextBox 29">
            <a:extLst>
              <a:ext uri="{FF2B5EF4-FFF2-40B4-BE49-F238E27FC236}">
                <a16:creationId xmlns:a16="http://schemas.microsoft.com/office/drawing/2014/main" id="{7E7637A9-76DF-8242-82D6-C0CB7BA1BF65}"/>
              </a:ext>
            </a:extLst>
          </p:cNvPr>
          <p:cNvSpPr txBox="1"/>
          <p:nvPr/>
        </p:nvSpPr>
        <p:spPr>
          <a:xfrm>
            <a:off x="524422" y="6254816"/>
            <a:ext cx="10367393" cy="369332"/>
          </a:xfrm>
          <a:prstGeom prst="rect">
            <a:avLst/>
          </a:prstGeom>
          <a:noFill/>
        </p:spPr>
        <p:txBody>
          <a:bodyPr wrap="square" lIns="0">
            <a:spAutoFit/>
          </a:bodyPr>
          <a:lstStyle/>
          <a:p>
            <a:r>
              <a:rPr lang="en-GB" sz="1800" b="0" i="0" dirty="0">
                <a:solidFill>
                  <a:srgbClr val="1C0533"/>
                </a:solidFill>
                <a:effectLst/>
                <a:latin typeface="Corbel" panose="020B0503020204020204" pitchFamily="34" charset="0"/>
              </a:rPr>
              <a:t>We use staff feedback to shape how we work, what we prioritise, and where we need to improve. </a:t>
            </a:r>
            <a:endParaRPr lang="en-GB" dirty="0">
              <a:solidFill>
                <a:srgbClr val="1C0533"/>
              </a:solidFill>
              <a:latin typeface="Corbel" panose="020B0503020204020204" pitchFamily="34" charset="0"/>
            </a:endParaRPr>
          </a:p>
        </p:txBody>
      </p:sp>
      <p:pic>
        <p:nvPicPr>
          <p:cNvPr id="32" name="Graphic 31" descr="Speech with solid fill">
            <a:extLst>
              <a:ext uri="{FF2B5EF4-FFF2-40B4-BE49-F238E27FC236}">
                <a16:creationId xmlns:a16="http://schemas.microsoft.com/office/drawing/2014/main" id="{DB7D11B1-B571-3CFF-655B-035100E5B5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2450" y="4315046"/>
            <a:ext cx="843995" cy="843995"/>
          </a:xfrm>
          <a:prstGeom prst="rect">
            <a:avLst/>
          </a:prstGeom>
        </p:spPr>
      </p:pic>
      <p:pic>
        <p:nvPicPr>
          <p:cNvPr id="34" name="Graphic 33" descr="Open hand with solid fill">
            <a:extLst>
              <a:ext uri="{FF2B5EF4-FFF2-40B4-BE49-F238E27FC236}">
                <a16:creationId xmlns:a16="http://schemas.microsoft.com/office/drawing/2014/main" id="{C0A390D2-5634-7A4F-A2BA-B0CD4883DFB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7247" y="3257929"/>
            <a:ext cx="914400" cy="914400"/>
          </a:xfrm>
          <a:prstGeom prst="rect">
            <a:avLst/>
          </a:prstGeom>
        </p:spPr>
      </p:pic>
      <p:pic>
        <p:nvPicPr>
          <p:cNvPr id="36" name="Graphic 35" descr="Badge Tick with solid fill">
            <a:extLst>
              <a:ext uri="{FF2B5EF4-FFF2-40B4-BE49-F238E27FC236}">
                <a16:creationId xmlns:a16="http://schemas.microsoft.com/office/drawing/2014/main" id="{236ACA05-4D91-26BE-6369-9D9878D9B89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7247" y="2264676"/>
            <a:ext cx="914400" cy="914400"/>
          </a:xfrm>
          <a:prstGeom prst="rect">
            <a:avLst/>
          </a:prstGeom>
        </p:spPr>
      </p:pic>
      <p:sp>
        <p:nvSpPr>
          <p:cNvPr id="3" name="Rectangle: Rounded Corners 2">
            <a:extLst>
              <a:ext uri="{FF2B5EF4-FFF2-40B4-BE49-F238E27FC236}">
                <a16:creationId xmlns:a16="http://schemas.microsoft.com/office/drawing/2014/main" id="{68B2E6B4-C4DE-6E63-3D69-4398E0E06F51}"/>
              </a:ext>
            </a:extLst>
          </p:cNvPr>
          <p:cNvSpPr/>
          <p:nvPr/>
        </p:nvSpPr>
        <p:spPr>
          <a:xfrm>
            <a:off x="538800" y="5242336"/>
            <a:ext cx="9183268" cy="864000"/>
          </a:xfrm>
          <a:prstGeom prst="roundRect">
            <a:avLst>
              <a:gd name="adj" fmla="val 0"/>
            </a:avLst>
          </a:prstGeom>
          <a:solidFill>
            <a:srgbClr val="CCC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F54C3D60-F8FA-588C-1284-4B08B6D02603}"/>
              </a:ext>
            </a:extLst>
          </p:cNvPr>
          <p:cNvSpPr txBox="1"/>
          <p:nvPr/>
        </p:nvSpPr>
        <p:spPr>
          <a:xfrm>
            <a:off x="1744018" y="5284222"/>
            <a:ext cx="7246591" cy="738664"/>
          </a:xfrm>
          <a:prstGeom prst="rect">
            <a:avLst/>
          </a:prstGeom>
          <a:noFill/>
        </p:spPr>
        <p:txBody>
          <a:bodyPr wrap="square">
            <a:spAutoFit/>
          </a:bodyPr>
          <a:lstStyle/>
          <a:p>
            <a:r>
              <a:rPr lang="en-GB" sz="2400" b="1" dirty="0">
                <a:solidFill>
                  <a:srgbClr val="1C0533"/>
                </a:solidFill>
                <a:latin typeface="Corbel" panose="020B0503020204020204" pitchFamily="34" charset="0"/>
              </a:rPr>
              <a:t>94%</a:t>
            </a:r>
            <a:endParaRPr lang="en-GB" sz="2400" dirty="0">
              <a:solidFill>
                <a:srgbClr val="1C0533"/>
              </a:solidFill>
              <a:latin typeface="Corbel" panose="020B0503020204020204" pitchFamily="34" charset="0"/>
            </a:endParaRPr>
          </a:p>
          <a:p>
            <a:r>
              <a:rPr lang="en-GB" dirty="0">
                <a:solidFill>
                  <a:srgbClr val="1C0533"/>
                </a:solidFill>
                <a:latin typeface="Corbel" panose="020B0503020204020204" pitchFamily="34" charset="0"/>
              </a:rPr>
              <a:t>of staff say CSE offers good flexibility of working options.</a:t>
            </a:r>
          </a:p>
        </p:txBody>
      </p:sp>
      <p:pic>
        <p:nvPicPr>
          <p:cNvPr id="12" name="Graphic 11" descr="Clock with solid fill">
            <a:extLst>
              <a:ext uri="{FF2B5EF4-FFF2-40B4-BE49-F238E27FC236}">
                <a16:creationId xmlns:a16="http://schemas.microsoft.com/office/drawing/2014/main" id="{BD8A51CC-36D2-539D-1D62-14FCC1812D4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1293" y="5307521"/>
            <a:ext cx="726308" cy="726308"/>
          </a:xfrm>
          <a:prstGeom prst="rect">
            <a:avLst/>
          </a:prstGeom>
        </p:spPr>
      </p:pic>
    </p:spTree>
    <p:extLst>
      <p:ext uri="{BB962C8B-B14F-4D97-AF65-F5344CB8AC3E}">
        <p14:creationId xmlns:p14="http://schemas.microsoft.com/office/powerpoint/2010/main" val="2208703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a:extLst>
            <a:ext uri="{FF2B5EF4-FFF2-40B4-BE49-F238E27FC236}">
              <a16:creationId xmlns:a16="http://schemas.microsoft.com/office/drawing/2014/main" id="{0EB90FC6-BB4D-0BEA-97F0-44C3DF2689A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FDD4573-B540-21F3-B011-468176E63773}"/>
              </a:ext>
            </a:extLst>
          </p:cNvPr>
          <p:cNvSpPr>
            <a:spLocks noGrp="1"/>
          </p:cNvSpPr>
          <p:nvPr>
            <p:ph type="title"/>
          </p:nvPr>
        </p:nvSpPr>
        <p:spPr>
          <a:xfrm>
            <a:off x="540000" y="946800"/>
            <a:ext cx="6020339" cy="713834"/>
          </a:xfrm>
        </p:spPr>
        <p:txBody>
          <a:bodyPr lIns="0" tIns="46800" rIns="90000" bIns="46800" anchor="t" anchorCtr="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4000" b="1" dirty="0">
                <a:solidFill>
                  <a:srgbClr val="1C0533"/>
                </a:solidFill>
                <a:latin typeface="Corbel" panose="020B0503020204020204" pitchFamily="34" charset="0"/>
              </a:rPr>
              <a:t>Staff benefits</a:t>
            </a:r>
            <a:endParaRPr lang="en-GB" sz="1800" b="1" dirty="0">
              <a:solidFill>
                <a:srgbClr val="1C0533"/>
              </a:solidFill>
              <a:latin typeface="Corbel" panose="020B0503020204020204" pitchFamily="34" charset="0"/>
            </a:endParaRPr>
          </a:p>
        </p:txBody>
      </p:sp>
      <p:grpSp>
        <p:nvGrpSpPr>
          <p:cNvPr id="6" name="Group 5">
            <a:extLst>
              <a:ext uri="{FF2B5EF4-FFF2-40B4-BE49-F238E27FC236}">
                <a16:creationId xmlns:a16="http://schemas.microsoft.com/office/drawing/2014/main" id="{34CFB71E-94DC-E361-61AA-A72F3E37DA41}"/>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7" name="Picture 6" descr="A purple fan shaped logo&#10;&#10;Description automatically generated">
              <a:extLst>
                <a:ext uri="{FF2B5EF4-FFF2-40B4-BE49-F238E27FC236}">
                  <a16:creationId xmlns:a16="http://schemas.microsoft.com/office/drawing/2014/main" id="{60EF5A08-0BBC-8BAD-AAE3-8A4D90956B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8" name="Straight Connector 7">
              <a:extLst>
                <a:ext uri="{FF2B5EF4-FFF2-40B4-BE49-F238E27FC236}">
                  <a16:creationId xmlns:a16="http://schemas.microsoft.com/office/drawing/2014/main" id="{BE5EAD75-28D3-BBE3-7D7C-0D49530E4DD2}"/>
                </a:ext>
              </a:extLst>
            </p:cNvPr>
            <p:cNvCxnSpPr>
              <a:cxnSpLocks/>
            </p:cNvCxnSpPr>
            <p:nvPr userDrawn="1"/>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graphicFrame>
        <p:nvGraphicFramePr>
          <p:cNvPr id="2" name="Table 1">
            <a:extLst>
              <a:ext uri="{FF2B5EF4-FFF2-40B4-BE49-F238E27FC236}">
                <a16:creationId xmlns:a16="http://schemas.microsoft.com/office/drawing/2014/main" id="{A893D0B8-20AC-80CC-BA80-E917ADDD78FA}"/>
              </a:ext>
            </a:extLst>
          </p:cNvPr>
          <p:cNvGraphicFramePr>
            <a:graphicFrameLocks noGrp="1"/>
          </p:cNvGraphicFramePr>
          <p:nvPr>
            <p:extLst>
              <p:ext uri="{D42A27DB-BD31-4B8C-83A1-F6EECF244321}">
                <p14:modId xmlns:p14="http://schemas.microsoft.com/office/powerpoint/2010/main" val="1849938638"/>
              </p:ext>
            </p:extLst>
          </p:nvPr>
        </p:nvGraphicFramePr>
        <p:xfrm>
          <a:off x="540000" y="1712686"/>
          <a:ext cx="11113200" cy="5021161"/>
        </p:xfrm>
        <a:graphic>
          <a:graphicData uri="http://schemas.openxmlformats.org/drawingml/2006/table">
            <a:tbl>
              <a:tblPr firstRow="1" bandRow="1">
                <a:tableStyleId>{5940675A-B579-460E-94D1-54222C63F5DA}</a:tableStyleId>
              </a:tblPr>
              <a:tblGrid>
                <a:gridCol w="1636670">
                  <a:extLst>
                    <a:ext uri="{9D8B030D-6E8A-4147-A177-3AD203B41FA5}">
                      <a16:colId xmlns:a16="http://schemas.microsoft.com/office/drawing/2014/main" val="2176078930"/>
                    </a:ext>
                  </a:extLst>
                </a:gridCol>
                <a:gridCol w="9476530">
                  <a:extLst>
                    <a:ext uri="{9D8B030D-6E8A-4147-A177-3AD203B41FA5}">
                      <a16:colId xmlns:a16="http://schemas.microsoft.com/office/drawing/2014/main" val="320465978"/>
                    </a:ext>
                  </a:extLst>
                </a:gridCol>
              </a:tblGrid>
              <a:tr h="492369">
                <a:tc>
                  <a:txBody>
                    <a:bodyPr/>
                    <a:lstStyle/>
                    <a:p>
                      <a:r>
                        <a:rPr lang="en-GB" sz="2000" b="1" dirty="0">
                          <a:solidFill>
                            <a:srgbClr val="1C0533"/>
                          </a:solidFill>
                          <a:latin typeface="Corbel" panose="020B0503020204020204" pitchFamily="34" charset="0"/>
                        </a:rPr>
                        <a:t>Holiday</a:t>
                      </a:r>
                      <a:endParaRPr lang="en-GB" b="1" dirty="0">
                        <a:solidFill>
                          <a:srgbClr val="1C0533"/>
                        </a:solidFill>
                        <a:latin typeface="Corbel" panose="020B0503020204020204" pitchFamily="34" charset="0"/>
                      </a:endParaRPr>
                    </a:p>
                  </a:txBody>
                  <a:tcPr marL="0" marR="0" marT="0" marB="0">
                    <a:lnL w="12700" cap="flat" cmpd="sng" algn="ctr">
                      <a:solidFill>
                        <a:srgbClr val="F5F2EB"/>
                      </a:solidFill>
                      <a:prstDash val="solid"/>
                      <a:round/>
                      <a:headEnd type="none" w="med" len="med"/>
                      <a:tailEnd type="none" w="med" len="med"/>
                    </a:lnL>
                    <a:lnR w="12700" cap="flat" cmpd="sng" algn="ctr">
                      <a:solidFill>
                        <a:srgbClr val="F5F2EB"/>
                      </a:solidFill>
                      <a:prstDash val="solid"/>
                      <a:round/>
                      <a:headEnd type="none" w="med" len="med"/>
                      <a:tailEnd type="none" w="med" len="med"/>
                    </a:lnR>
                    <a:lnT w="12700" cap="flat" cmpd="sng" algn="ctr">
                      <a:solidFill>
                        <a:srgbClr val="F5F2EB"/>
                      </a:solidFill>
                      <a:prstDash val="solid"/>
                      <a:round/>
                      <a:headEnd type="none" w="med" len="med"/>
                      <a:tailEnd type="none" w="med" len="med"/>
                    </a:lnT>
                    <a:lnB w="12700" cap="flat" cmpd="sng" algn="ctr">
                      <a:solidFill>
                        <a:srgbClr val="F5F2E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C0533"/>
                          </a:solidFill>
                          <a:effectLst/>
                          <a:latin typeface="Corbel"/>
                        </a:rPr>
                        <a:t>25 days annual leave plus bank holidays.</a:t>
                      </a:r>
                      <a:endParaRPr lang="en-US" sz="1600" dirty="0">
                        <a:solidFill>
                          <a:srgbClr val="1C0533"/>
                        </a:solidFill>
                        <a:latin typeface="Corbel"/>
                      </a:endParaRPr>
                    </a:p>
                  </a:txBody>
                  <a:tcPr marL="0" marR="0" marT="0" marB="0">
                    <a:lnL w="12700" cap="flat" cmpd="sng" algn="ctr">
                      <a:solidFill>
                        <a:srgbClr val="F5F2EB"/>
                      </a:solidFill>
                      <a:prstDash val="solid"/>
                      <a:round/>
                      <a:headEnd type="none" w="med" len="med"/>
                      <a:tailEnd type="none" w="med" len="med"/>
                    </a:lnL>
                    <a:lnR w="12700" cap="flat" cmpd="sng" algn="ctr">
                      <a:solidFill>
                        <a:srgbClr val="F5F2EB"/>
                      </a:solidFill>
                      <a:prstDash val="solid"/>
                      <a:round/>
                      <a:headEnd type="none" w="med" len="med"/>
                      <a:tailEnd type="none" w="med" len="med"/>
                    </a:lnR>
                    <a:lnT w="12700" cap="flat" cmpd="sng" algn="ctr">
                      <a:solidFill>
                        <a:srgbClr val="F5F2EB"/>
                      </a:solidFill>
                      <a:prstDash val="solid"/>
                      <a:round/>
                      <a:headEnd type="none" w="med" len="med"/>
                      <a:tailEnd type="none" w="med" len="med"/>
                    </a:lnT>
                    <a:lnB w="12700" cap="flat" cmpd="sng" algn="ctr">
                      <a:solidFill>
                        <a:srgbClr val="F5F2E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834187"/>
                  </a:ext>
                </a:extLst>
              </a:tr>
              <a:tr h="512466">
                <a:tc>
                  <a:txBody>
                    <a:bodyPr/>
                    <a:lstStyle/>
                    <a:p>
                      <a:r>
                        <a:rPr lang="en-GB" sz="2000" b="1" kern="1200" dirty="0">
                          <a:solidFill>
                            <a:srgbClr val="1C0533"/>
                          </a:solidFill>
                          <a:latin typeface="Corbel" panose="020B0503020204020204" pitchFamily="34" charset="0"/>
                          <a:ea typeface="+mn-ea"/>
                          <a:cs typeface="+mn-cs"/>
                        </a:rPr>
                        <a:t>Pension</a:t>
                      </a:r>
                    </a:p>
                  </a:txBody>
                  <a:tcPr marL="0" marR="0" marT="0" marB="0">
                    <a:lnL w="12700" cap="flat" cmpd="sng" algn="ctr">
                      <a:solidFill>
                        <a:srgbClr val="F5F2EB"/>
                      </a:solidFill>
                      <a:prstDash val="solid"/>
                      <a:round/>
                      <a:headEnd type="none" w="med" len="med"/>
                      <a:tailEnd type="none" w="med" len="med"/>
                    </a:lnL>
                    <a:lnR w="12700" cap="flat" cmpd="sng" algn="ctr">
                      <a:solidFill>
                        <a:srgbClr val="F5F2EB"/>
                      </a:solidFill>
                      <a:prstDash val="solid"/>
                      <a:round/>
                      <a:headEnd type="none" w="med" len="med"/>
                      <a:tailEnd type="none" w="med" len="med"/>
                    </a:lnR>
                    <a:lnT w="12700" cap="flat" cmpd="sng" algn="ctr">
                      <a:solidFill>
                        <a:srgbClr val="F5F2EB"/>
                      </a:solidFill>
                      <a:prstDash val="solid"/>
                      <a:round/>
                      <a:headEnd type="none" w="med" len="med"/>
                      <a:tailEnd type="none" w="med" len="med"/>
                    </a:lnT>
                    <a:lnB w="12700" cap="flat" cmpd="sng" algn="ctr">
                      <a:solidFill>
                        <a:srgbClr val="F5F2E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C0533"/>
                          </a:solidFill>
                          <a:effectLst/>
                          <a:latin typeface="Corbel"/>
                        </a:rPr>
                        <a:t>Company pension scheme - 8% employer, 6% employee contributions.</a:t>
                      </a:r>
                    </a:p>
                  </a:txBody>
                  <a:tcPr marL="0" marR="0" marT="0" marB="0">
                    <a:lnL w="12700" cap="flat" cmpd="sng" algn="ctr">
                      <a:solidFill>
                        <a:srgbClr val="F5F2EB"/>
                      </a:solidFill>
                      <a:prstDash val="solid"/>
                      <a:round/>
                      <a:headEnd type="none" w="med" len="med"/>
                      <a:tailEnd type="none" w="med" len="med"/>
                    </a:lnL>
                    <a:lnR w="12700" cap="flat" cmpd="sng" algn="ctr">
                      <a:solidFill>
                        <a:srgbClr val="F5F2EB"/>
                      </a:solidFill>
                      <a:prstDash val="solid"/>
                      <a:round/>
                      <a:headEnd type="none" w="med" len="med"/>
                      <a:tailEnd type="none" w="med" len="med"/>
                    </a:lnR>
                    <a:lnT w="12700" cap="flat" cmpd="sng" algn="ctr">
                      <a:solidFill>
                        <a:srgbClr val="F5F2EB"/>
                      </a:solidFill>
                      <a:prstDash val="solid"/>
                      <a:round/>
                      <a:headEnd type="none" w="med" len="med"/>
                      <a:tailEnd type="none" w="med" len="med"/>
                    </a:lnT>
                    <a:lnB w="12700" cap="flat" cmpd="sng" algn="ctr">
                      <a:solidFill>
                        <a:srgbClr val="F5F2E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9721643"/>
                  </a:ext>
                </a:extLst>
              </a:tr>
              <a:tr h="1547446">
                <a:tc>
                  <a:txBody>
                    <a:bodyPr/>
                    <a:lstStyle/>
                    <a:p>
                      <a:r>
                        <a:rPr lang="en-GB" sz="2000" b="1" kern="1200" dirty="0">
                          <a:solidFill>
                            <a:srgbClr val="1C0533"/>
                          </a:solidFill>
                          <a:latin typeface="Corbel" panose="020B0503020204020204" pitchFamily="34" charset="0"/>
                          <a:ea typeface="+mn-ea"/>
                          <a:cs typeface="+mn-cs"/>
                        </a:rPr>
                        <a:t>Lifestyle</a:t>
                      </a:r>
                    </a:p>
                  </a:txBody>
                  <a:tcPr marL="0" marR="0" marT="0" marB="0">
                    <a:lnL w="12700" cap="flat" cmpd="sng" algn="ctr">
                      <a:solidFill>
                        <a:srgbClr val="F5F2EB"/>
                      </a:solidFill>
                      <a:prstDash val="solid"/>
                      <a:round/>
                      <a:headEnd type="none" w="med" len="med"/>
                      <a:tailEnd type="none" w="med" len="med"/>
                    </a:lnL>
                    <a:lnR w="12700" cap="flat" cmpd="sng" algn="ctr">
                      <a:solidFill>
                        <a:srgbClr val="F5F2EB"/>
                      </a:solidFill>
                      <a:prstDash val="solid"/>
                      <a:round/>
                      <a:headEnd type="none" w="med" len="med"/>
                      <a:tailEnd type="none" w="med" len="med"/>
                    </a:lnR>
                    <a:lnT w="12700" cap="flat" cmpd="sng" algn="ctr">
                      <a:solidFill>
                        <a:srgbClr val="F5F2EB"/>
                      </a:solidFill>
                      <a:prstDash val="solid"/>
                      <a:round/>
                      <a:headEnd type="none" w="med" len="med"/>
                      <a:tailEnd type="none" w="med" len="med"/>
                    </a:lnT>
                    <a:lnB w="12700" cap="flat" cmpd="sng" algn="ctr">
                      <a:solidFill>
                        <a:srgbClr val="F5F2EB"/>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a:solidFill>
                            <a:srgbClr val="1C0533"/>
                          </a:solidFill>
                          <a:latin typeface="Corbel"/>
                        </a:rPr>
                        <a:t>Flexible TOIL for additional hours worked, which can be taken when needed. Hybrid working and flexible hours, with core hours of 10am–4pm (role dependent). </a:t>
                      </a:r>
                    </a:p>
                    <a:p>
                      <a:pPr marL="0" indent="-914400" algn="l" defTabSz="914400" rtl="0" eaLnBrk="1" latinLnBrk="0" hangingPunct="1"/>
                      <a:r>
                        <a:rPr lang="en-GB" sz="1800" kern="1200" dirty="0">
                          <a:solidFill>
                            <a:srgbClr val="1C0533"/>
                          </a:solidFill>
                          <a:latin typeface="Corbel"/>
                          <a:ea typeface="+mn-ea"/>
                          <a:cs typeface="+mn-cs"/>
                        </a:rPr>
                        <a:t>Access to our benefits platform (Glo), offering discounts, flexible payment options, and a range of optional benefits and services.</a:t>
                      </a:r>
                    </a:p>
                    <a:p>
                      <a:pPr marL="0" indent="-914400" algn="l" defTabSz="914400" rtl="0" eaLnBrk="1" latinLnBrk="0" hangingPunct="1"/>
                      <a:r>
                        <a:rPr lang="en-GB" sz="1800" kern="1200" dirty="0">
                          <a:solidFill>
                            <a:srgbClr val="1C0533"/>
                          </a:solidFill>
                          <a:latin typeface="Corbel"/>
                          <a:ea typeface="+mn-ea"/>
                          <a:cs typeface="+mn-cs"/>
                        </a:rPr>
                        <a:t>Cycle to Work Scheme.</a:t>
                      </a:r>
                    </a:p>
                  </a:txBody>
                  <a:tcPr marL="0" marR="0" marT="0" marB="0">
                    <a:lnL w="12700" cap="flat" cmpd="sng" algn="ctr">
                      <a:solidFill>
                        <a:srgbClr val="F5F2EB"/>
                      </a:solidFill>
                      <a:prstDash val="solid"/>
                      <a:round/>
                      <a:headEnd type="none" w="med" len="med"/>
                      <a:tailEnd type="none" w="med" len="med"/>
                    </a:lnL>
                    <a:lnR w="12700" cap="flat" cmpd="sng" algn="ctr">
                      <a:solidFill>
                        <a:srgbClr val="F5F2EB"/>
                      </a:solidFill>
                      <a:prstDash val="solid"/>
                      <a:round/>
                      <a:headEnd type="none" w="med" len="med"/>
                      <a:tailEnd type="none" w="med" len="med"/>
                    </a:lnR>
                    <a:lnT w="12700" cap="flat" cmpd="sng" algn="ctr">
                      <a:solidFill>
                        <a:srgbClr val="F5F2EB"/>
                      </a:solidFill>
                      <a:prstDash val="solid"/>
                      <a:round/>
                      <a:headEnd type="none" w="med" len="med"/>
                      <a:tailEnd type="none" w="med" len="med"/>
                    </a:lnT>
                    <a:lnB w="12700" cap="flat" cmpd="sng" algn="ctr">
                      <a:solidFill>
                        <a:srgbClr val="F5F2E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9085167"/>
                  </a:ext>
                </a:extLst>
              </a:tr>
              <a:tr h="2129250">
                <a:tc>
                  <a:txBody>
                    <a:bodyPr/>
                    <a:lstStyle/>
                    <a:p>
                      <a:r>
                        <a:rPr lang="en-GB" b="1" dirty="0">
                          <a:solidFill>
                            <a:srgbClr val="1C0533"/>
                          </a:solidFill>
                          <a:latin typeface="Corbel" panose="020B0503020204020204" pitchFamily="34" charset="0"/>
                        </a:rPr>
                        <a:t>Wellbeing</a:t>
                      </a:r>
                    </a:p>
                  </a:txBody>
                  <a:tcPr marL="0" marR="0" marT="0" marB="0">
                    <a:lnL w="12700" cap="flat" cmpd="sng" algn="ctr">
                      <a:solidFill>
                        <a:srgbClr val="F5F2EB"/>
                      </a:solidFill>
                      <a:prstDash val="solid"/>
                      <a:round/>
                      <a:headEnd type="none" w="med" len="med"/>
                      <a:tailEnd type="none" w="med" len="med"/>
                    </a:lnL>
                    <a:lnR w="12700" cap="flat" cmpd="sng" algn="ctr">
                      <a:solidFill>
                        <a:srgbClr val="F5F2EB"/>
                      </a:solidFill>
                      <a:prstDash val="solid"/>
                      <a:round/>
                      <a:headEnd type="none" w="med" len="med"/>
                      <a:tailEnd type="none" w="med" len="med"/>
                    </a:lnR>
                    <a:lnT w="12700" cap="flat" cmpd="sng" algn="ctr">
                      <a:solidFill>
                        <a:srgbClr val="F5F2EB"/>
                      </a:solidFill>
                      <a:prstDash val="solid"/>
                      <a:round/>
                      <a:headEnd type="none" w="med" len="med"/>
                      <a:tailEnd type="none" w="med" len="med"/>
                    </a:lnT>
                    <a:lnB w="12700" cap="flat" cmpd="sng" algn="ctr">
                      <a:solidFill>
                        <a:srgbClr val="F5F2EB"/>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800" kern="1200" dirty="0">
                          <a:solidFill>
                            <a:srgbClr val="1C0533"/>
                          </a:solidFill>
                          <a:latin typeface="Corbel"/>
                          <a:ea typeface="+mn-ea"/>
                          <a:cs typeface="+mn-cs"/>
                        </a:rPr>
                        <a:t>Health cash plan (Medicash): offers compensation for a range of medical treatments, including dental check-ups and eye tests.</a:t>
                      </a:r>
                    </a:p>
                    <a:p>
                      <a:r>
                        <a:rPr lang="en-GB" sz="1800" kern="1200" dirty="0">
                          <a:solidFill>
                            <a:srgbClr val="1C0533"/>
                          </a:solidFill>
                          <a:latin typeface="Corbel"/>
                          <a:ea typeface="+mn-ea"/>
                          <a:cs typeface="+mn-cs"/>
                        </a:rPr>
                        <a:t>Life Assurance.</a:t>
                      </a:r>
                    </a:p>
                    <a:p>
                      <a:pPr lvl="0">
                        <a:buNone/>
                      </a:pPr>
                      <a:r>
                        <a:rPr lang="en-GB" sz="1800" kern="1200">
                          <a:solidFill>
                            <a:srgbClr val="1C0533"/>
                          </a:solidFill>
                          <a:latin typeface="Corbel"/>
                          <a:ea typeface="+mn-ea"/>
                          <a:cs typeface="+mn-cs"/>
                        </a:rPr>
                        <a:t>Critical illness. </a:t>
                      </a:r>
                      <a:endParaRPr lang="en-GB" sz="1800" kern="1200" dirty="0">
                        <a:solidFill>
                          <a:srgbClr val="1C0533"/>
                        </a:solidFill>
                        <a:latin typeface="Corbel"/>
                        <a:ea typeface="+mn-ea"/>
                        <a:cs typeface="+mn-cs"/>
                      </a:endParaRPr>
                    </a:p>
                    <a:p>
                      <a:r>
                        <a:rPr lang="en-GB" sz="1800" kern="1200" dirty="0">
                          <a:solidFill>
                            <a:srgbClr val="1C0533"/>
                          </a:solidFill>
                          <a:latin typeface="Corbel"/>
                          <a:ea typeface="+mn-ea"/>
                          <a:cs typeface="+mn-cs"/>
                        </a:rPr>
                        <a:t>Enhanced sick pay.</a:t>
                      </a:r>
                    </a:p>
                    <a:p>
                      <a:r>
                        <a:rPr lang="en-GB" sz="1800" kern="1200" dirty="0">
                          <a:solidFill>
                            <a:srgbClr val="1C0533"/>
                          </a:solidFill>
                          <a:latin typeface="Corbel"/>
                          <a:ea typeface="+mn-ea"/>
                          <a:cs typeface="+mn-cs"/>
                        </a:rPr>
                        <a:t>Weekly yoga classes.</a:t>
                      </a:r>
                    </a:p>
                    <a:p>
                      <a:r>
                        <a:rPr lang="en-GB" sz="1800" kern="1200" dirty="0">
                          <a:solidFill>
                            <a:srgbClr val="1C0533"/>
                          </a:solidFill>
                          <a:latin typeface="Corbel"/>
                          <a:ea typeface="+mn-ea"/>
                          <a:cs typeface="+mn-cs"/>
                        </a:rPr>
                        <a:t>Employee Assistance Programme.</a:t>
                      </a:r>
                    </a:p>
                    <a:p>
                      <a:r>
                        <a:rPr lang="en-GB" sz="1800" kern="1200" dirty="0">
                          <a:solidFill>
                            <a:srgbClr val="1C0533"/>
                          </a:solidFill>
                          <a:latin typeface="Corbel"/>
                          <a:ea typeface="+mn-ea"/>
                          <a:cs typeface="+mn-cs"/>
                        </a:rPr>
                        <a:t>Enhanced maternity and adoption pay.</a:t>
                      </a:r>
                    </a:p>
                    <a:p>
                      <a:r>
                        <a:rPr lang="en-GB" sz="1800" kern="1200" dirty="0">
                          <a:solidFill>
                            <a:srgbClr val="1C0533"/>
                          </a:solidFill>
                          <a:latin typeface="Corbel"/>
                          <a:ea typeface="+mn-ea"/>
                          <a:cs typeface="+mn-cs"/>
                        </a:rPr>
                        <a:t>Staff socials.</a:t>
                      </a:r>
                    </a:p>
                  </a:txBody>
                  <a:tcPr marL="0" marR="0" marT="0" marB="0">
                    <a:lnL w="12700" cap="flat" cmpd="sng" algn="ctr">
                      <a:solidFill>
                        <a:srgbClr val="F5F2EB"/>
                      </a:solidFill>
                      <a:prstDash val="solid"/>
                      <a:round/>
                      <a:headEnd type="none" w="med" len="med"/>
                      <a:tailEnd type="none" w="med" len="med"/>
                    </a:lnL>
                    <a:lnR w="12700" cap="flat" cmpd="sng" algn="ctr">
                      <a:solidFill>
                        <a:srgbClr val="F5F2EB"/>
                      </a:solidFill>
                      <a:prstDash val="solid"/>
                      <a:round/>
                      <a:headEnd type="none" w="med" len="med"/>
                      <a:tailEnd type="none" w="med" len="med"/>
                    </a:lnR>
                    <a:lnT w="12700" cap="flat" cmpd="sng" algn="ctr">
                      <a:solidFill>
                        <a:srgbClr val="F5F2EB"/>
                      </a:solidFill>
                      <a:prstDash val="solid"/>
                      <a:round/>
                      <a:headEnd type="none" w="med" len="med"/>
                      <a:tailEnd type="none" w="med" len="med"/>
                    </a:lnT>
                    <a:lnB w="12700" cap="flat" cmpd="sng" algn="ctr">
                      <a:solidFill>
                        <a:srgbClr val="F5F2E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3381519"/>
                  </a:ext>
                </a:extLst>
              </a:tr>
            </a:tbl>
          </a:graphicData>
        </a:graphic>
      </p:graphicFrame>
    </p:spTree>
    <p:extLst>
      <p:ext uri="{BB962C8B-B14F-4D97-AF65-F5344CB8AC3E}">
        <p14:creationId xmlns:p14="http://schemas.microsoft.com/office/powerpoint/2010/main" val="1762795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C4F2"/>
        </a:solidFill>
        <a:effectLst/>
      </p:bgPr>
    </p:bg>
    <p:spTree>
      <p:nvGrpSpPr>
        <p:cNvPr id="1" name="">
          <a:extLst>
            <a:ext uri="{FF2B5EF4-FFF2-40B4-BE49-F238E27FC236}">
              <a16:creationId xmlns:a16="http://schemas.microsoft.com/office/drawing/2014/main" id="{C70D60EE-9134-8745-66E2-95DCD6EC9FB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AD02344-2E4F-CCCD-44C7-ED68D4650B23}"/>
              </a:ext>
            </a:extLst>
          </p:cNvPr>
          <p:cNvSpPr txBox="1"/>
          <p:nvPr/>
        </p:nvSpPr>
        <p:spPr>
          <a:xfrm>
            <a:off x="5388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About the role</a:t>
            </a:r>
            <a:endParaRPr lang="en-GB" sz="4000" dirty="0"/>
          </a:p>
        </p:txBody>
      </p:sp>
      <p:pic>
        <p:nvPicPr>
          <p:cNvPr id="2" name="Picture 1">
            <a:extLst>
              <a:ext uri="{FF2B5EF4-FFF2-40B4-BE49-F238E27FC236}">
                <a16:creationId xmlns:a16="http://schemas.microsoft.com/office/drawing/2014/main" id="{22481BD5-407B-8814-5DFF-51B1C5ADE01A}"/>
              </a:ext>
            </a:extLst>
          </p:cNvPr>
          <p:cNvPicPr>
            <a:picLocks noChangeAspect="1"/>
          </p:cNvPicPr>
          <p:nvPr/>
        </p:nvPicPr>
        <p:blipFill>
          <a:blip r:embed="rId3">
            <a:extLst>
              <a:ext uri="{28A0092B-C50C-407E-A947-70E740481C1C}">
                <a14:useLocalDpi xmlns:a14="http://schemas.microsoft.com/office/drawing/2010/main" val="0"/>
              </a:ext>
            </a:extLst>
          </a:blip>
          <a:srcRect l="37857" t="-29" r="11120" b="5081"/>
          <a:stretch>
            <a:fillRect/>
          </a:stretch>
        </p:blipFill>
        <p:spPr>
          <a:xfrm>
            <a:off x="6924365" y="1030882"/>
            <a:ext cx="4728835" cy="5390937"/>
          </a:xfrm>
          <a:prstGeom prst="roundRect">
            <a:avLst>
              <a:gd name="adj" fmla="val 0"/>
            </a:avLst>
          </a:prstGeom>
        </p:spPr>
      </p:pic>
      <p:sp>
        <p:nvSpPr>
          <p:cNvPr id="13" name="TextBox 12">
            <a:extLst>
              <a:ext uri="{FF2B5EF4-FFF2-40B4-BE49-F238E27FC236}">
                <a16:creationId xmlns:a16="http://schemas.microsoft.com/office/drawing/2014/main" id="{B4DA05B8-BAD5-4CDA-D541-F68F527608EC}"/>
              </a:ext>
            </a:extLst>
          </p:cNvPr>
          <p:cNvSpPr txBox="1"/>
          <p:nvPr/>
        </p:nvSpPr>
        <p:spPr>
          <a:xfrm>
            <a:off x="538800" y="1776874"/>
            <a:ext cx="5795325" cy="4308872"/>
          </a:xfrm>
          <a:prstGeom prst="rect">
            <a:avLst/>
          </a:prstGeom>
          <a:noFill/>
        </p:spPr>
        <p:txBody>
          <a:bodyPr wrap="square" lIns="0" tIns="0" rIns="0" bIns="0" anchor="t">
            <a:spAutoFit/>
          </a:bodyPr>
          <a:lstStyle/>
          <a:p>
            <a:r>
              <a:rPr lang="en-GB" sz="1600" b="1" dirty="0">
                <a:latin typeface="Corbel"/>
              </a:rPr>
              <a:t>We're looking for someone to lead and continue to develop CSE's People function, helping ensure we have the people, capability and culture needed to deliver our mission. </a:t>
            </a:r>
          </a:p>
          <a:p>
            <a:endParaRPr lang="en-GB" sz="800" b="1" dirty="0">
              <a:latin typeface="Corbel"/>
            </a:endParaRPr>
          </a:p>
          <a:p>
            <a:r>
              <a:rPr lang="en-GB" sz="1400" dirty="0">
                <a:latin typeface="Corbel" panose="020B0503020204020204" pitchFamily="34" charset="0"/>
              </a:rPr>
              <a:t>You'll shape and deliver our draft People Strategy, working across the full breadth of the People function, from strategic business partnering and organisational development through to ER, recruitment, L&amp;D, wellbeing, EDI, people operations and HR digital transformation.</a:t>
            </a:r>
          </a:p>
          <a:p>
            <a:endParaRPr lang="en-GB" sz="700" b="1" dirty="0">
              <a:latin typeface="Corbel" panose="020B0503020204020204" pitchFamily="34" charset="0"/>
            </a:endParaRPr>
          </a:p>
          <a:p>
            <a:r>
              <a:rPr lang="en-GB" sz="1400" dirty="0">
                <a:latin typeface="Corbel" panose="020B0503020204020204" pitchFamily="34" charset="0"/>
              </a:rPr>
              <a:t>You'll have the opportunity to advise and work closely with our Senior Leadership Team, be a member of the Senior Management Team and will work with staff across the organisation, bringing workforce insight and a people perspective to organisational decision-making. </a:t>
            </a:r>
          </a:p>
          <a:p>
            <a:endParaRPr lang="en-GB" sz="1050" dirty="0">
              <a:latin typeface="Corbel" panose="020B0503020204020204" pitchFamily="34" charset="0"/>
            </a:endParaRPr>
          </a:p>
          <a:p>
            <a:r>
              <a:rPr lang="en-GB" sz="1400" dirty="0">
                <a:latin typeface="Corbel" panose="020B0503020204020204" pitchFamily="34" charset="0"/>
              </a:rPr>
              <a:t>This is a role with one foot in strategic leadership and one foot in delivery and will suit someone who is curious, pragmatic and collaborative, and who enjoys getting to the root causes of organisational challenges, developing strong relationships and delivering practical, lasting improvements.</a:t>
            </a:r>
          </a:p>
          <a:p>
            <a:endParaRPr lang="en-GB" sz="1050" dirty="0">
              <a:latin typeface="Corbel" panose="020B0503020204020204" pitchFamily="34" charset="0"/>
            </a:endParaRPr>
          </a:p>
          <a:p>
            <a:r>
              <a:rPr lang="en-GB" sz="1400" dirty="0">
                <a:latin typeface="Corbel" panose="020B0503020204020204" pitchFamily="34" charset="0"/>
              </a:rPr>
              <a:t>You'll play a key role in continuing to strengthen our people systems, frameworks, line management capability and employee experience. </a:t>
            </a:r>
            <a:endParaRPr lang="en-GB" sz="1600" i="1" dirty="0">
              <a:solidFill>
                <a:srgbClr val="1C0533"/>
              </a:solidFill>
              <a:latin typeface="Corbel" panose="020B0503020204020204" pitchFamily="34" charset="0"/>
            </a:endParaRPr>
          </a:p>
        </p:txBody>
      </p:sp>
      <p:pic>
        <p:nvPicPr>
          <p:cNvPr id="22" name="Graphic 21">
            <a:extLst>
              <a:ext uri="{FF2B5EF4-FFF2-40B4-BE49-F238E27FC236}">
                <a16:creationId xmlns:a16="http://schemas.microsoft.com/office/drawing/2014/main" id="{0D9FD4DA-435D-1F59-E4B3-CE503C857B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42583" y="297652"/>
            <a:ext cx="944615" cy="482400"/>
          </a:xfrm>
          <a:prstGeom prst="rect">
            <a:avLst/>
          </a:prstGeom>
        </p:spPr>
      </p:pic>
      <p:grpSp>
        <p:nvGrpSpPr>
          <p:cNvPr id="4" name="Group 3">
            <a:extLst>
              <a:ext uri="{FF2B5EF4-FFF2-40B4-BE49-F238E27FC236}">
                <a16:creationId xmlns:a16="http://schemas.microsoft.com/office/drawing/2014/main" id="{A627DA0D-9CBB-E1A4-D445-76E81C628A05}"/>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5" name="Picture 4" descr="A purple fan shaped logo&#10;&#10;Description automatically generated">
              <a:extLst>
                <a:ext uri="{FF2B5EF4-FFF2-40B4-BE49-F238E27FC236}">
                  <a16:creationId xmlns:a16="http://schemas.microsoft.com/office/drawing/2014/main" id="{DCA47A24-0061-8212-2847-E023EBEA46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6" name="Straight Connector 5">
              <a:extLst>
                <a:ext uri="{FF2B5EF4-FFF2-40B4-BE49-F238E27FC236}">
                  <a16:creationId xmlns:a16="http://schemas.microsoft.com/office/drawing/2014/main" id="{C711A03C-A077-9F78-567E-1271452F242F}"/>
                </a:ext>
              </a:extLst>
            </p:cNvPr>
            <p:cNvCxnSpPr>
              <a:cxnSpLocks/>
            </p:cNvCxnSpPr>
            <p:nvPr userDrawn="1"/>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535696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a:extLst>
            <a:ext uri="{FF2B5EF4-FFF2-40B4-BE49-F238E27FC236}">
              <a16:creationId xmlns:a16="http://schemas.microsoft.com/office/drawing/2014/main" id="{6E2E3A03-ADE3-1F21-A24C-7ADE5F577AC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398A271-2F4E-3395-5EA6-F2D51617E80A}"/>
              </a:ext>
            </a:extLst>
          </p:cNvPr>
          <p:cNvSpPr>
            <a:spLocks noGrp="1"/>
          </p:cNvSpPr>
          <p:nvPr>
            <p:ph type="title"/>
          </p:nvPr>
        </p:nvSpPr>
        <p:spPr>
          <a:xfrm>
            <a:off x="538800" y="1839600"/>
            <a:ext cx="11113200" cy="2893100"/>
          </a:xfrm>
        </p:spPr>
        <p:txBody>
          <a:bodyPr wrap="square" lIns="0" tIns="0" rIns="0" bIns="0" anchor="t" anchorCtr="0">
            <a:spAutoFit/>
          </a:bodyPr>
          <a:lstStyle/>
          <a:p>
            <a:pPr lvl="0" defTabSz="457200">
              <a:lnSpc>
                <a:spcPct val="100000"/>
              </a:lnSpc>
              <a:spcBef>
                <a:spcPts val="0"/>
              </a:spcBef>
              <a:defRPr/>
            </a:pPr>
            <a:r>
              <a:rPr lang="en-GB" sz="2000" b="1" dirty="0">
                <a:solidFill>
                  <a:srgbClr val="1C0533"/>
                </a:solidFill>
                <a:latin typeface="Corbel"/>
              </a:rPr>
              <a:t>At CSE, we’re committed to an inclusive, diverse and non-judgmental environment in our workplace. We actively encourage applications from individuals of all backgrounds, identities, disabilities and experiences. Our applicants will be treated fairly, with respect and without discrimination.</a:t>
            </a:r>
            <a:br>
              <a:rPr lang="en-GB" sz="1600" dirty="0">
                <a:latin typeface="Corbel" panose="020B0503020204020204" pitchFamily="34" charset="0"/>
              </a:rPr>
            </a:br>
            <a:br>
              <a:rPr lang="en-GB" sz="1600" dirty="0">
                <a:latin typeface="Corbel" panose="020B0503020204020204" pitchFamily="34" charset="0"/>
              </a:rPr>
            </a:br>
            <a:r>
              <a:rPr lang="en-GB" sz="1600" dirty="0">
                <a:solidFill>
                  <a:srgbClr val="1C0533"/>
                </a:solidFill>
                <a:latin typeface="Corbel"/>
              </a:rPr>
              <a:t>While we seek to appoint on merit and we judge all candidates against the same criteria, we understand that women, people from black, brown and other minority ethnic communities and people living with disabilities are less likely to apply to jobs unless they meet every single qualification. </a:t>
            </a:r>
            <a:br>
              <a:rPr lang="en-GB" sz="1600" dirty="0">
                <a:latin typeface="Corbel" panose="020B0503020204020204" pitchFamily="34" charset="0"/>
              </a:rPr>
            </a:br>
            <a:br>
              <a:rPr lang="en-GB" sz="1600" dirty="0">
                <a:latin typeface="Corbel" panose="020B0503020204020204" pitchFamily="34" charset="0"/>
              </a:rPr>
            </a:br>
            <a:r>
              <a:rPr lang="en-GB" sz="1600" dirty="0">
                <a:solidFill>
                  <a:srgbClr val="1C0533"/>
                </a:solidFill>
                <a:latin typeface="Corbel"/>
              </a:rPr>
              <a:t>So if you’re excited about this role but your experience doesn’t align perfectly with the job description, please get in touch – you may still be an excellent candidate for this role. For an informal conversation to chat more about the role, email </a:t>
            </a:r>
            <a:r>
              <a:rPr lang="en-GB" sz="1600" b="1" dirty="0">
                <a:latin typeface="Corbel"/>
                <a:hlinkClick r:id="rId3">
                  <a:extLst>
                    <a:ext uri="{A12FA001-AC4F-418D-AE19-62706E023703}">
                      <ahyp:hlinkClr xmlns:ahyp="http://schemas.microsoft.com/office/drawing/2018/hyperlinkcolor" val="tx"/>
                    </a:ext>
                  </a:extLst>
                </a:hlinkClick>
              </a:rPr>
              <a:t>jobs@cse.org.uk</a:t>
            </a:r>
            <a:r>
              <a:rPr lang="en-GB" sz="1600" dirty="0">
                <a:solidFill>
                  <a:srgbClr val="1C0533"/>
                </a:solidFill>
                <a:latin typeface="Corbel"/>
              </a:rPr>
              <a:t>.</a:t>
            </a:r>
            <a:br>
              <a:rPr lang="en-GB" sz="1600" b="1" dirty="0">
                <a:latin typeface="Corbel" panose="020B0503020204020204" pitchFamily="34" charset="0"/>
              </a:rPr>
            </a:br>
            <a:endParaRPr lang="en-GB" sz="1600" b="1" dirty="0">
              <a:solidFill>
                <a:srgbClr val="1C0533"/>
              </a:solidFill>
              <a:latin typeface="Corbel" panose="020B0503020204020204" pitchFamily="34" charset="0"/>
            </a:endParaRPr>
          </a:p>
        </p:txBody>
      </p:sp>
      <p:grpSp>
        <p:nvGrpSpPr>
          <p:cNvPr id="8" name="Group 7">
            <a:extLst>
              <a:ext uri="{FF2B5EF4-FFF2-40B4-BE49-F238E27FC236}">
                <a16:creationId xmlns:a16="http://schemas.microsoft.com/office/drawing/2014/main" id="{CAA0922D-03DF-4C80-5D81-AB8BDD330C97}"/>
              </a:ext>
            </a:extLst>
          </p:cNvPr>
          <p:cNvGrpSpPr/>
          <p:nvPr/>
        </p:nvGrpSpPr>
        <p:grpSpPr>
          <a:xfrm>
            <a:off x="538800" y="4732700"/>
            <a:ext cx="6102177" cy="1492002"/>
            <a:chOff x="739139" y="7367002"/>
            <a:chExt cx="6102177" cy="1492002"/>
          </a:xfrm>
        </p:grpSpPr>
        <p:grpSp>
          <p:nvGrpSpPr>
            <p:cNvPr id="10" name="Group 9">
              <a:extLst>
                <a:ext uri="{FF2B5EF4-FFF2-40B4-BE49-F238E27FC236}">
                  <a16:creationId xmlns:a16="http://schemas.microsoft.com/office/drawing/2014/main" id="{F24BDB8A-B648-3839-4198-36B2566E8D3B}"/>
                </a:ext>
              </a:extLst>
            </p:cNvPr>
            <p:cNvGrpSpPr/>
            <p:nvPr/>
          </p:nvGrpSpPr>
          <p:grpSpPr>
            <a:xfrm>
              <a:off x="739139" y="7784004"/>
              <a:ext cx="1151777" cy="1075000"/>
              <a:chOff x="861059" y="7912413"/>
              <a:chExt cx="1151777" cy="1075000"/>
            </a:xfrm>
          </p:grpSpPr>
          <p:sp>
            <p:nvSpPr>
              <p:cNvPr id="15" name="Rectangle: Rounded Corners 14">
                <a:extLst>
                  <a:ext uri="{FF2B5EF4-FFF2-40B4-BE49-F238E27FC236}">
                    <a16:creationId xmlns:a16="http://schemas.microsoft.com/office/drawing/2014/main" id="{97A7969F-4ACE-6016-673B-F81099B248E5}"/>
                  </a:ext>
                </a:extLst>
              </p:cNvPr>
              <p:cNvSpPr/>
              <p:nvPr/>
            </p:nvSpPr>
            <p:spPr>
              <a:xfrm>
                <a:off x="861059" y="7912413"/>
                <a:ext cx="1151777" cy="1075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Living Wage Employers | Living Wage Foundation">
                <a:extLst>
                  <a:ext uri="{FF2B5EF4-FFF2-40B4-BE49-F238E27FC236}">
                    <a16:creationId xmlns:a16="http://schemas.microsoft.com/office/drawing/2014/main" id="{4914553D-9074-4047-49C5-79B115DE1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24" y="8024076"/>
                <a:ext cx="1078066" cy="85167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2A0263CF-FC98-8482-D098-513857A05028}"/>
                </a:ext>
              </a:extLst>
            </p:cNvPr>
            <p:cNvSpPr txBox="1"/>
            <p:nvPr/>
          </p:nvSpPr>
          <p:spPr>
            <a:xfrm>
              <a:off x="753241" y="7367002"/>
              <a:ext cx="6088075" cy="246221"/>
            </a:xfrm>
            <a:prstGeom prst="rect">
              <a:avLst/>
            </a:prstGeom>
            <a:noFill/>
          </p:spPr>
          <p:txBody>
            <a:bodyPr wrap="square" lIns="0" tIns="0" rIns="0" bIns="0">
              <a:spAutoFit/>
            </a:bodyPr>
            <a:lstStyle/>
            <a:p>
              <a:pPr algn="l" rtl="0">
                <a:buNone/>
              </a:pPr>
              <a:r>
                <a:rPr lang="en-GB" sz="1600" b="1" i="0" dirty="0">
                  <a:solidFill>
                    <a:srgbClr val="1C0533"/>
                  </a:solidFill>
                  <a:effectLst/>
                  <a:latin typeface="Corbel" panose="020B0503020204020204" pitchFamily="34" charset="0"/>
                </a:rPr>
                <a:t>We are pleased to be signed up to these initiatives:</a:t>
              </a:r>
              <a:endParaRPr lang="en-GB" sz="1600" b="1" dirty="0">
                <a:effectLst/>
                <a:latin typeface="Corbel" panose="020B0503020204020204" pitchFamily="34" charset="0"/>
              </a:endParaRPr>
            </a:p>
          </p:txBody>
        </p:sp>
        <p:grpSp>
          <p:nvGrpSpPr>
            <p:cNvPr id="12" name="Group 11">
              <a:extLst>
                <a:ext uri="{FF2B5EF4-FFF2-40B4-BE49-F238E27FC236}">
                  <a16:creationId xmlns:a16="http://schemas.microsoft.com/office/drawing/2014/main" id="{88C83973-DA55-BBB7-40DF-4F1A1179A6B7}"/>
                </a:ext>
              </a:extLst>
            </p:cNvPr>
            <p:cNvGrpSpPr/>
            <p:nvPr/>
          </p:nvGrpSpPr>
          <p:grpSpPr>
            <a:xfrm>
              <a:off x="2326477" y="7794828"/>
              <a:ext cx="1680580" cy="1047483"/>
              <a:chOff x="2356957" y="7926575"/>
              <a:chExt cx="1680580" cy="1047483"/>
            </a:xfrm>
          </p:grpSpPr>
          <p:sp>
            <p:nvSpPr>
              <p:cNvPr id="13" name="Rectangle: Rounded Corners 12">
                <a:extLst>
                  <a:ext uri="{FF2B5EF4-FFF2-40B4-BE49-F238E27FC236}">
                    <a16:creationId xmlns:a16="http://schemas.microsoft.com/office/drawing/2014/main" id="{274F59F2-1999-18FD-9B9B-C58BC500B538}"/>
                  </a:ext>
                </a:extLst>
              </p:cNvPr>
              <p:cNvSpPr/>
              <p:nvPr/>
            </p:nvSpPr>
            <p:spPr>
              <a:xfrm>
                <a:off x="2356957" y="7926575"/>
                <a:ext cx="1680580" cy="104748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4" descr="Disability Confident - Advocacy Focus">
                <a:extLst>
                  <a:ext uri="{FF2B5EF4-FFF2-40B4-BE49-F238E27FC236}">
                    <a16:creationId xmlns:a16="http://schemas.microsoft.com/office/drawing/2014/main" id="{C297A370-51ED-EE91-4770-B488C01C8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8993" y="8137980"/>
                <a:ext cx="1416507" cy="68275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 name="Group 2">
            <a:extLst>
              <a:ext uri="{FF2B5EF4-FFF2-40B4-BE49-F238E27FC236}">
                <a16:creationId xmlns:a16="http://schemas.microsoft.com/office/drawing/2014/main" id="{9E1E5519-B5E7-1E97-A5B8-5316D9813570}"/>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5" name="Picture 4" descr="A purple fan shaped logo&#10;&#10;Description automatically generated">
              <a:extLst>
                <a:ext uri="{FF2B5EF4-FFF2-40B4-BE49-F238E27FC236}">
                  <a16:creationId xmlns:a16="http://schemas.microsoft.com/office/drawing/2014/main" id="{65D72682-B175-F83C-D981-1C2C828922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9" name="Straight Connector 8">
              <a:extLst>
                <a:ext uri="{FF2B5EF4-FFF2-40B4-BE49-F238E27FC236}">
                  <a16:creationId xmlns:a16="http://schemas.microsoft.com/office/drawing/2014/main" id="{CAFBB913-1CE4-58F4-294D-DCA18213A97D}"/>
                </a:ext>
              </a:extLst>
            </p:cNvPr>
            <p:cNvCxnSpPr>
              <a:cxnSpLocks/>
            </p:cNvCxnSpPr>
            <p:nvPr userDrawn="1"/>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17" name="TextBox 16">
            <a:extLst>
              <a:ext uri="{FF2B5EF4-FFF2-40B4-BE49-F238E27FC236}">
                <a16:creationId xmlns:a16="http://schemas.microsoft.com/office/drawing/2014/main" id="{FAFB8A61-2FA5-1192-2469-B1A61F577695}"/>
              </a:ext>
            </a:extLst>
          </p:cNvPr>
          <p:cNvSpPr txBox="1"/>
          <p:nvPr/>
        </p:nvSpPr>
        <p:spPr>
          <a:xfrm>
            <a:off x="538800" y="946800"/>
            <a:ext cx="6902524"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Equity, diversity and inclusion</a:t>
            </a:r>
            <a:endParaRPr lang="en-GB" sz="4000" dirty="0">
              <a:solidFill>
                <a:srgbClr val="F7C540"/>
              </a:solidFill>
            </a:endParaRPr>
          </a:p>
        </p:txBody>
      </p:sp>
    </p:spTree>
    <p:extLst>
      <p:ext uri="{BB962C8B-B14F-4D97-AF65-F5344CB8AC3E}">
        <p14:creationId xmlns:p14="http://schemas.microsoft.com/office/powerpoint/2010/main" val="1161549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a:extLst>
            <a:ext uri="{FF2B5EF4-FFF2-40B4-BE49-F238E27FC236}">
              <a16:creationId xmlns:a16="http://schemas.microsoft.com/office/drawing/2014/main" id="{43715CC5-898B-E8C0-78B9-7C583CDEC9C9}"/>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02ABE4D-70E7-25AB-5E74-A3D90832C426}"/>
              </a:ext>
            </a:extLst>
          </p:cNvPr>
          <p:cNvSpPr/>
          <p:nvPr/>
        </p:nvSpPr>
        <p:spPr>
          <a:xfrm>
            <a:off x="6255944" y="1829230"/>
            <a:ext cx="5397256" cy="4256513"/>
          </a:xfrm>
          <a:prstGeom prst="roundRect">
            <a:avLst>
              <a:gd name="adj" fmla="val 0"/>
            </a:avLst>
          </a:prstGeom>
          <a:solidFill>
            <a:srgbClr val="F7C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6206F5B-D415-7552-D874-E91B99883538}"/>
              </a:ext>
            </a:extLst>
          </p:cNvPr>
          <p:cNvSpPr txBox="1"/>
          <p:nvPr/>
        </p:nvSpPr>
        <p:spPr>
          <a:xfrm>
            <a:off x="6474249" y="1997253"/>
            <a:ext cx="5001600" cy="3970318"/>
          </a:xfrm>
          <a:prstGeom prst="rect">
            <a:avLst/>
          </a:prstGeom>
          <a:noFill/>
        </p:spPr>
        <p:txBody>
          <a:bodyPr wrap="square" lIns="0" t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We’d love to hear from you</a:t>
            </a:r>
          </a:p>
          <a:p>
            <a:pPr lvl="0" defTabSz="457200">
              <a:spcBef>
                <a:spcPts val="1200"/>
              </a:spcBef>
              <a:defRPr/>
            </a:pPr>
            <a:r>
              <a:rPr lang="en-GB" sz="1600" dirty="0">
                <a:solidFill>
                  <a:srgbClr val="1C0533"/>
                </a:solidFill>
                <a:latin typeface="Corbel" panose="020B0503020204020204" pitchFamily="34" charset="0"/>
              </a:rPr>
              <a:t>If you’d like any further information or assistance with the application process, please email us and we’ll be happy to help.</a:t>
            </a:r>
          </a:p>
          <a:p>
            <a:pPr lvl="0" defTabSz="457200">
              <a:spcBef>
                <a:spcPts val="1200"/>
              </a:spcBef>
              <a:defRPr/>
            </a:pPr>
            <a:r>
              <a:rPr kumimoji="0" lang="en-GB" sz="1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We’re committed to making any reasonable adjustments to meet accessibility needs. If you require this information in a different form, please get in touch.</a:t>
            </a:r>
          </a:p>
          <a:p>
            <a:pPr lvl="0" defTabSz="457200">
              <a:spcBef>
                <a:spcPts val="1200"/>
              </a:spcBef>
              <a:defRPr/>
            </a:pPr>
            <a:r>
              <a:rPr kumimoji="0" lang="en-GB" sz="1600" b="0" i="0" u="none" strike="noStrike" kern="1200" cap="none" spc="0" normalizeH="0" baseline="0" noProof="0" dirty="0">
                <a:ln>
                  <a:noFill/>
                </a:ln>
                <a:solidFill>
                  <a:srgbClr val="1C0533"/>
                </a:solidFill>
                <a:effectLst/>
                <a:uLnTx/>
                <a:uFillTx/>
                <a:latin typeface="Corbel" panose="020B0503020204020204" pitchFamily="34" charset="0"/>
                <a:ea typeface="+mn-ea"/>
                <a:cs typeface="+mn-cs"/>
              </a:rPr>
              <a:t>If you’re excited about this role but you don’t meet every requirement in the person specification, please do get in touch – you may be the perfect person for the role. We’d be happy to have an informal conversation to chat more about the role with you.</a:t>
            </a:r>
          </a:p>
          <a:p>
            <a:pPr lvl="0" defTabSz="457200">
              <a:spcBef>
                <a:spcPts val="1200"/>
              </a:spcBef>
              <a:defRPr/>
            </a:pPr>
            <a:r>
              <a:rPr lang="en-GB" sz="1600" dirty="0">
                <a:solidFill>
                  <a:srgbClr val="1C0533"/>
                </a:solidFill>
                <a:latin typeface="Corbel" panose="020B0503020204020204" pitchFamily="34" charset="0"/>
              </a:rPr>
              <a:t>To contact us, please email </a:t>
            </a:r>
            <a:r>
              <a:rPr lang="en-GB" sz="1600" b="1" dirty="0">
                <a:solidFill>
                  <a:srgbClr val="1C0533"/>
                </a:solidFill>
                <a:latin typeface="Corbel" panose="020B0503020204020204" pitchFamily="34" charset="0"/>
                <a:hlinkClick r:id="rId2">
                  <a:extLst>
                    <a:ext uri="{A12FA001-AC4F-418D-AE19-62706E023703}">
                      <ahyp:hlinkClr xmlns:ahyp="http://schemas.microsoft.com/office/drawing/2018/hyperlinkcolor" val="tx"/>
                    </a:ext>
                  </a:extLst>
                </a:hlinkClick>
              </a:rPr>
              <a:t>jobs@cse.org.uk</a:t>
            </a:r>
            <a:r>
              <a:rPr lang="en-GB" sz="1600" dirty="0">
                <a:solidFill>
                  <a:srgbClr val="1C0533"/>
                </a:solidFill>
                <a:latin typeface="Corbel" panose="020B0503020204020204" pitchFamily="34" charset="0"/>
              </a:rPr>
              <a:t>. </a:t>
            </a:r>
            <a:endParaRPr kumimoji="0" lang="en-GB" sz="1600" i="0" u="none" strike="noStrike" kern="1200" cap="none" spc="0" normalizeH="0" baseline="0" noProof="0" dirty="0">
              <a:ln>
                <a:noFill/>
              </a:ln>
              <a:solidFill>
                <a:srgbClr val="1C0533"/>
              </a:solidFill>
              <a:effectLst/>
              <a:uLnTx/>
              <a:uFillTx/>
              <a:latin typeface="Corbel" panose="020B0503020204020204" pitchFamily="34" charset="0"/>
              <a:ea typeface="+mn-ea"/>
              <a:cs typeface="+mn-cs"/>
            </a:endParaRPr>
          </a:p>
        </p:txBody>
      </p:sp>
      <p:sp>
        <p:nvSpPr>
          <p:cNvPr id="7" name="TextBox 6">
            <a:extLst>
              <a:ext uri="{FF2B5EF4-FFF2-40B4-BE49-F238E27FC236}">
                <a16:creationId xmlns:a16="http://schemas.microsoft.com/office/drawing/2014/main" id="{F5F5B02A-8207-DFA7-2A45-6E288E56BD8D}"/>
              </a:ext>
            </a:extLst>
          </p:cNvPr>
          <p:cNvSpPr txBox="1"/>
          <p:nvPr/>
        </p:nvSpPr>
        <p:spPr>
          <a:xfrm>
            <a:off x="538800" y="1658172"/>
            <a:ext cx="5178952" cy="4924425"/>
          </a:xfrm>
          <a:prstGeom prst="rect">
            <a:avLst/>
          </a:prstGeom>
          <a:noFill/>
        </p:spPr>
        <p:txBody>
          <a:bodyPr wrap="square" lIns="0" tIns="0" rIns="0" bIns="0" anchor="t">
            <a:spAutoFit/>
          </a:bodyPr>
          <a:lstStyle/>
          <a:p>
            <a:pPr>
              <a:spcBef>
                <a:spcPts val="1200"/>
              </a:spcBef>
            </a:pPr>
            <a:r>
              <a:rPr lang="en-GB" sz="1600">
                <a:solidFill>
                  <a:srgbClr val="1C0533"/>
                </a:solidFill>
                <a:latin typeface="Corbel"/>
              </a:rPr>
              <a:t>Applications should be made on the application form under the Head of People role, </a:t>
            </a:r>
            <a:r>
              <a:rPr lang="en-GB" sz="1600" dirty="0">
                <a:solidFill>
                  <a:srgbClr val="1C0533"/>
                </a:solidFill>
                <a:latin typeface="Corbel"/>
              </a:rPr>
              <a:t>available at </a:t>
            </a:r>
            <a:r>
              <a:rPr lang="en-GB" sz="1600" b="1" dirty="0">
                <a:latin typeface="Corbel"/>
                <a:hlinkClick r:id="rId3">
                  <a:extLst>
                    <a:ext uri="{A12FA001-AC4F-418D-AE19-62706E023703}">
                      <ahyp:hlinkClr xmlns:ahyp="http://schemas.microsoft.com/office/drawing/2018/hyperlinkcolor" val="tx"/>
                    </a:ext>
                  </a:extLst>
                </a:hlinkClick>
              </a:rPr>
              <a:t>www.cse.org.uk/jobs-volunteering</a:t>
            </a:r>
            <a:r>
              <a:rPr lang="en-GB" sz="1600" b="1" dirty="0">
                <a:solidFill>
                  <a:srgbClr val="1C0533"/>
                </a:solidFill>
                <a:latin typeface="Corbel"/>
              </a:rPr>
              <a:t>.</a:t>
            </a:r>
            <a:r>
              <a:rPr lang="en-GB" sz="1600" dirty="0">
                <a:solidFill>
                  <a:srgbClr val="1C0533"/>
                </a:solidFill>
                <a:latin typeface="Corbel"/>
              </a:rPr>
              <a:t> CVs and supporting letters will not be considered as part of the application process. </a:t>
            </a:r>
            <a:br>
              <a:rPr lang="en-GB" sz="1600" dirty="0">
                <a:latin typeface="Corbel" panose="020B0503020204020204" pitchFamily="34" charset="0"/>
              </a:rPr>
            </a:br>
            <a:br>
              <a:rPr lang="en-GB" sz="1600" dirty="0">
                <a:latin typeface="Corbel" panose="020B0503020204020204" pitchFamily="34" charset="0"/>
              </a:rPr>
            </a:br>
            <a:r>
              <a:rPr lang="en-GB" sz="1600" dirty="0">
                <a:solidFill>
                  <a:srgbClr val="1C0533"/>
                </a:solidFill>
                <a:latin typeface="Corbel"/>
              </a:rPr>
              <a:t>Applications should be sent by email to </a:t>
            </a:r>
            <a:r>
              <a:rPr lang="en-GB" sz="1600" b="1" dirty="0">
                <a:solidFill>
                  <a:srgbClr val="1C0533"/>
                </a:solidFill>
                <a:latin typeface="Corbel"/>
                <a:hlinkClick r:id="rId2">
                  <a:extLst>
                    <a:ext uri="{A12FA001-AC4F-418D-AE19-62706E023703}">
                      <ahyp:hlinkClr xmlns:ahyp="http://schemas.microsoft.com/office/drawing/2018/hyperlinkcolor" val="tx"/>
                    </a:ext>
                  </a:extLst>
                </a:hlinkClick>
              </a:rPr>
              <a:t>jobs@cse.org.uk</a:t>
            </a:r>
            <a:r>
              <a:rPr lang="en-GB" sz="1600" b="1" dirty="0">
                <a:solidFill>
                  <a:srgbClr val="1C0533"/>
                </a:solidFill>
                <a:latin typeface="Corbel"/>
              </a:rPr>
              <a:t> </a:t>
            </a:r>
            <a:r>
              <a:rPr lang="en-GB" sz="1600" dirty="0">
                <a:solidFill>
                  <a:srgbClr val="1C0533"/>
                </a:solidFill>
                <a:latin typeface="Corbel"/>
              </a:rPr>
              <a:t>or by post to: Reception, Centre for Sustainable Energy, St James Court, St James Parade, Bristol BS1 3LH.</a:t>
            </a:r>
            <a:br>
              <a:rPr lang="en-GB" sz="1600" dirty="0">
                <a:latin typeface="Corbel" panose="020B0503020204020204" pitchFamily="34" charset="0"/>
              </a:rPr>
            </a:br>
            <a:br>
              <a:rPr lang="en-GB" sz="1600" dirty="0">
                <a:latin typeface="Corbel" panose="020B0503020204020204" pitchFamily="34" charset="0"/>
              </a:rPr>
            </a:br>
            <a:r>
              <a:rPr lang="en-GB" sz="1600" dirty="0">
                <a:solidFill>
                  <a:srgbClr val="1C0533"/>
                </a:solidFill>
                <a:latin typeface="Corbel"/>
              </a:rPr>
              <a:t>As part of our commitment to ensuring we treat every application fairly, all </a:t>
            </a:r>
            <a:r>
              <a:rPr lang="en-GB" sz="1600" dirty="0">
                <a:latin typeface="Corbel"/>
              </a:rPr>
              <a:t>personal information on the front sheet of the form will be removed before the application is read by the selection panel. </a:t>
            </a:r>
            <a:br>
              <a:rPr lang="en-GB" sz="1600" dirty="0">
                <a:latin typeface="Corbel" panose="020B0503020204020204" pitchFamily="34" charset="0"/>
              </a:rPr>
            </a:br>
            <a:br>
              <a:rPr lang="en-GB" sz="1600" dirty="0">
                <a:latin typeface="Corbel" panose="020B0503020204020204" pitchFamily="34" charset="0"/>
              </a:rPr>
            </a:br>
            <a:r>
              <a:rPr lang="en-GB" sz="1600" dirty="0">
                <a:solidFill>
                  <a:srgbClr val="1C0533"/>
                </a:solidFill>
                <a:latin typeface="Corbel"/>
              </a:rPr>
              <a:t>The closing date for applications is </a:t>
            </a:r>
            <a:r>
              <a:rPr lang="en-GB" sz="1600" b="1" dirty="0">
                <a:solidFill>
                  <a:srgbClr val="1C0533"/>
                </a:solidFill>
                <a:latin typeface="Corbel"/>
              </a:rPr>
              <a:t>9am on Monday 3 August 2026</a:t>
            </a:r>
            <a:r>
              <a:rPr lang="en-GB" sz="1600" dirty="0">
                <a:solidFill>
                  <a:srgbClr val="1C0533"/>
                </a:solidFill>
                <a:latin typeface="Corbel"/>
              </a:rPr>
              <a:t>.</a:t>
            </a:r>
            <a:br>
              <a:rPr lang="en-GB" sz="1600" dirty="0">
                <a:latin typeface="Corbel" panose="020B0503020204020204" pitchFamily="34" charset="0"/>
              </a:rPr>
            </a:br>
            <a:br>
              <a:rPr lang="en-GB" sz="1600" dirty="0">
                <a:latin typeface="Corbel" panose="020B0503020204020204" pitchFamily="34" charset="0"/>
              </a:rPr>
            </a:br>
            <a:r>
              <a:rPr lang="en-GB" sz="1600" dirty="0">
                <a:solidFill>
                  <a:srgbClr val="1C0533"/>
                </a:solidFill>
                <a:latin typeface="Corbel"/>
              </a:rPr>
              <a:t>We aim to hold online first interviews w/c Monday 10 August and in person second interviews at our office in Bristol w/c Monday 17 August. </a:t>
            </a:r>
            <a:endParaRPr lang="en-GB" sz="1400" b="0" i="0" dirty="0">
              <a:solidFill>
                <a:srgbClr val="1C0533"/>
              </a:solidFill>
              <a:effectLst/>
              <a:latin typeface="Corbel"/>
            </a:endParaRPr>
          </a:p>
        </p:txBody>
      </p:sp>
      <p:grpSp>
        <p:nvGrpSpPr>
          <p:cNvPr id="2" name="Group 1">
            <a:extLst>
              <a:ext uri="{FF2B5EF4-FFF2-40B4-BE49-F238E27FC236}">
                <a16:creationId xmlns:a16="http://schemas.microsoft.com/office/drawing/2014/main" id="{8749926F-A489-BE32-671B-D7278BB3CE84}"/>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6" name="Picture 5" descr="A purple fan shaped logo&#10;&#10;Description automatically generated">
              <a:extLst>
                <a:ext uri="{FF2B5EF4-FFF2-40B4-BE49-F238E27FC236}">
                  <a16:creationId xmlns:a16="http://schemas.microsoft.com/office/drawing/2014/main" id="{33A20A99-D0EE-EADD-06E8-B7473D8586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8" name="Straight Connector 7">
              <a:extLst>
                <a:ext uri="{FF2B5EF4-FFF2-40B4-BE49-F238E27FC236}">
                  <a16:creationId xmlns:a16="http://schemas.microsoft.com/office/drawing/2014/main" id="{6B2E5836-DE62-1E58-3A8A-3C82B5508964}"/>
                </a:ext>
              </a:extLst>
            </p:cNvPr>
            <p:cNvCxnSpPr>
              <a:cxnSpLocks/>
            </p:cNvCxnSpPr>
            <p:nvPr userDrawn="1"/>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9" name="TextBox 8">
            <a:extLst>
              <a:ext uri="{FF2B5EF4-FFF2-40B4-BE49-F238E27FC236}">
                <a16:creationId xmlns:a16="http://schemas.microsoft.com/office/drawing/2014/main" id="{D42797CC-D521-1C9A-C6F1-CC1700887592}"/>
              </a:ext>
            </a:extLst>
          </p:cNvPr>
          <p:cNvSpPr txBox="1"/>
          <p:nvPr/>
        </p:nvSpPr>
        <p:spPr>
          <a:xfrm>
            <a:off x="538800" y="946800"/>
            <a:ext cx="6902524"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How to apply</a:t>
            </a:r>
            <a:endParaRPr lang="en-GB" sz="4000" dirty="0">
              <a:solidFill>
                <a:srgbClr val="F7C540"/>
              </a:solidFill>
            </a:endParaRPr>
          </a:p>
        </p:txBody>
      </p:sp>
    </p:spTree>
    <p:extLst>
      <p:ext uri="{BB962C8B-B14F-4D97-AF65-F5344CB8AC3E}">
        <p14:creationId xmlns:p14="http://schemas.microsoft.com/office/powerpoint/2010/main" val="2076959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40160-6AB7-3E3F-F11E-DEAD886A950A}"/>
            </a:ext>
          </a:extLst>
        </p:cNvPr>
        <p:cNvGrpSpPr/>
        <p:nvPr/>
      </p:nvGrpSpPr>
      <p:grpSpPr>
        <a:xfrm>
          <a:off x="0" y="0"/>
          <a:ext cx="0" cy="0"/>
          <a:chOff x="0" y="0"/>
          <a:chExt cx="0" cy="0"/>
        </a:xfrm>
      </p:grpSpPr>
      <p:pic>
        <p:nvPicPr>
          <p:cNvPr id="9" name="Picture 8" descr="A blue and purple background&#10;&#10;AI-generated content may be incorrect.">
            <a:extLst>
              <a:ext uri="{FF2B5EF4-FFF2-40B4-BE49-F238E27FC236}">
                <a16:creationId xmlns:a16="http://schemas.microsoft.com/office/drawing/2014/main" id="{EE563262-8989-F0CE-985B-F064063FF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280695C4-F695-D437-44B0-A3913A2E5232}"/>
              </a:ext>
            </a:extLst>
          </p:cNvPr>
          <p:cNvGrpSpPr/>
          <p:nvPr/>
        </p:nvGrpSpPr>
        <p:grpSpPr>
          <a:xfrm>
            <a:off x="1010759" y="3091180"/>
            <a:ext cx="8683959" cy="2133430"/>
            <a:chOff x="1001935" y="3040821"/>
            <a:chExt cx="8683959" cy="2133430"/>
          </a:xfrm>
        </p:grpSpPr>
        <p:sp>
          <p:nvSpPr>
            <p:cNvPr id="4" name="Title 1">
              <a:extLst>
                <a:ext uri="{FF2B5EF4-FFF2-40B4-BE49-F238E27FC236}">
                  <a16:creationId xmlns:a16="http://schemas.microsoft.com/office/drawing/2014/main" id="{BE30789C-FD26-B60D-EB58-D53B849B99D0}"/>
                </a:ext>
              </a:extLst>
            </p:cNvPr>
            <p:cNvSpPr txBox="1">
              <a:spLocks/>
            </p:cNvSpPr>
            <p:nvPr/>
          </p:nvSpPr>
          <p:spPr>
            <a:xfrm>
              <a:off x="1001935" y="3040821"/>
              <a:ext cx="8683959" cy="67564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1200"/>
                </a:spcBef>
              </a:pPr>
              <a:r>
                <a:rPr lang="en-GB" sz="3600" b="1" dirty="0">
                  <a:solidFill>
                    <a:schemeClr val="bg1"/>
                  </a:solidFill>
                  <a:latin typeface="Corbel" panose="020B0503020204020204" pitchFamily="34" charset="0"/>
                </a:rPr>
                <a:t>We look forward to hearing from you!</a:t>
              </a:r>
            </a:p>
          </p:txBody>
        </p:sp>
        <p:sp>
          <p:nvSpPr>
            <p:cNvPr id="6" name="TextBox 5">
              <a:extLst>
                <a:ext uri="{FF2B5EF4-FFF2-40B4-BE49-F238E27FC236}">
                  <a16:creationId xmlns:a16="http://schemas.microsoft.com/office/drawing/2014/main" id="{F426600C-EF34-D557-65EF-7F34F5EC952E}"/>
                </a:ext>
              </a:extLst>
            </p:cNvPr>
            <p:cNvSpPr txBox="1"/>
            <p:nvPr/>
          </p:nvSpPr>
          <p:spPr>
            <a:xfrm>
              <a:off x="1154017" y="4066255"/>
              <a:ext cx="5925553" cy="1107996"/>
            </a:xfrm>
            <a:prstGeom prst="rect">
              <a:avLst/>
            </a:prstGeom>
            <a:noFill/>
          </p:spPr>
          <p:txBody>
            <a:bodyPr wrap="square" lIns="0" tIns="0" rIns="0" bIns="0" rtlCol="0">
              <a:spAutoFit/>
            </a:bodyPr>
            <a:lstStyle/>
            <a:p>
              <a:r>
                <a:rPr lang="en-GB" sz="2400" dirty="0">
                  <a:solidFill>
                    <a:srgbClr val="CCC4F2"/>
                  </a:solidFill>
                  <a:latin typeface="Corbel" panose="020B0503020204020204" pitchFamily="34" charset="0"/>
                </a:rPr>
                <a:t>To stay updated with future opportunities, </a:t>
              </a:r>
              <a:r>
                <a:rPr lang="en-GB" sz="2400" b="1" dirty="0">
                  <a:solidFill>
                    <a:srgbClr val="CCC4F2"/>
                  </a:solidFill>
                  <a:latin typeface="Corbel" panose="020B0503020204020204" pitchFamily="34" charset="0"/>
                  <a:hlinkClick r:id="rId4">
                    <a:extLst>
                      <a:ext uri="{A12FA001-AC4F-418D-AE19-62706E023703}">
                        <ahyp:hlinkClr xmlns:ahyp="http://schemas.microsoft.com/office/drawing/2018/hyperlinkcolor" val="tx"/>
                      </a:ext>
                    </a:extLst>
                  </a:hlinkClick>
                </a:rPr>
                <a:t>follow us on LinkedIn</a:t>
              </a:r>
              <a:r>
                <a:rPr lang="en-GB" sz="2400" dirty="0">
                  <a:solidFill>
                    <a:srgbClr val="CCC4F2"/>
                  </a:solidFill>
                  <a:latin typeface="Corbel" panose="020B0503020204020204" pitchFamily="34" charset="0"/>
                </a:rPr>
                <a:t> or check our </a:t>
              </a:r>
              <a:r>
                <a:rPr lang="en-GB" sz="2400" b="1" dirty="0">
                  <a:solidFill>
                    <a:srgbClr val="CCC4F2"/>
                  </a:solidFill>
                  <a:latin typeface="Corbel" panose="020B0503020204020204" pitchFamily="34" charset="0"/>
                  <a:hlinkClick r:id="rId5">
                    <a:extLst>
                      <a:ext uri="{A12FA001-AC4F-418D-AE19-62706E023703}">
                        <ahyp:hlinkClr xmlns:ahyp="http://schemas.microsoft.com/office/drawing/2018/hyperlinkcolor" val="tx"/>
                      </a:ext>
                    </a:extLst>
                  </a:hlinkClick>
                </a:rPr>
                <a:t>current vacancies on our website</a:t>
              </a:r>
              <a:r>
                <a:rPr lang="en-GB" sz="2400" dirty="0">
                  <a:solidFill>
                    <a:srgbClr val="CCC4F2"/>
                  </a:solidFill>
                  <a:latin typeface="Corbel" panose="020B0503020204020204" pitchFamily="34" charset="0"/>
                </a:rPr>
                <a:t>.</a:t>
              </a:r>
            </a:p>
          </p:txBody>
        </p:sp>
      </p:grpSp>
      <p:pic>
        <p:nvPicPr>
          <p:cNvPr id="2" name="Picture 1" descr="A close-up of a sign&#10;&#10;AI-generated content may be incorrect.">
            <a:extLst>
              <a:ext uri="{FF2B5EF4-FFF2-40B4-BE49-F238E27FC236}">
                <a16:creationId xmlns:a16="http://schemas.microsoft.com/office/drawing/2014/main" id="{F65A428E-2C73-F48D-0404-B6DCA756CE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625" y="992934"/>
            <a:ext cx="2575609" cy="1105106"/>
          </a:xfrm>
          <a:prstGeom prst="rect">
            <a:avLst/>
          </a:prstGeom>
        </p:spPr>
      </p:pic>
    </p:spTree>
    <p:extLst>
      <p:ext uri="{BB962C8B-B14F-4D97-AF65-F5344CB8AC3E}">
        <p14:creationId xmlns:p14="http://schemas.microsoft.com/office/powerpoint/2010/main" val="3242723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B59CEEF-F190-383F-29F3-C7542F3F1970}"/>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7" name="Picture 6" descr="A purple fan shaped logo&#10;&#10;Description automatically generated">
              <a:extLst>
                <a:ext uri="{FF2B5EF4-FFF2-40B4-BE49-F238E27FC236}">
                  <a16:creationId xmlns:a16="http://schemas.microsoft.com/office/drawing/2014/main" id="{0BCBB74E-2F0F-7C0F-2317-5947952FF9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8" name="Straight Connector 7">
              <a:extLst>
                <a:ext uri="{FF2B5EF4-FFF2-40B4-BE49-F238E27FC236}">
                  <a16:creationId xmlns:a16="http://schemas.microsoft.com/office/drawing/2014/main" id="{5EB59390-0391-F66C-34FC-E5DB301F6D1B}"/>
                </a:ext>
              </a:extLst>
            </p:cNvPr>
            <p:cNvCxnSpPr>
              <a:cxnSpLocks/>
            </p:cNvCxnSpPr>
            <p:nvPr/>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9" name="TextBox 8">
            <a:extLst>
              <a:ext uri="{FF2B5EF4-FFF2-40B4-BE49-F238E27FC236}">
                <a16:creationId xmlns:a16="http://schemas.microsoft.com/office/drawing/2014/main" id="{DFBFF56D-F701-A319-C363-B541D5C089CB}"/>
              </a:ext>
            </a:extLst>
          </p:cNvPr>
          <p:cNvSpPr txBox="1"/>
          <p:nvPr/>
        </p:nvSpPr>
        <p:spPr>
          <a:xfrm>
            <a:off x="5388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About you</a:t>
            </a:r>
            <a:endParaRPr lang="en-GB" sz="4000" dirty="0"/>
          </a:p>
        </p:txBody>
      </p:sp>
      <p:sp>
        <p:nvSpPr>
          <p:cNvPr id="10" name="Rectangle 9">
            <a:extLst>
              <a:ext uri="{FF2B5EF4-FFF2-40B4-BE49-F238E27FC236}">
                <a16:creationId xmlns:a16="http://schemas.microsoft.com/office/drawing/2014/main" id="{F1A7E9AB-FEC9-598E-8342-AD974D5B2139}"/>
              </a:ext>
              <a:ext uri="{C183D7F6-B498-43B3-948B-1728B52AA6E4}">
                <adec:decorative xmlns:adec="http://schemas.microsoft.com/office/drawing/2017/decorative" val="1"/>
              </a:ext>
            </a:extLst>
          </p:cNvPr>
          <p:cNvSpPr/>
          <p:nvPr/>
        </p:nvSpPr>
        <p:spPr>
          <a:xfrm>
            <a:off x="538800" y="1707233"/>
            <a:ext cx="3785832" cy="4687215"/>
          </a:xfrm>
          <a:prstGeom prst="rect">
            <a:avLst/>
          </a:prstGeom>
          <a:solidFill>
            <a:srgbClr val="1C05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Title 1">
            <a:extLst>
              <a:ext uri="{FF2B5EF4-FFF2-40B4-BE49-F238E27FC236}">
                <a16:creationId xmlns:a16="http://schemas.microsoft.com/office/drawing/2014/main" id="{4D4168C2-D4BA-5DBF-7B01-D696F6894DB4}"/>
              </a:ext>
            </a:extLst>
          </p:cNvPr>
          <p:cNvSpPr>
            <a:spLocks noGrp="1"/>
          </p:cNvSpPr>
          <p:nvPr>
            <p:ph type="title"/>
          </p:nvPr>
        </p:nvSpPr>
        <p:spPr>
          <a:xfrm>
            <a:off x="737614" y="1958638"/>
            <a:ext cx="3430243" cy="3573482"/>
          </a:xfrm>
        </p:spPr>
        <p:txBody>
          <a:bodyPr lIns="0" tIns="0" rIns="0" bIns="0" anchor="t">
            <a:noAutofit/>
          </a:bodyPr>
          <a:lstStyle/>
          <a:p>
            <a:pPr>
              <a:lnSpc>
                <a:spcPct val="100000"/>
              </a:lnSpc>
            </a:pPr>
            <a:r>
              <a:rPr lang="en-GB" sz="1900" dirty="0">
                <a:solidFill>
                  <a:schemeClr val="bg1"/>
                </a:solidFill>
                <a:latin typeface="Corbel"/>
              </a:rPr>
              <a:t>We're looking for a strategic and collaborative People leader who enjoys building, improving and embedding great people practice. You'll be naturally curious, analytical and pragmatic, with a genuine interest in understanding the root causes of organisational challenges, developing strong relationships and working with others to deliver meaningful, lasting change.</a:t>
            </a:r>
          </a:p>
        </p:txBody>
      </p:sp>
      <p:sp>
        <p:nvSpPr>
          <p:cNvPr id="13" name="Rectangle 12">
            <a:extLst>
              <a:ext uri="{FF2B5EF4-FFF2-40B4-BE49-F238E27FC236}">
                <a16:creationId xmlns:a16="http://schemas.microsoft.com/office/drawing/2014/main" id="{B183BACF-5CEE-6115-E080-72CB33884083}"/>
              </a:ext>
              <a:ext uri="{C183D7F6-B498-43B3-948B-1728B52AA6E4}">
                <adec:decorative xmlns:adec="http://schemas.microsoft.com/office/drawing/2017/decorative" val="1"/>
              </a:ext>
            </a:extLst>
          </p:cNvPr>
          <p:cNvSpPr/>
          <p:nvPr/>
        </p:nvSpPr>
        <p:spPr>
          <a:xfrm>
            <a:off x="4324630" y="1707233"/>
            <a:ext cx="7328569" cy="4687215"/>
          </a:xfrm>
          <a:prstGeom prst="rect">
            <a:avLst/>
          </a:prstGeom>
          <a:solidFill>
            <a:srgbClr val="F7C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Box 10">
            <a:extLst>
              <a:ext uri="{FF2B5EF4-FFF2-40B4-BE49-F238E27FC236}">
                <a16:creationId xmlns:a16="http://schemas.microsoft.com/office/drawing/2014/main" id="{94397F8B-0A81-4CC1-574F-EEC2F1F0C101}"/>
              </a:ext>
            </a:extLst>
          </p:cNvPr>
          <p:cNvSpPr txBox="1"/>
          <p:nvPr/>
        </p:nvSpPr>
        <p:spPr>
          <a:xfrm>
            <a:off x="4403594" y="1927181"/>
            <a:ext cx="7050792" cy="4247317"/>
          </a:xfrm>
          <a:prstGeom prst="rect">
            <a:avLst/>
          </a:prstGeom>
          <a:noFill/>
        </p:spPr>
        <p:txBody>
          <a:bodyPr wrap="square" lIns="91440" tIns="0" rIns="91440" bIns="45720" anchor="t">
            <a:spAutoFit/>
          </a:bodyPr>
          <a:lstStyle/>
          <a:p>
            <a:r>
              <a:rPr lang="en-GB" b="1" dirty="0">
                <a:solidFill>
                  <a:srgbClr val="1C0533"/>
                </a:solidFill>
                <a:latin typeface="Corbel"/>
              </a:rPr>
              <a:t>Our ideal candidate will:</a:t>
            </a:r>
          </a:p>
          <a:p>
            <a:pPr marL="285750" indent="-285750">
              <a:buFont typeface="Arial" panose="020B0604020202020204" pitchFamily="34" charset="0"/>
              <a:buChar char="•"/>
            </a:pPr>
            <a:r>
              <a:rPr lang="en-GB" sz="1500" dirty="0">
                <a:latin typeface="Corbel" panose="020B0503020204020204" pitchFamily="34" charset="0"/>
              </a:rPr>
              <a:t>Be equally comfortable shaping strategy and delivering operational outcomes, moving confidently between big-picture thinking and hands-on delivery. </a:t>
            </a:r>
          </a:p>
          <a:p>
            <a:endParaRPr lang="en-GB" sz="1500" dirty="0">
              <a:latin typeface="Corbel" panose="020B0503020204020204" pitchFamily="34" charset="0"/>
            </a:endParaRPr>
          </a:p>
          <a:p>
            <a:pPr marL="285750" indent="-285750">
              <a:buFont typeface="Arial" panose="020B0604020202020204" pitchFamily="34" charset="0"/>
              <a:buChar char="•"/>
            </a:pPr>
            <a:r>
              <a:rPr lang="en-GB" sz="1500" dirty="0">
                <a:latin typeface="Corbel" panose="020B0503020204020204" pitchFamily="34" charset="0"/>
              </a:rPr>
              <a:t>Be curious and analytical, enjoying the challenge of understanding organisational issues and finding practical, sustainable solutions. </a:t>
            </a:r>
          </a:p>
          <a:p>
            <a:endParaRPr lang="en-GB" sz="1500" dirty="0">
              <a:latin typeface="Corbel" panose="020B0503020204020204" pitchFamily="34" charset="0"/>
            </a:endParaRPr>
          </a:p>
          <a:p>
            <a:pPr marL="285750" indent="-285750">
              <a:buFont typeface="Arial" panose="020B0604020202020204" pitchFamily="34" charset="0"/>
              <a:buChar char="•"/>
            </a:pPr>
            <a:r>
              <a:rPr lang="en-GB" sz="1500" dirty="0">
                <a:latin typeface="Corbel" panose="020B0503020204020204" pitchFamily="34" charset="0"/>
              </a:rPr>
              <a:t>Enjoy building organisational capability through effective systems, frameworks and continuous improvement. </a:t>
            </a:r>
          </a:p>
          <a:p>
            <a:endParaRPr lang="en-GB" sz="1500" dirty="0">
              <a:latin typeface="Corbel" panose="020B0503020204020204" pitchFamily="34" charset="0"/>
            </a:endParaRPr>
          </a:p>
          <a:p>
            <a:pPr marL="285750" indent="-285750">
              <a:buFont typeface="Arial" panose="020B0604020202020204" pitchFamily="34" charset="0"/>
              <a:buChar char="•"/>
            </a:pPr>
            <a:r>
              <a:rPr lang="en-GB" sz="1500" dirty="0">
                <a:latin typeface="Corbel" panose="020B0503020204020204" pitchFamily="34" charset="0"/>
              </a:rPr>
              <a:t>Develop trusted relationships, adapting their approach to different stakeholders while coaching, influencing and bringing people with them through change.</a:t>
            </a:r>
          </a:p>
          <a:p>
            <a:endParaRPr lang="en-GB" sz="1500" dirty="0">
              <a:latin typeface="Corbel" panose="020B0503020204020204" pitchFamily="34" charset="0"/>
            </a:endParaRPr>
          </a:p>
          <a:p>
            <a:pPr marL="285750" indent="-285750">
              <a:buFont typeface="Arial" panose="020B0604020202020204" pitchFamily="34" charset="0"/>
              <a:buChar char="•"/>
            </a:pPr>
            <a:r>
              <a:rPr lang="en-GB" sz="1500" dirty="0">
                <a:latin typeface="Corbel" panose="020B0503020204020204" pitchFamily="34" charset="0"/>
              </a:rPr>
              <a:t>Take a pragmatic and flexible approach, balancing best practice with organisational priorities while managing a broad and varied remit. </a:t>
            </a:r>
          </a:p>
          <a:p>
            <a:endParaRPr lang="en-GB" sz="1500" dirty="0">
              <a:latin typeface="Corbel" panose="020B0503020204020204" pitchFamily="34" charset="0"/>
            </a:endParaRPr>
          </a:p>
          <a:p>
            <a:pPr marL="285750" indent="-285750">
              <a:buFont typeface="Arial" panose="020B0604020202020204" pitchFamily="34" charset="0"/>
              <a:buChar char="•"/>
            </a:pPr>
            <a:r>
              <a:rPr lang="en-GB" sz="1500" dirty="0">
                <a:latin typeface="Corbel" panose="020B0503020204020204" pitchFamily="34" charset="0"/>
              </a:rPr>
              <a:t>Be motivated by organisational impact and creating a high-performing, inclusive and values-led organisation that helps people do their best work.</a:t>
            </a:r>
            <a:endParaRPr lang="en-GB" sz="1500" dirty="0">
              <a:solidFill>
                <a:srgbClr val="1C0533"/>
              </a:solidFill>
              <a:latin typeface="Corbel" panose="020B0503020204020204" pitchFamily="34" charset="0"/>
            </a:endParaRPr>
          </a:p>
        </p:txBody>
      </p:sp>
    </p:spTree>
    <p:extLst>
      <p:ext uri="{BB962C8B-B14F-4D97-AF65-F5344CB8AC3E}">
        <p14:creationId xmlns:p14="http://schemas.microsoft.com/office/powerpoint/2010/main" val="23242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CD936-62FE-7F13-6D31-B55BE4FBCBE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97BA42D-945B-46FB-5100-E17CDBBDABA1}"/>
              </a:ext>
            </a:extLst>
          </p:cNvPr>
          <p:cNvSpPr>
            <a:spLocks noGrp="1"/>
          </p:cNvSpPr>
          <p:nvPr>
            <p:ph type="title"/>
          </p:nvPr>
        </p:nvSpPr>
        <p:spPr>
          <a:xfrm>
            <a:off x="538800" y="1829231"/>
            <a:ext cx="5922155" cy="4687214"/>
          </a:xfrm>
        </p:spPr>
        <p:txBody>
          <a:bodyPr lIns="0" tIns="0" rIns="0" bIns="0" anchor="t">
            <a:noAutofit/>
          </a:bodyPr>
          <a:lstStyle/>
          <a:p>
            <a:pPr>
              <a:lnSpc>
                <a:spcPct val="100000"/>
              </a:lnSpc>
            </a:pPr>
            <a:r>
              <a:rPr lang="en-GB" sz="2000" b="1" dirty="0">
                <a:solidFill>
                  <a:srgbClr val="1C0533"/>
                </a:solidFill>
                <a:latin typeface="Corbel"/>
              </a:rPr>
              <a:t>You’ll be part of the Finance &amp; Operations Team.</a:t>
            </a:r>
            <a:br>
              <a:rPr lang="en-GB" sz="2000" dirty="0">
                <a:latin typeface="Corbel" panose="020B0503020204020204" pitchFamily="34" charset="0"/>
              </a:rPr>
            </a:br>
            <a:br>
              <a:rPr lang="en-GB" sz="2000" dirty="0">
                <a:latin typeface="Corbel" panose="020B0503020204020204" pitchFamily="34" charset="0"/>
              </a:rPr>
            </a:br>
            <a:r>
              <a:rPr lang="en-GB" sz="1600" dirty="0">
                <a:latin typeface="Corbel"/>
              </a:rPr>
              <a:t>The Finance and Ops team provides the expertise, systems and support that enable CSE to deliver its mission. We support around 150 staff across the charity, plus a further 12 staff employed in our subsidiary Retrofit West, through our work in finance, people, IT, workplace management, and office support.</a:t>
            </a:r>
            <a:br>
              <a:rPr lang="en-GB" sz="2000" dirty="0">
                <a:latin typeface="Corbel" panose="020B0503020204020204" pitchFamily="34" charset="0"/>
              </a:rPr>
            </a:br>
            <a:br>
              <a:rPr lang="en-GB" sz="2000" dirty="0">
                <a:latin typeface="Corbel" panose="020B0503020204020204" pitchFamily="34" charset="0"/>
              </a:rPr>
            </a:br>
            <a:r>
              <a:rPr lang="en-GB" sz="1600" dirty="0">
                <a:latin typeface="Corbel"/>
              </a:rPr>
              <a:t>We provide the infrastructure, processes and practical support that help CSE operate effectively day to day, from managing finances and developing people capability to maintaining digital systems, supporting governance, managing our office environment and ensuring colleagues have the tools and support they need to do their jobs well.</a:t>
            </a:r>
            <a:br>
              <a:rPr lang="en-GB" sz="1600" dirty="0">
                <a:latin typeface="Corbel" panose="020B0503020204020204" pitchFamily="34" charset="0"/>
              </a:rPr>
            </a:br>
            <a:r>
              <a:rPr lang="en-GB" sz="1600" dirty="0">
                <a:latin typeface="Corbel"/>
              </a:rPr>
              <a:t> </a:t>
            </a:r>
            <a:br>
              <a:rPr lang="en-GB" sz="1600" dirty="0">
                <a:latin typeface="Corbel" panose="020B0503020204020204" pitchFamily="34" charset="0"/>
              </a:rPr>
            </a:br>
            <a:r>
              <a:rPr lang="en-GB" sz="1600" dirty="0">
                <a:latin typeface="Corbel"/>
              </a:rPr>
              <a:t>We're committed to continuously improving our systems, services and ways of working, helping to create an effective, inclusive and values-led organisation where staff can do their best work.</a:t>
            </a:r>
            <a:br>
              <a:rPr lang="en-GB" sz="1600" dirty="0">
                <a:latin typeface="Corbel" panose="020B0503020204020204" pitchFamily="34" charset="0"/>
              </a:rPr>
            </a:br>
            <a:endParaRPr lang="en-GB" sz="1600" dirty="0">
              <a:solidFill>
                <a:srgbClr val="1C0533"/>
              </a:solidFill>
              <a:latin typeface="Corbel" panose="020B0503020204020204" pitchFamily="34" charset="0"/>
            </a:endParaRPr>
          </a:p>
        </p:txBody>
      </p:sp>
      <p:grpSp>
        <p:nvGrpSpPr>
          <p:cNvPr id="2" name="Group 1">
            <a:extLst>
              <a:ext uri="{FF2B5EF4-FFF2-40B4-BE49-F238E27FC236}">
                <a16:creationId xmlns:a16="http://schemas.microsoft.com/office/drawing/2014/main" id="{22614367-2A5E-C538-88B3-78CC6BF418EC}"/>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7" name="Picture 6" descr="A purple fan shaped logo&#10;&#10;Description automatically generated">
              <a:extLst>
                <a:ext uri="{FF2B5EF4-FFF2-40B4-BE49-F238E27FC236}">
                  <a16:creationId xmlns:a16="http://schemas.microsoft.com/office/drawing/2014/main" id="{1E5F196D-A50D-72A6-8227-0EE10F4572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8" name="Straight Connector 7">
              <a:extLst>
                <a:ext uri="{FF2B5EF4-FFF2-40B4-BE49-F238E27FC236}">
                  <a16:creationId xmlns:a16="http://schemas.microsoft.com/office/drawing/2014/main" id="{D3B5EFA2-5C2F-1025-2FAF-4E542A1F751E}"/>
                </a:ext>
              </a:extLst>
            </p:cNvPr>
            <p:cNvCxnSpPr>
              <a:cxnSpLocks/>
            </p:cNvCxnSpPr>
            <p:nvPr/>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13" name="TextBox 12">
            <a:extLst>
              <a:ext uri="{FF2B5EF4-FFF2-40B4-BE49-F238E27FC236}">
                <a16:creationId xmlns:a16="http://schemas.microsoft.com/office/drawing/2014/main" id="{F56F9241-4942-B24C-8E46-F1D5DC3F4528}"/>
              </a:ext>
            </a:extLst>
          </p:cNvPr>
          <p:cNvSpPr txBox="1"/>
          <p:nvPr/>
        </p:nvSpPr>
        <p:spPr>
          <a:xfrm>
            <a:off x="5388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About the team</a:t>
            </a:r>
            <a:endParaRPr lang="en-GB" sz="4000" dirty="0"/>
          </a:p>
        </p:txBody>
      </p:sp>
      <p:pic>
        <p:nvPicPr>
          <p:cNvPr id="4" name="Picture 3">
            <a:extLst>
              <a:ext uri="{FF2B5EF4-FFF2-40B4-BE49-F238E27FC236}">
                <a16:creationId xmlns:a16="http://schemas.microsoft.com/office/drawing/2014/main" id="{097749CC-FCD6-4E86-F7F8-9D0B98B973DF}"/>
              </a:ext>
            </a:extLst>
          </p:cNvPr>
          <p:cNvPicPr>
            <a:picLocks noChangeAspect="1"/>
          </p:cNvPicPr>
          <p:nvPr/>
        </p:nvPicPr>
        <p:blipFill>
          <a:blip r:embed="rId4"/>
          <a:srcRect l="21736" t="25" r="6775" b="-1376"/>
          <a:stretch>
            <a:fillRect/>
          </a:stretch>
        </p:blipFill>
        <p:spPr>
          <a:xfrm>
            <a:off x="6642100" y="1503945"/>
            <a:ext cx="5024552" cy="4722688"/>
          </a:xfrm>
          <a:prstGeom prst="rect">
            <a:avLst/>
          </a:prstGeom>
        </p:spPr>
      </p:pic>
    </p:spTree>
    <p:extLst>
      <p:ext uri="{BB962C8B-B14F-4D97-AF65-F5344CB8AC3E}">
        <p14:creationId xmlns:p14="http://schemas.microsoft.com/office/powerpoint/2010/main" val="2545978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8F642-97FD-F11E-8E24-76B59A5B9BD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5035450-A0B8-F33D-BDA0-45B6F8239DEB}"/>
              </a:ext>
              <a:ext uri="{C183D7F6-B498-43B3-948B-1728B52AA6E4}">
                <adec:decorative xmlns:adec="http://schemas.microsoft.com/office/drawing/2017/decorative" val="1"/>
              </a:ext>
            </a:extLst>
          </p:cNvPr>
          <p:cNvSpPr/>
          <p:nvPr/>
        </p:nvSpPr>
        <p:spPr>
          <a:xfrm>
            <a:off x="538799" y="1846659"/>
            <a:ext cx="5337893" cy="2151086"/>
          </a:xfrm>
          <a:prstGeom prst="rect">
            <a:avLst/>
          </a:prstGeom>
          <a:solidFill>
            <a:srgbClr val="F7C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nvGrpSpPr>
          <p:cNvPr id="2" name="Group 1">
            <a:extLst>
              <a:ext uri="{FF2B5EF4-FFF2-40B4-BE49-F238E27FC236}">
                <a16:creationId xmlns:a16="http://schemas.microsoft.com/office/drawing/2014/main" id="{EAE26189-1BB1-39A7-599B-B7E765046E87}"/>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7" name="Picture 6" descr="A purple fan shaped logo&#10;&#10;Description automatically generated">
              <a:extLst>
                <a:ext uri="{FF2B5EF4-FFF2-40B4-BE49-F238E27FC236}">
                  <a16:creationId xmlns:a16="http://schemas.microsoft.com/office/drawing/2014/main" id="{A48268AF-C74F-3148-A8E0-26780355B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8" name="Straight Connector 7">
              <a:extLst>
                <a:ext uri="{FF2B5EF4-FFF2-40B4-BE49-F238E27FC236}">
                  <a16:creationId xmlns:a16="http://schemas.microsoft.com/office/drawing/2014/main" id="{A9A7BBD5-04B1-AE70-122A-570FE3A61DEA}"/>
                </a:ext>
              </a:extLst>
            </p:cNvPr>
            <p:cNvCxnSpPr>
              <a:cxnSpLocks/>
            </p:cNvCxnSpPr>
            <p:nvPr/>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13" name="TextBox 12">
            <a:extLst>
              <a:ext uri="{FF2B5EF4-FFF2-40B4-BE49-F238E27FC236}">
                <a16:creationId xmlns:a16="http://schemas.microsoft.com/office/drawing/2014/main" id="{13A0419C-5240-8909-BAAE-0727C50E284A}"/>
              </a:ext>
            </a:extLst>
          </p:cNvPr>
          <p:cNvSpPr txBox="1"/>
          <p:nvPr/>
        </p:nvSpPr>
        <p:spPr>
          <a:xfrm>
            <a:off x="5388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Other teams in CSE</a:t>
            </a:r>
            <a:endParaRPr lang="en-GB" sz="4000" dirty="0"/>
          </a:p>
        </p:txBody>
      </p:sp>
      <p:sp>
        <p:nvSpPr>
          <p:cNvPr id="15" name="TextBox 10">
            <a:extLst>
              <a:ext uri="{FF2B5EF4-FFF2-40B4-BE49-F238E27FC236}">
                <a16:creationId xmlns:a16="http://schemas.microsoft.com/office/drawing/2014/main" id="{459B3231-81F6-794C-568D-761223C3E96A}"/>
              </a:ext>
            </a:extLst>
          </p:cNvPr>
          <p:cNvSpPr txBox="1"/>
          <p:nvPr/>
        </p:nvSpPr>
        <p:spPr>
          <a:xfrm>
            <a:off x="766270" y="2089166"/>
            <a:ext cx="493047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en-GB" sz="2000" b="1" dirty="0">
                <a:latin typeface="Corbel" panose="020B0503020204020204" pitchFamily="34" charset="0"/>
              </a:rPr>
              <a:t>Household Energy Services</a:t>
            </a:r>
            <a:br>
              <a:rPr lang="en-GB" sz="1600" b="1" dirty="0">
                <a:latin typeface="Corbel" panose="020B0503020204020204" pitchFamily="34" charset="0"/>
              </a:rPr>
            </a:br>
            <a:br>
              <a:rPr lang="en-GB" sz="1600" b="1" dirty="0">
                <a:latin typeface="Corbel" panose="020B0503020204020204" pitchFamily="34" charset="0"/>
              </a:rPr>
            </a:br>
            <a:r>
              <a:rPr lang="en-GB" sz="1600" dirty="0">
                <a:latin typeface="Corbel" panose="020B0503020204020204" pitchFamily="34" charset="0"/>
              </a:rPr>
              <a:t>The Household Energy Services team gives advice and support on home energy and retrofit to householders, runs a freephone advice line and manages schemes for funding and installing home energy improvements. </a:t>
            </a:r>
          </a:p>
        </p:txBody>
      </p:sp>
      <p:sp>
        <p:nvSpPr>
          <p:cNvPr id="11" name="Rectangle 10">
            <a:extLst>
              <a:ext uri="{FF2B5EF4-FFF2-40B4-BE49-F238E27FC236}">
                <a16:creationId xmlns:a16="http://schemas.microsoft.com/office/drawing/2014/main" id="{E6259313-F440-C515-201E-018DC2276E48}"/>
              </a:ext>
              <a:ext uri="{C183D7F6-B498-43B3-948B-1728B52AA6E4}">
                <adec:decorative xmlns:adec="http://schemas.microsoft.com/office/drawing/2017/decorative" val="1"/>
              </a:ext>
            </a:extLst>
          </p:cNvPr>
          <p:cNvSpPr/>
          <p:nvPr/>
        </p:nvSpPr>
        <p:spPr>
          <a:xfrm>
            <a:off x="6315307" y="1829231"/>
            <a:ext cx="5337893" cy="2151086"/>
          </a:xfrm>
          <a:prstGeom prst="rect">
            <a:avLst/>
          </a:prstGeom>
          <a:solidFill>
            <a:srgbClr val="F7C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TextBox 8">
            <a:extLst>
              <a:ext uri="{FF2B5EF4-FFF2-40B4-BE49-F238E27FC236}">
                <a16:creationId xmlns:a16="http://schemas.microsoft.com/office/drawing/2014/main" id="{241438E1-DDFF-EC12-2293-F54AD3D629CF}"/>
              </a:ext>
            </a:extLst>
          </p:cNvPr>
          <p:cNvSpPr txBox="1"/>
          <p:nvPr/>
        </p:nvSpPr>
        <p:spPr>
          <a:xfrm>
            <a:off x="6609983" y="2089166"/>
            <a:ext cx="4815747" cy="1692771"/>
          </a:xfrm>
          <a:prstGeom prst="rect">
            <a:avLst/>
          </a:prstGeom>
          <a:noFill/>
        </p:spPr>
        <p:txBody>
          <a:bodyPr wrap="square">
            <a:spAutoFit/>
          </a:bodyPr>
          <a:lstStyle/>
          <a:p>
            <a:pPr>
              <a:spcBef>
                <a:spcPts val="1200"/>
              </a:spcBef>
            </a:pPr>
            <a:r>
              <a:rPr lang="en-GB" sz="2000" b="1" dirty="0">
                <a:latin typeface="Corbel" panose="020B0503020204020204" pitchFamily="34" charset="0"/>
              </a:rPr>
              <a:t>Research &amp; Analysis</a:t>
            </a:r>
            <a:br>
              <a:rPr lang="en-GB" sz="2000" b="1" dirty="0">
                <a:latin typeface="Corbel" panose="020B0503020204020204" pitchFamily="34" charset="0"/>
              </a:rPr>
            </a:br>
            <a:br>
              <a:rPr lang="en-GB" sz="1800" b="1" dirty="0">
                <a:latin typeface="Corbel" panose="020B0503020204020204" pitchFamily="34" charset="0"/>
              </a:rPr>
            </a:br>
            <a:r>
              <a:rPr lang="en-GB" sz="1600" dirty="0">
                <a:latin typeface="Corbel" panose="020B0503020204020204" pitchFamily="34" charset="0"/>
              </a:rPr>
              <a:t>The Research &amp; Analysis team conduct research and build analytical tools and models that support better energy policies and more effective action to cut carbon emissions and reduce fuel poverty.</a:t>
            </a:r>
            <a:endParaRPr lang="en-GB" sz="1800" dirty="0">
              <a:latin typeface="Corbel" panose="020B0503020204020204" pitchFamily="34" charset="0"/>
            </a:endParaRPr>
          </a:p>
        </p:txBody>
      </p:sp>
      <p:sp>
        <p:nvSpPr>
          <p:cNvPr id="16" name="Rectangle 15">
            <a:extLst>
              <a:ext uri="{FF2B5EF4-FFF2-40B4-BE49-F238E27FC236}">
                <a16:creationId xmlns:a16="http://schemas.microsoft.com/office/drawing/2014/main" id="{28758196-7CFE-0E74-4808-05B49DE71E6A}"/>
              </a:ext>
              <a:ext uri="{C183D7F6-B498-43B3-948B-1728B52AA6E4}">
                <adec:decorative xmlns:adec="http://schemas.microsoft.com/office/drawing/2017/decorative" val="1"/>
              </a:ext>
            </a:extLst>
          </p:cNvPr>
          <p:cNvSpPr/>
          <p:nvPr/>
        </p:nvSpPr>
        <p:spPr>
          <a:xfrm>
            <a:off x="538799" y="4226903"/>
            <a:ext cx="5337893" cy="2151086"/>
          </a:xfrm>
          <a:prstGeom prst="rect">
            <a:avLst/>
          </a:prstGeom>
          <a:solidFill>
            <a:srgbClr val="F7C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tangle 16">
            <a:extLst>
              <a:ext uri="{FF2B5EF4-FFF2-40B4-BE49-F238E27FC236}">
                <a16:creationId xmlns:a16="http://schemas.microsoft.com/office/drawing/2014/main" id="{BD337D69-614E-8CD0-62C5-92E1BA78E6B6}"/>
              </a:ext>
              <a:ext uri="{C183D7F6-B498-43B3-948B-1728B52AA6E4}">
                <adec:decorative xmlns:adec="http://schemas.microsoft.com/office/drawing/2017/decorative" val="1"/>
              </a:ext>
            </a:extLst>
          </p:cNvPr>
          <p:cNvSpPr/>
          <p:nvPr/>
        </p:nvSpPr>
        <p:spPr>
          <a:xfrm>
            <a:off x="6315307" y="4226903"/>
            <a:ext cx="5337893" cy="2151086"/>
          </a:xfrm>
          <a:prstGeom prst="rect">
            <a:avLst/>
          </a:prstGeom>
          <a:solidFill>
            <a:srgbClr val="F7C5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TextBox 10">
            <a:extLst>
              <a:ext uri="{FF2B5EF4-FFF2-40B4-BE49-F238E27FC236}">
                <a16:creationId xmlns:a16="http://schemas.microsoft.com/office/drawing/2014/main" id="{107B7661-5453-09CF-E475-D3F4EDB11EE8}"/>
              </a:ext>
            </a:extLst>
          </p:cNvPr>
          <p:cNvSpPr txBox="1"/>
          <p:nvPr/>
        </p:nvSpPr>
        <p:spPr>
          <a:xfrm>
            <a:off x="766270" y="4486838"/>
            <a:ext cx="493047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en-GB" sz="2000" b="1" dirty="0">
                <a:latin typeface="Corbel" panose="020B0503020204020204" pitchFamily="34" charset="0"/>
              </a:rPr>
              <a:t>Development and External Affairs</a:t>
            </a:r>
            <a:br>
              <a:rPr lang="en-GB" sz="1600" b="1" dirty="0">
                <a:latin typeface="Corbel" panose="020B0503020204020204" pitchFamily="34" charset="0"/>
              </a:rPr>
            </a:br>
            <a:br>
              <a:rPr lang="en-GB" sz="1600" b="1" dirty="0">
                <a:latin typeface="Corbel" panose="020B0503020204020204" pitchFamily="34" charset="0"/>
              </a:rPr>
            </a:br>
            <a:r>
              <a:rPr lang="en-GB" sz="1600" dirty="0">
                <a:latin typeface="Corbel" panose="020B0503020204020204" pitchFamily="34" charset="0"/>
              </a:rPr>
              <a:t>The Development and External Affairs team leads fundraising, communications and policy work across the organisation, helping to secure funding, raise awareness of our work and drive national policy change.</a:t>
            </a:r>
          </a:p>
        </p:txBody>
      </p:sp>
      <p:sp>
        <p:nvSpPr>
          <p:cNvPr id="19" name="TextBox 10">
            <a:extLst>
              <a:ext uri="{FF2B5EF4-FFF2-40B4-BE49-F238E27FC236}">
                <a16:creationId xmlns:a16="http://schemas.microsoft.com/office/drawing/2014/main" id="{70C52A39-1858-BD71-54DC-936BBF6E1C4E}"/>
              </a:ext>
            </a:extLst>
          </p:cNvPr>
          <p:cNvSpPr txBox="1"/>
          <p:nvPr/>
        </p:nvSpPr>
        <p:spPr>
          <a:xfrm>
            <a:off x="6609983" y="4486838"/>
            <a:ext cx="4815747" cy="138499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en-GB" sz="2000" b="1">
                <a:latin typeface="Corbel"/>
              </a:rPr>
              <a:t>Local and Community Empowerment</a:t>
            </a:r>
            <a:br>
              <a:rPr lang="en-GB" sz="1600" b="1" dirty="0">
                <a:latin typeface="Corbel" panose="020B0503020204020204" pitchFamily="34" charset="0"/>
              </a:rPr>
            </a:br>
            <a:br>
              <a:rPr lang="en-GB" sz="1600" b="1" dirty="0">
                <a:latin typeface="Corbel" panose="020B0503020204020204" pitchFamily="34" charset="0"/>
              </a:rPr>
            </a:br>
            <a:r>
              <a:rPr lang="en-GB" sz="1600" dirty="0">
                <a:latin typeface="Corbel"/>
              </a:rPr>
              <a:t>The LACE team supports communities, local authorities and young people to take positive action on sustainability, energy and the climate emergency.</a:t>
            </a:r>
          </a:p>
        </p:txBody>
      </p:sp>
    </p:spTree>
    <p:extLst>
      <p:ext uri="{BB962C8B-B14F-4D97-AF65-F5344CB8AC3E}">
        <p14:creationId xmlns:p14="http://schemas.microsoft.com/office/powerpoint/2010/main" val="2737145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a:extLst>
            <a:ext uri="{FF2B5EF4-FFF2-40B4-BE49-F238E27FC236}">
              <a16:creationId xmlns:a16="http://schemas.microsoft.com/office/drawing/2014/main" id="{A17BF30C-D669-C58D-9769-399E19916DE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05B4DA9-BFD8-9949-2DDA-0E797EC4F153}"/>
              </a:ext>
            </a:extLst>
          </p:cNvPr>
          <p:cNvSpPr txBox="1"/>
          <p:nvPr/>
        </p:nvSpPr>
        <p:spPr>
          <a:xfrm>
            <a:off x="487768" y="2058825"/>
            <a:ext cx="11098686" cy="4370427"/>
          </a:xfrm>
          <a:prstGeom prst="rect">
            <a:avLst/>
          </a:prstGeom>
          <a:noFill/>
        </p:spPr>
        <p:txBody>
          <a:bodyPr wrap="square" lIns="0" tIns="0" rIns="0" bIns="0" anchor="t">
            <a:spAutoFit/>
          </a:bodyPr>
          <a:lstStyle/>
          <a:p>
            <a:pPr>
              <a:spcAft>
                <a:spcPts val="600"/>
              </a:spcAft>
            </a:pPr>
            <a:r>
              <a:rPr lang="en-GB" b="1" dirty="0">
                <a:latin typeface="Corbel"/>
              </a:rPr>
              <a:t>Develop and deliver the People Strategy</a:t>
            </a:r>
          </a:p>
          <a:p>
            <a:pPr>
              <a:spcAft>
                <a:spcPts val="600"/>
              </a:spcAft>
            </a:pPr>
            <a:r>
              <a:rPr lang="en-GB" sz="1600" dirty="0">
                <a:latin typeface="Corbel"/>
              </a:rPr>
              <a:t>Lead the development, delivery and ongoing evolution of CSE's People Strategy, ensuring it supports organisational priorities and helps CSE attract, retain and develop the people and capability needed to deliver its mission.</a:t>
            </a:r>
          </a:p>
          <a:p>
            <a:pPr>
              <a:spcAft>
                <a:spcPts val="600"/>
              </a:spcAft>
            </a:pPr>
            <a:endParaRPr lang="en-GB" sz="600" dirty="0">
              <a:latin typeface="Corbel"/>
            </a:endParaRPr>
          </a:p>
          <a:p>
            <a:pPr>
              <a:spcAft>
                <a:spcPts val="600"/>
              </a:spcAft>
            </a:pPr>
            <a:r>
              <a:rPr lang="en-GB" b="1" dirty="0">
                <a:latin typeface="Corbel"/>
              </a:rPr>
              <a:t>Partner with senior leaders</a:t>
            </a:r>
            <a:endParaRPr lang="en-GB" dirty="0">
              <a:latin typeface="Corbel"/>
            </a:endParaRPr>
          </a:p>
          <a:p>
            <a:pPr>
              <a:spcAft>
                <a:spcPts val="600"/>
              </a:spcAft>
            </a:pPr>
            <a:r>
              <a:rPr lang="en-GB" sz="1600" dirty="0">
                <a:latin typeface="Corbel"/>
              </a:rPr>
              <a:t>Act as a trusted advisor to the Senior Leadership Team and Senior Management Team, partnering with leaders to deliver organisational priorities, strengthen team effectiveness and address people-related challenges and opportunities.</a:t>
            </a:r>
          </a:p>
          <a:p>
            <a:pPr>
              <a:spcAft>
                <a:spcPts val="600"/>
              </a:spcAft>
            </a:pPr>
            <a:endParaRPr lang="en-GB" sz="600" dirty="0">
              <a:latin typeface="Corbel"/>
            </a:endParaRPr>
          </a:p>
          <a:p>
            <a:pPr>
              <a:spcAft>
                <a:spcPts val="600"/>
              </a:spcAft>
            </a:pPr>
            <a:r>
              <a:rPr lang="en-GB" b="1" dirty="0">
                <a:latin typeface="Corbel"/>
              </a:rPr>
              <a:t>Lead the employee experience and continuous improvement</a:t>
            </a:r>
          </a:p>
          <a:p>
            <a:pPr>
              <a:spcAft>
                <a:spcPts val="600"/>
              </a:spcAft>
            </a:pPr>
            <a:r>
              <a:rPr lang="en-GB" sz="1600" dirty="0">
                <a:latin typeface="Corbel"/>
              </a:rPr>
              <a:t>Lead and continuously improve the employee experience across the full employee lifecycle, strengthening people frameworks, policies, processes, management capability, systems and ways of working to support organisational priorities.</a:t>
            </a:r>
          </a:p>
          <a:p>
            <a:pPr>
              <a:spcAft>
                <a:spcPts val="600"/>
              </a:spcAft>
            </a:pPr>
            <a:endParaRPr lang="en-GB" sz="600" dirty="0">
              <a:latin typeface="Corbel"/>
            </a:endParaRPr>
          </a:p>
          <a:p>
            <a:pPr>
              <a:spcAft>
                <a:spcPts val="600"/>
              </a:spcAft>
            </a:pPr>
            <a:r>
              <a:rPr lang="en-GB" b="1" dirty="0">
                <a:latin typeface="Corbel"/>
              </a:rPr>
              <a:t>Lead and develop the People function</a:t>
            </a:r>
          </a:p>
          <a:p>
            <a:pPr>
              <a:spcAft>
                <a:spcPts val="600"/>
              </a:spcAft>
            </a:pPr>
            <a:r>
              <a:rPr lang="en-GB" sz="1600" dirty="0">
                <a:latin typeface="Corbel"/>
              </a:rPr>
              <a:t>Lead, develop and empower the People team, building capability, confidence and ownership while ensuring the delivery of a high-quality, proactive and people-centred service and continuing to strengthen people systems, services and ways of working across the organisation.</a:t>
            </a:r>
          </a:p>
        </p:txBody>
      </p:sp>
      <p:grpSp>
        <p:nvGrpSpPr>
          <p:cNvPr id="3" name="Group 2">
            <a:extLst>
              <a:ext uri="{FF2B5EF4-FFF2-40B4-BE49-F238E27FC236}">
                <a16:creationId xmlns:a16="http://schemas.microsoft.com/office/drawing/2014/main" id="{FC6FCA61-59C2-29B5-46EF-85CCE49D289F}"/>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6" name="Picture 5" descr="A purple fan shaped logo&#10;&#10;Description automatically generated">
              <a:extLst>
                <a:ext uri="{FF2B5EF4-FFF2-40B4-BE49-F238E27FC236}">
                  <a16:creationId xmlns:a16="http://schemas.microsoft.com/office/drawing/2014/main" id="{C0592697-4348-D4B3-6B79-3CC8F888E1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8" name="Straight Connector 7">
              <a:extLst>
                <a:ext uri="{FF2B5EF4-FFF2-40B4-BE49-F238E27FC236}">
                  <a16:creationId xmlns:a16="http://schemas.microsoft.com/office/drawing/2014/main" id="{82F85967-137C-A7AB-60D5-085A4318697B}"/>
                </a:ext>
              </a:extLst>
            </p:cNvPr>
            <p:cNvCxnSpPr>
              <a:cxnSpLocks/>
            </p:cNvCxnSpPr>
            <p:nvPr/>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10" name="TextBox 9">
            <a:extLst>
              <a:ext uri="{FF2B5EF4-FFF2-40B4-BE49-F238E27FC236}">
                <a16:creationId xmlns:a16="http://schemas.microsoft.com/office/drawing/2014/main" id="{1C10D9EA-7AA3-5928-A5AA-797BD5FC5C2E}"/>
              </a:ext>
            </a:extLst>
          </p:cNvPr>
          <p:cNvSpPr txBox="1"/>
          <p:nvPr/>
        </p:nvSpPr>
        <p:spPr>
          <a:xfrm>
            <a:off x="540000" y="912865"/>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Key responsibilities</a:t>
            </a:r>
            <a:endParaRPr lang="en-GB" sz="4000" dirty="0"/>
          </a:p>
        </p:txBody>
      </p:sp>
      <p:sp>
        <p:nvSpPr>
          <p:cNvPr id="4" name="TextBox 3">
            <a:extLst>
              <a:ext uri="{FF2B5EF4-FFF2-40B4-BE49-F238E27FC236}">
                <a16:creationId xmlns:a16="http://schemas.microsoft.com/office/drawing/2014/main" id="{09A8F3A2-3D46-2C93-F3E9-325E781729E3}"/>
              </a:ext>
            </a:extLst>
          </p:cNvPr>
          <p:cNvSpPr txBox="1"/>
          <p:nvPr/>
        </p:nvSpPr>
        <p:spPr>
          <a:xfrm>
            <a:off x="409246" y="1552009"/>
            <a:ext cx="11113200" cy="338554"/>
          </a:xfrm>
          <a:prstGeom prst="rect">
            <a:avLst/>
          </a:prstGeom>
          <a:noFill/>
        </p:spPr>
        <p:txBody>
          <a:bodyPr wrap="square" lIns="91440" tIns="45720" rIns="91440" bIns="45720" anchor="t">
            <a:spAutoFit/>
          </a:bodyPr>
          <a:lstStyle/>
          <a:p>
            <a:pPr>
              <a:spcAft>
                <a:spcPts val="1200"/>
              </a:spcAft>
            </a:pPr>
            <a:r>
              <a:rPr lang="en-GB" sz="1600" dirty="0">
                <a:latin typeface="Corbel"/>
              </a:rPr>
              <a:t>This role combines strategic leadership with hands-on operational delivery across the full breadth of the People function.</a:t>
            </a:r>
          </a:p>
        </p:txBody>
      </p:sp>
    </p:spTree>
    <p:extLst>
      <p:ext uri="{BB962C8B-B14F-4D97-AF65-F5344CB8AC3E}">
        <p14:creationId xmlns:p14="http://schemas.microsoft.com/office/powerpoint/2010/main" val="2563748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a:extLst>
            <a:ext uri="{FF2B5EF4-FFF2-40B4-BE49-F238E27FC236}">
              <a16:creationId xmlns:a16="http://schemas.microsoft.com/office/drawing/2014/main" id="{F495D566-D517-C289-63FD-6C4655AE803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4EFDF2B-D883-55EB-FC8E-F5D47F13FF82}"/>
              </a:ext>
            </a:extLst>
          </p:cNvPr>
          <p:cNvSpPr txBox="1"/>
          <p:nvPr/>
        </p:nvSpPr>
        <p:spPr>
          <a:xfrm>
            <a:off x="473254" y="1654686"/>
            <a:ext cx="11113200" cy="5262979"/>
          </a:xfrm>
          <a:prstGeom prst="rect">
            <a:avLst/>
          </a:prstGeom>
          <a:noFill/>
        </p:spPr>
        <p:txBody>
          <a:bodyPr wrap="square" lIns="91440" tIns="45720" rIns="91440" bIns="45720" anchor="t">
            <a:spAutoFit/>
          </a:bodyPr>
          <a:lstStyle/>
          <a:p>
            <a:r>
              <a:rPr lang="en-GB" b="1" dirty="0">
                <a:latin typeface="Corbel"/>
              </a:rPr>
              <a:t>Develop line managers and organisational capability</a:t>
            </a:r>
          </a:p>
          <a:p>
            <a:r>
              <a:rPr lang="en-GB" dirty="0">
                <a:latin typeface="Corbel"/>
              </a:rPr>
              <a:t>Partner with line managers across CSE to build confidence, capability and consistency in people management practice.</a:t>
            </a:r>
          </a:p>
          <a:p>
            <a:endParaRPr lang="en-GB" b="1" dirty="0">
              <a:latin typeface="Corbel"/>
            </a:endParaRPr>
          </a:p>
          <a:p>
            <a:r>
              <a:rPr lang="en-GB" b="1" dirty="0">
                <a:latin typeface="Corbel"/>
              </a:rPr>
              <a:t>Lead people operations, risk and compliance</a:t>
            </a:r>
          </a:p>
          <a:p>
            <a:r>
              <a:rPr lang="en-GB" sz="1600" dirty="0">
                <a:latin typeface="Corbel"/>
              </a:rPr>
              <a:t>Lead on complex ER matters, employment law, people policy, safeguarding and people-related risk, ensuring a fair, compliant and values-led approach while maintaining effective people operations and governance.</a:t>
            </a:r>
          </a:p>
          <a:p>
            <a:endParaRPr lang="en-GB" b="1" dirty="0">
              <a:latin typeface="Corbel"/>
            </a:endParaRPr>
          </a:p>
          <a:p>
            <a:r>
              <a:rPr lang="en-GB" b="1" dirty="0">
                <a:latin typeface="Corbel"/>
              </a:rPr>
              <a:t>Lead digital transformation and workforce insight</a:t>
            </a:r>
          </a:p>
          <a:p>
            <a:r>
              <a:rPr lang="en-GB" sz="1600" dirty="0">
                <a:latin typeface="Corbel"/>
              </a:rPr>
              <a:t>Develop people systems, data, reporting and insight to improve employee experience, support decision-making and strengthen organisational effectiveness.</a:t>
            </a:r>
          </a:p>
          <a:p>
            <a:endParaRPr lang="en-GB" b="1" dirty="0">
              <a:latin typeface="Corbel"/>
            </a:endParaRPr>
          </a:p>
          <a:p>
            <a:r>
              <a:rPr lang="en-GB" b="1" dirty="0">
                <a:latin typeface="Corbel"/>
              </a:rPr>
              <a:t>Champion an inclusive and values-led culture</a:t>
            </a:r>
          </a:p>
          <a:p>
            <a:r>
              <a:rPr lang="en-GB" sz="1600" dirty="0">
                <a:latin typeface="Corbel"/>
              </a:rPr>
              <a:t>Help create and sustain an inclusive, equitable and values-led organisation where people can thrive and contribute to CSE's mission.</a:t>
            </a:r>
          </a:p>
          <a:p>
            <a:endParaRPr lang="en-GB" sz="1600" dirty="0">
              <a:latin typeface="Corbel"/>
            </a:endParaRPr>
          </a:p>
          <a:p>
            <a:r>
              <a:rPr lang="en-GB" b="1" dirty="0">
                <a:latin typeface="Corbel"/>
              </a:rPr>
              <a:t>Safeguarding</a:t>
            </a:r>
          </a:p>
          <a:p>
            <a:pPr>
              <a:spcAft>
                <a:spcPts val="1200"/>
              </a:spcAft>
            </a:pPr>
            <a:r>
              <a:rPr lang="en-GB" sz="1600" dirty="0">
                <a:latin typeface="Corbel"/>
              </a:rPr>
              <a:t>Act as the safeguarding rep for staff, working closely with CSE's Designated Safeguarding Lead to ensure safeguarding concerns relating to staff are managed appropriately and in accordance with CSE's Safeguarding Policy. </a:t>
            </a:r>
          </a:p>
        </p:txBody>
      </p:sp>
      <p:grpSp>
        <p:nvGrpSpPr>
          <p:cNvPr id="3" name="Group 2">
            <a:extLst>
              <a:ext uri="{FF2B5EF4-FFF2-40B4-BE49-F238E27FC236}">
                <a16:creationId xmlns:a16="http://schemas.microsoft.com/office/drawing/2014/main" id="{3634EC9A-8920-A6E9-221A-C2F8CA40ABEC}"/>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6" name="Picture 5" descr="A purple fan shaped logo&#10;&#10;Description automatically generated">
              <a:extLst>
                <a:ext uri="{FF2B5EF4-FFF2-40B4-BE49-F238E27FC236}">
                  <a16:creationId xmlns:a16="http://schemas.microsoft.com/office/drawing/2014/main" id="{D110BBE1-060A-E145-5B0D-CEB4774F28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8" name="Straight Connector 7">
              <a:extLst>
                <a:ext uri="{FF2B5EF4-FFF2-40B4-BE49-F238E27FC236}">
                  <a16:creationId xmlns:a16="http://schemas.microsoft.com/office/drawing/2014/main" id="{58B37588-9994-A253-890A-7FB0DD9E19D2}"/>
                </a:ext>
              </a:extLst>
            </p:cNvPr>
            <p:cNvCxnSpPr>
              <a:cxnSpLocks/>
            </p:cNvCxnSpPr>
            <p:nvPr/>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10" name="TextBox 9">
            <a:extLst>
              <a:ext uri="{FF2B5EF4-FFF2-40B4-BE49-F238E27FC236}">
                <a16:creationId xmlns:a16="http://schemas.microsoft.com/office/drawing/2014/main" id="{BAD64927-EC45-34AC-8956-55720DF67231}"/>
              </a:ext>
            </a:extLst>
          </p:cNvPr>
          <p:cNvSpPr txBox="1"/>
          <p:nvPr/>
        </p:nvSpPr>
        <p:spPr>
          <a:xfrm>
            <a:off x="5388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Key responsibilities </a:t>
            </a:r>
            <a:r>
              <a:rPr lang="en-GB" sz="3200" b="1" dirty="0">
                <a:solidFill>
                  <a:srgbClr val="1C0533"/>
                </a:solidFill>
                <a:latin typeface="Corbel" panose="020B0503020204020204" pitchFamily="34" charset="0"/>
              </a:rPr>
              <a:t>(cont.)</a:t>
            </a:r>
            <a:endParaRPr lang="en-GB" sz="4000" dirty="0"/>
          </a:p>
        </p:txBody>
      </p:sp>
    </p:spTree>
    <p:extLst>
      <p:ext uri="{BB962C8B-B14F-4D97-AF65-F5344CB8AC3E}">
        <p14:creationId xmlns:p14="http://schemas.microsoft.com/office/powerpoint/2010/main" val="1345453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880F4C-7616-5383-30FF-D1BE899B6AEC}"/>
              </a:ext>
            </a:extLst>
          </p:cNvPr>
          <p:cNvGraphicFramePr>
            <a:graphicFrameLocks noGrp="1"/>
          </p:cNvGraphicFramePr>
          <p:nvPr>
            <p:extLst>
              <p:ext uri="{D42A27DB-BD31-4B8C-83A1-F6EECF244321}">
                <p14:modId xmlns:p14="http://schemas.microsoft.com/office/powerpoint/2010/main" val="1323584884"/>
              </p:ext>
            </p:extLst>
          </p:nvPr>
        </p:nvGraphicFramePr>
        <p:xfrm>
          <a:off x="538800" y="1730375"/>
          <a:ext cx="11114401" cy="4978462"/>
        </p:xfrm>
        <a:graphic>
          <a:graphicData uri="http://schemas.openxmlformats.org/drawingml/2006/table">
            <a:tbl>
              <a:tblPr/>
              <a:tblGrid>
                <a:gridCol w="1712352">
                  <a:extLst>
                    <a:ext uri="{9D8B030D-6E8A-4147-A177-3AD203B41FA5}">
                      <a16:colId xmlns:a16="http://schemas.microsoft.com/office/drawing/2014/main" val="4159902749"/>
                    </a:ext>
                  </a:extLst>
                </a:gridCol>
                <a:gridCol w="6648787">
                  <a:extLst>
                    <a:ext uri="{9D8B030D-6E8A-4147-A177-3AD203B41FA5}">
                      <a16:colId xmlns:a16="http://schemas.microsoft.com/office/drawing/2014/main" val="4146964201"/>
                    </a:ext>
                  </a:extLst>
                </a:gridCol>
                <a:gridCol w="2753262">
                  <a:extLst>
                    <a:ext uri="{9D8B030D-6E8A-4147-A177-3AD203B41FA5}">
                      <a16:colId xmlns:a16="http://schemas.microsoft.com/office/drawing/2014/main" val="3064857110"/>
                    </a:ext>
                  </a:extLst>
                </a:gridCol>
              </a:tblGrid>
              <a:tr h="292241">
                <a:tc>
                  <a:txBody>
                    <a:bodyPr/>
                    <a:lstStyle/>
                    <a:p>
                      <a:pPr>
                        <a:buNone/>
                      </a:pPr>
                      <a:r>
                        <a:rPr lang="en-GB" sz="1400" b="1" dirty="0">
                          <a:effectLst/>
                          <a:latin typeface="Corbel" panose="020B0503020204020204" pitchFamily="34" charset="0"/>
                        </a:rPr>
                        <a:t>Area</a:t>
                      </a:r>
                      <a:endParaRPr lang="en-GB" sz="1400" dirty="0">
                        <a:latin typeface="Corbel" panose="020B050302020402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b="1" dirty="0">
                          <a:effectLst/>
                          <a:latin typeface="Corbel" panose="020B0503020204020204" pitchFamily="34" charset="0"/>
                        </a:rPr>
                        <a:t>Essential</a:t>
                      </a:r>
                      <a:endParaRPr lang="en-GB" sz="1400" dirty="0">
                        <a:latin typeface="Corbel" panose="020B050302020402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b="1" dirty="0">
                          <a:effectLst/>
                          <a:latin typeface="Corbel" panose="020B0503020204020204" pitchFamily="34" charset="0"/>
                        </a:rPr>
                        <a:t>Desirable</a:t>
                      </a:r>
                      <a:endParaRPr lang="en-GB" sz="1400" dirty="0">
                        <a:latin typeface="Corbel" panose="020B050302020402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26475"/>
                  </a:ext>
                </a:extLst>
              </a:tr>
              <a:tr h="1091287">
                <a:tc>
                  <a:txBody>
                    <a:bodyPr/>
                    <a:lstStyle/>
                    <a:p>
                      <a:pPr>
                        <a:buNone/>
                      </a:pPr>
                      <a:r>
                        <a:rPr lang="en-GB" sz="1400" b="1" dirty="0">
                          <a:latin typeface="Corbel" panose="020B0503020204020204" pitchFamily="34" charset="0"/>
                        </a:rPr>
                        <a:t>Strategic leadership and business partnering</a:t>
                      </a:r>
                      <a:endParaRPr lang="en-GB" sz="1400" b="1" kern="1200" dirty="0">
                        <a:solidFill>
                          <a:schemeClr val="tx1"/>
                        </a:solidFill>
                        <a:latin typeface="Corbel" panose="020B0503020204020204" pitchFamily="34" charset="0"/>
                        <a:ea typeface="+mn-ea"/>
                        <a:cs typeface="+mn-cs"/>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dirty="0">
                          <a:latin typeface="Corbel" panose="020B0503020204020204" pitchFamily="34" charset="0"/>
                        </a:rPr>
                        <a:t>Experience operating as a strategic People partner to senior leaders, helping leaders deliver </a:t>
                      </a:r>
                      <a:r>
                        <a:rPr lang="en-GB" sz="1400" i="0" dirty="0">
                          <a:latin typeface="Corbel" panose="020B0503020204020204" pitchFamily="34" charset="0"/>
                        </a:rPr>
                        <a:t>organisational priorities, strengthen team effectiveness and navigate people-related challenges and opportunities. Comfortable operating across the full breadth of the People function, balancing strategic leadership with hands-on delivery across a broad and varied remit, while building trusted relationships across an organisation.</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dirty="0">
                          <a:latin typeface="Corbel" panose="020B0503020204020204" pitchFamily="34" charset="0"/>
                        </a:rPr>
                        <a:t>Experience working as part of a senior management team in a charitable, purpose-driven or values-led organisation.</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574962"/>
                  </a:ext>
                </a:extLst>
              </a:tr>
              <a:tr h="988540">
                <a:tc>
                  <a:txBody>
                    <a:bodyPr/>
                    <a:lstStyle/>
                    <a:p>
                      <a:pPr>
                        <a:buNone/>
                      </a:pPr>
                      <a:r>
                        <a:rPr lang="en-GB" sz="1400" b="1" dirty="0">
                          <a:latin typeface="Corbel" panose="020B0503020204020204" pitchFamily="34" charset="0"/>
                        </a:rPr>
                        <a:t>People leadership and team development</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dirty="0">
                          <a:latin typeface="Corbel" panose="020B0503020204020204" pitchFamily="34" charset="0"/>
                        </a:rPr>
                        <a:t>Experience leading, developing and empowering People teams, building capability, confidence and ownership while fostering a collaborative and supportive team culture. Strong coaching skills and a commitment to helping others grow and succeed.</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dirty="0">
                          <a:latin typeface="Corbel" panose="020B0503020204020204" pitchFamily="34" charset="0"/>
                        </a:rPr>
                        <a:t>Experience overseeing learning and development strategy, programmes or functions.</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9705205"/>
                  </a:ext>
                </a:extLst>
              </a:tr>
              <a:tr h="877330">
                <a:tc>
                  <a:txBody>
                    <a:bodyPr/>
                    <a:lstStyle/>
                    <a:p>
                      <a:pPr>
                        <a:buNone/>
                      </a:pPr>
                      <a:r>
                        <a:rPr lang="en-GB" sz="1400" b="1" dirty="0">
                          <a:latin typeface="Corbel" panose="020B0503020204020204" pitchFamily="34" charset="0"/>
                        </a:rPr>
                        <a:t>People operations, employee experience and risk</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a:latin typeface="Corbel"/>
                        </a:rPr>
                        <a:t>Experience leading and improving people operations and the employee life cycle, from </a:t>
                      </a:r>
                      <a:r>
                        <a:rPr lang="en-GB" sz="1400" dirty="0">
                          <a:latin typeface="Corbel"/>
                        </a:rPr>
                        <a:t>attraction and recruitment through to development, wellbeing, employee relations and offboarding. Strong knowledge of UK employment law, people policy and best practice, with experience balancing risk, fairness and organisational priorities while exercising sound professional judgement.</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dirty="0">
                          <a:latin typeface="Corbel" panose="020B0503020204020204" pitchFamily="34" charset="0"/>
                        </a:rPr>
                        <a:t>Experience of safeguarding responsibilities and/or working within a regulated, charitable or mission-driven environment.</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9707269"/>
                  </a:ext>
                </a:extLst>
              </a:tr>
              <a:tr h="1210962">
                <a:tc>
                  <a:txBody>
                    <a:bodyPr/>
                    <a:lstStyle/>
                    <a:p>
                      <a:pPr>
                        <a:buNone/>
                      </a:pPr>
                      <a:r>
                        <a:rPr lang="en-GB" sz="1400" b="1" dirty="0">
                          <a:latin typeface="Corbel" panose="020B0503020204020204" pitchFamily="34" charset="0"/>
                        </a:rPr>
                        <a:t>Organisational development and continuous improvement</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dirty="0">
                          <a:latin typeface="Corbel" panose="020B0503020204020204" pitchFamily="34" charset="0"/>
                        </a:rPr>
                        <a:t>Experience building, </a:t>
                      </a:r>
                      <a:r>
                        <a:rPr lang="en-GB" sz="1400" i="0" dirty="0">
                          <a:latin typeface="Corbel" panose="020B0503020204020204" pitchFamily="34" charset="0"/>
                        </a:rPr>
                        <a:t>improving and embedding people systems, frameworks, management capability and employee experience. Naturally curious and analytical, with the ability to identify root causes, solve problems and deliver practical, sustainable improvements.</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dirty="0">
                          <a:latin typeface="Corbel" panose="020B0503020204020204" pitchFamily="34" charset="0"/>
                        </a:rPr>
                        <a:t>Experience leading organisational development, change or transformation initiatives.</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1982303"/>
                  </a:ext>
                </a:extLst>
              </a:tr>
            </a:tbl>
          </a:graphicData>
        </a:graphic>
      </p:graphicFrame>
      <p:sp>
        <p:nvSpPr>
          <p:cNvPr id="3" name="Rectangle 1">
            <a:extLst>
              <a:ext uri="{FF2B5EF4-FFF2-40B4-BE49-F238E27FC236}">
                <a16:creationId xmlns:a16="http://schemas.microsoft.com/office/drawing/2014/main" id="{9648AD83-4E76-A584-1B99-7B3511B38E56}"/>
              </a:ext>
            </a:extLst>
          </p:cNvPr>
          <p:cNvSpPr>
            <a:spLocks noChangeArrowheads="1"/>
          </p:cNvSpPr>
          <p:nvPr/>
        </p:nvSpPr>
        <p:spPr bwMode="auto">
          <a:xfrm>
            <a:off x="4978400" y="1730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5" name="Group 4">
            <a:extLst>
              <a:ext uri="{FF2B5EF4-FFF2-40B4-BE49-F238E27FC236}">
                <a16:creationId xmlns:a16="http://schemas.microsoft.com/office/drawing/2014/main" id="{7DC7FC63-3B7D-ECFF-98BF-9B3741936064}"/>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7" name="Picture 6" descr="A purple fan shaped logo&#10;&#10;Description automatically generated">
              <a:extLst>
                <a:ext uri="{FF2B5EF4-FFF2-40B4-BE49-F238E27FC236}">
                  <a16:creationId xmlns:a16="http://schemas.microsoft.com/office/drawing/2014/main" id="{3C64D0B1-F858-0D9D-C264-80C8092C3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8" name="Straight Connector 7">
              <a:extLst>
                <a:ext uri="{FF2B5EF4-FFF2-40B4-BE49-F238E27FC236}">
                  <a16:creationId xmlns:a16="http://schemas.microsoft.com/office/drawing/2014/main" id="{9025D7E1-A944-F3D2-7BF1-D00469EF423E}"/>
                </a:ext>
              </a:extLst>
            </p:cNvPr>
            <p:cNvCxnSpPr>
              <a:cxnSpLocks/>
            </p:cNvCxnSpPr>
            <p:nvPr/>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9" name="TextBox 8">
            <a:extLst>
              <a:ext uri="{FF2B5EF4-FFF2-40B4-BE49-F238E27FC236}">
                <a16:creationId xmlns:a16="http://schemas.microsoft.com/office/drawing/2014/main" id="{C720477E-A608-55DF-A757-F5190F20A8F8}"/>
              </a:ext>
            </a:extLst>
          </p:cNvPr>
          <p:cNvSpPr txBox="1"/>
          <p:nvPr/>
        </p:nvSpPr>
        <p:spPr>
          <a:xfrm>
            <a:off x="5388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Person specification</a:t>
            </a:r>
            <a:endParaRPr lang="en-GB" sz="4000" dirty="0"/>
          </a:p>
        </p:txBody>
      </p:sp>
    </p:spTree>
    <p:extLst>
      <p:ext uri="{BB962C8B-B14F-4D97-AF65-F5344CB8AC3E}">
        <p14:creationId xmlns:p14="http://schemas.microsoft.com/office/powerpoint/2010/main" val="3549132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2EB"/>
        </a:solidFill>
        <a:effectLst/>
      </p:bgPr>
    </p:bg>
    <p:spTree>
      <p:nvGrpSpPr>
        <p:cNvPr id="1" name="">
          <a:extLst>
            <a:ext uri="{FF2B5EF4-FFF2-40B4-BE49-F238E27FC236}">
              <a16:creationId xmlns:a16="http://schemas.microsoft.com/office/drawing/2014/main" id="{8E5187E7-8A5E-138F-742E-44973835A52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D258FC4-68BF-AFCE-31F8-7E5461E6955D}"/>
              </a:ext>
            </a:extLst>
          </p:cNvPr>
          <p:cNvGraphicFramePr>
            <a:graphicFrameLocks noGrp="1"/>
          </p:cNvGraphicFramePr>
          <p:nvPr>
            <p:extLst>
              <p:ext uri="{D42A27DB-BD31-4B8C-83A1-F6EECF244321}">
                <p14:modId xmlns:p14="http://schemas.microsoft.com/office/powerpoint/2010/main" val="1351520419"/>
              </p:ext>
            </p:extLst>
          </p:nvPr>
        </p:nvGraphicFramePr>
        <p:xfrm>
          <a:off x="538801" y="1730375"/>
          <a:ext cx="11114399" cy="4747556"/>
        </p:xfrm>
        <a:graphic>
          <a:graphicData uri="http://schemas.openxmlformats.org/drawingml/2006/table">
            <a:tbl>
              <a:tblPr/>
              <a:tblGrid>
                <a:gridCol w="1712353">
                  <a:extLst>
                    <a:ext uri="{9D8B030D-6E8A-4147-A177-3AD203B41FA5}">
                      <a16:colId xmlns:a16="http://schemas.microsoft.com/office/drawing/2014/main" val="4159902749"/>
                    </a:ext>
                  </a:extLst>
                </a:gridCol>
                <a:gridCol w="6648785">
                  <a:extLst>
                    <a:ext uri="{9D8B030D-6E8A-4147-A177-3AD203B41FA5}">
                      <a16:colId xmlns:a16="http://schemas.microsoft.com/office/drawing/2014/main" val="4146964201"/>
                    </a:ext>
                  </a:extLst>
                </a:gridCol>
                <a:gridCol w="2753261">
                  <a:extLst>
                    <a:ext uri="{9D8B030D-6E8A-4147-A177-3AD203B41FA5}">
                      <a16:colId xmlns:a16="http://schemas.microsoft.com/office/drawing/2014/main" val="3064857110"/>
                    </a:ext>
                  </a:extLst>
                </a:gridCol>
              </a:tblGrid>
              <a:tr h="292241">
                <a:tc>
                  <a:txBody>
                    <a:bodyPr/>
                    <a:lstStyle/>
                    <a:p>
                      <a:pPr>
                        <a:buNone/>
                      </a:pPr>
                      <a:r>
                        <a:rPr lang="en-GB" sz="1400" b="1" dirty="0">
                          <a:effectLst/>
                          <a:latin typeface="Corbel" panose="020B0503020204020204" pitchFamily="34" charset="0"/>
                        </a:rPr>
                        <a:t>Area</a:t>
                      </a:r>
                      <a:endParaRPr lang="en-GB" sz="1400" dirty="0">
                        <a:latin typeface="Corbel" panose="020B050302020402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b="1" dirty="0">
                          <a:effectLst/>
                          <a:latin typeface="Corbel" panose="020B0503020204020204" pitchFamily="34" charset="0"/>
                        </a:rPr>
                        <a:t>Essential</a:t>
                      </a:r>
                      <a:endParaRPr lang="en-GB" sz="1400" dirty="0">
                        <a:latin typeface="Corbel" panose="020B050302020402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b="1" dirty="0">
                          <a:effectLst/>
                          <a:latin typeface="Corbel" panose="020B0503020204020204" pitchFamily="34" charset="0"/>
                        </a:rPr>
                        <a:t>Desirable</a:t>
                      </a:r>
                      <a:endParaRPr lang="en-GB" sz="1400" dirty="0">
                        <a:latin typeface="Corbel" panose="020B050302020402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26475"/>
                  </a:ext>
                </a:extLst>
              </a:tr>
              <a:tr h="1007890">
                <a:tc>
                  <a:txBody>
                    <a:bodyPr/>
                    <a:lstStyle/>
                    <a:p>
                      <a:pPr>
                        <a:buNone/>
                      </a:pPr>
                      <a:r>
                        <a:rPr lang="en-GB" sz="1400" b="1" dirty="0">
                          <a:latin typeface="Corbel" panose="020B0503020204020204" pitchFamily="34" charset="0"/>
                        </a:rPr>
                        <a:t>Digital capability and insight</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i="0" dirty="0">
                          <a:latin typeface="Corbel" panose="020B0503020204020204" pitchFamily="34" charset="0"/>
                        </a:rPr>
                        <a:t>Experience leading or embedding HR/People systems and using data, reporting and insight to improve employee experience, support decision-making and strengthen organisational effectiveness. Comfortable learning, implementing and improving digital systems and processes.</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dirty="0">
                          <a:latin typeface="Corbel" panose="020B0503020204020204" pitchFamily="34" charset="0"/>
                        </a:rPr>
                        <a:t>Experience implementing or optimising HR/People systems, digital services or self-service platforms.</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524921"/>
                  </a:ext>
                </a:extLst>
              </a:tr>
              <a:tr h="1000909">
                <a:tc>
                  <a:txBody>
                    <a:bodyPr/>
                    <a:lstStyle/>
                    <a:p>
                      <a:pPr>
                        <a:buNone/>
                      </a:pPr>
                      <a:r>
                        <a:rPr lang="en-GB" sz="1400" b="1" dirty="0">
                          <a:latin typeface="Corbel" panose="020B0503020204020204" pitchFamily="34" charset="0"/>
                        </a:rPr>
                        <a:t>Relationship building, influencing and adaptability</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i="0" dirty="0">
                          <a:latin typeface="Corbel" panose="020B0503020204020204" pitchFamily="34" charset="0"/>
                        </a:rPr>
                        <a:t>Exceptional relationship-building and influencing skills, with the ability to build trust quickly, adapt approach to different stakeholders and bring people with them through change. Collaborative, pragmatic and comfortable working across competing priorities and organisational needs.</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a:latin typeface="Corbel"/>
                        </a:rPr>
                        <a:t>Experience working across diverse </a:t>
                      </a:r>
                      <a:r>
                        <a:rPr lang="en-GB" sz="1400" dirty="0">
                          <a:latin typeface="Corbel"/>
                        </a:rPr>
                        <a:t>functions, disciplines and stakeholder groups.</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4517471"/>
                  </a:ext>
                </a:extLst>
              </a:tr>
              <a:tr h="842588">
                <a:tc>
                  <a:txBody>
                    <a:bodyPr/>
                    <a:lstStyle/>
                    <a:p>
                      <a:pPr>
                        <a:buNone/>
                      </a:pPr>
                      <a:r>
                        <a:rPr lang="en-GB" sz="1400" b="1" dirty="0">
                          <a:latin typeface="Corbel" panose="020B0503020204020204" pitchFamily="34" charset="0"/>
                        </a:rPr>
                        <a:t>Professional approach and values</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i="0" dirty="0">
                          <a:latin typeface="Corbel" panose="020B0503020204020204" pitchFamily="34" charset="0"/>
                        </a:rPr>
                        <a:t>A collaborative, curious and pragmatic approach, with a genuine interest in understanding organisational challenges and delivering practical, lasting improvements. Committed to creating an inclusive, values-led organisation where people can thrive.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Corbel" panose="020B0503020204020204" pitchFamily="34" charset="0"/>
                        </a:rPr>
                        <a:t>Level 7 CIPD qualification and/or equivalent senior-level People experience.</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endParaRPr lang="en-GB" sz="1400" dirty="0">
                        <a:latin typeface="Corbel" panose="020B050302020402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5640525"/>
                  </a:ext>
                </a:extLst>
              </a:tr>
              <a:tr h="1383957">
                <a:tc>
                  <a:txBody>
                    <a:bodyPr/>
                    <a:lstStyle/>
                    <a:p>
                      <a:pPr>
                        <a:buNone/>
                      </a:pPr>
                      <a:r>
                        <a:rPr lang="en-GB" sz="1400" b="1" kern="1200" dirty="0">
                          <a:solidFill>
                            <a:schemeClr val="tx1"/>
                          </a:solidFill>
                          <a:latin typeface="Corbel" panose="020B0503020204020204" pitchFamily="34" charset="0"/>
                          <a:ea typeface="+mn-ea"/>
                          <a:cs typeface="+mn-cs"/>
                        </a:rPr>
                        <a:t>Safeguarding and professional judgement</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lvl="0" indent="0">
                        <a:buFont typeface="Arial" panose="020B0604020202020204" pitchFamily="34" charset="0"/>
                        <a:buNone/>
                      </a:pPr>
                      <a:r>
                        <a:rPr lang="en-GB" sz="1400" i="0" kern="1200" dirty="0">
                          <a:solidFill>
                            <a:schemeClr val="tx1"/>
                          </a:solidFill>
                          <a:latin typeface="Corbel" panose="020B0503020204020204" pitchFamily="34" charset="0"/>
                          <a:ea typeface="+mn-ea"/>
                          <a:cs typeface="+mn-cs"/>
                        </a:rPr>
                        <a:t>Strong judgement, discretion and experience supporting colleagues through sensitive and complex situations. Able to assess risk, provide appropriate support and escalate concerns where necessary. Willing and able to undertake safeguarding training and develop the knowledge and confidence required to act as CSE's staff safeguarding rep under the guidance of CSE ‘s safeguarding lead.</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buNone/>
                      </a:pPr>
                      <a:r>
                        <a:rPr lang="en-GB" sz="1400" kern="1200" dirty="0">
                          <a:solidFill>
                            <a:schemeClr val="tx1"/>
                          </a:solidFill>
                          <a:latin typeface="Corbel" panose="020B0503020204020204" pitchFamily="34" charset="0"/>
                          <a:ea typeface="+mn-ea"/>
                          <a:cs typeface="+mn-cs"/>
                        </a:rPr>
                        <a:t>Previous experience of safeguarding responsibilities, safeguarding training or acting as a safeguarding lead.</a:t>
                      </a: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3230563"/>
                  </a:ext>
                </a:extLst>
              </a:tr>
            </a:tbl>
          </a:graphicData>
        </a:graphic>
      </p:graphicFrame>
      <p:sp>
        <p:nvSpPr>
          <p:cNvPr id="3" name="Rectangle 1">
            <a:extLst>
              <a:ext uri="{FF2B5EF4-FFF2-40B4-BE49-F238E27FC236}">
                <a16:creationId xmlns:a16="http://schemas.microsoft.com/office/drawing/2014/main" id="{6FDB38DB-E1DA-BF4E-7B92-DB0E368C1E0C}"/>
              </a:ext>
            </a:extLst>
          </p:cNvPr>
          <p:cNvSpPr>
            <a:spLocks noChangeArrowheads="1"/>
          </p:cNvSpPr>
          <p:nvPr/>
        </p:nvSpPr>
        <p:spPr bwMode="auto">
          <a:xfrm>
            <a:off x="4978400" y="1730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5" name="Group 4">
            <a:extLst>
              <a:ext uri="{FF2B5EF4-FFF2-40B4-BE49-F238E27FC236}">
                <a16:creationId xmlns:a16="http://schemas.microsoft.com/office/drawing/2014/main" id="{FA63220E-317A-0AC2-6201-C2C3146C0879}"/>
              </a:ext>
              <a:ext uri="{C183D7F6-B498-43B3-948B-1728B52AA6E4}">
                <adec:decorative xmlns:adec="http://schemas.microsoft.com/office/drawing/2017/decorative" val="1"/>
              </a:ext>
            </a:extLst>
          </p:cNvPr>
          <p:cNvGrpSpPr/>
          <p:nvPr/>
        </p:nvGrpSpPr>
        <p:grpSpPr>
          <a:xfrm>
            <a:off x="540000" y="328226"/>
            <a:ext cx="11113200" cy="444028"/>
            <a:chOff x="540000" y="328226"/>
            <a:chExt cx="11113200" cy="444028"/>
          </a:xfrm>
        </p:grpSpPr>
        <p:pic>
          <p:nvPicPr>
            <p:cNvPr id="7" name="Picture 6" descr="A purple fan shaped logo&#10;&#10;Description automatically generated">
              <a:extLst>
                <a:ext uri="{FF2B5EF4-FFF2-40B4-BE49-F238E27FC236}">
                  <a16:creationId xmlns:a16="http://schemas.microsoft.com/office/drawing/2014/main" id="{53C1B0B4-1C72-5681-4995-7B7DC6D2AA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6194" y="328226"/>
              <a:ext cx="680260" cy="347635"/>
            </a:xfrm>
            <a:prstGeom prst="rect">
              <a:avLst/>
            </a:prstGeom>
          </p:spPr>
        </p:pic>
        <p:cxnSp>
          <p:nvCxnSpPr>
            <p:cNvPr id="8" name="Straight Connector 7">
              <a:extLst>
                <a:ext uri="{FF2B5EF4-FFF2-40B4-BE49-F238E27FC236}">
                  <a16:creationId xmlns:a16="http://schemas.microsoft.com/office/drawing/2014/main" id="{0C618C20-8146-8F55-B562-BF0417111E3B}"/>
                </a:ext>
              </a:extLst>
            </p:cNvPr>
            <p:cNvCxnSpPr>
              <a:cxnSpLocks/>
            </p:cNvCxnSpPr>
            <p:nvPr/>
          </p:nvCxnSpPr>
          <p:spPr>
            <a:xfrm>
              <a:off x="540000" y="772254"/>
              <a:ext cx="11113200" cy="0"/>
            </a:xfrm>
            <a:prstGeom prst="line">
              <a:avLst/>
            </a:prstGeom>
            <a:ln w="12700"/>
          </p:spPr>
          <p:style>
            <a:lnRef idx="2">
              <a:schemeClr val="dk1"/>
            </a:lnRef>
            <a:fillRef idx="0">
              <a:schemeClr val="dk1"/>
            </a:fillRef>
            <a:effectRef idx="1">
              <a:schemeClr val="dk1"/>
            </a:effectRef>
            <a:fontRef idx="minor">
              <a:schemeClr val="tx1"/>
            </a:fontRef>
          </p:style>
        </p:cxnSp>
      </p:grpSp>
      <p:sp>
        <p:nvSpPr>
          <p:cNvPr id="9" name="TextBox 8">
            <a:extLst>
              <a:ext uri="{FF2B5EF4-FFF2-40B4-BE49-F238E27FC236}">
                <a16:creationId xmlns:a16="http://schemas.microsoft.com/office/drawing/2014/main" id="{779F9490-6CED-03D9-122C-86EFED406AFA}"/>
              </a:ext>
            </a:extLst>
          </p:cNvPr>
          <p:cNvSpPr txBox="1"/>
          <p:nvPr/>
        </p:nvSpPr>
        <p:spPr>
          <a:xfrm>
            <a:off x="538800" y="946800"/>
            <a:ext cx="6098058" cy="707886"/>
          </a:xfrm>
          <a:prstGeom prst="rect">
            <a:avLst/>
          </a:prstGeom>
          <a:noFill/>
        </p:spPr>
        <p:txBody>
          <a:bodyPr wrap="square" lIns="0">
            <a:spAutoFit/>
          </a:bodyPr>
          <a:lstStyle/>
          <a:p>
            <a:r>
              <a:rPr lang="en-GB" sz="4000" b="1" dirty="0">
                <a:solidFill>
                  <a:srgbClr val="1C0533"/>
                </a:solidFill>
                <a:latin typeface="Corbel" panose="020B0503020204020204" pitchFamily="34" charset="0"/>
              </a:rPr>
              <a:t>Person specification </a:t>
            </a:r>
            <a:r>
              <a:rPr lang="en-GB" sz="3200" b="1" dirty="0">
                <a:solidFill>
                  <a:srgbClr val="1C0533"/>
                </a:solidFill>
                <a:latin typeface="Corbel" panose="020B0503020204020204" pitchFamily="34" charset="0"/>
              </a:rPr>
              <a:t>(cont.)</a:t>
            </a:r>
            <a:endParaRPr lang="en-GB" sz="4000" dirty="0"/>
          </a:p>
        </p:txBody>
      </p:sp>
    </p:spTree>
    <p:extLst>
      <p:ext uri="{BB962C8B-B14F-4D97-AF65-F5344CB8AC3E}">
        <p14:creationId xmlns:p14="http://schemas.microsoft.com/office/powerpoint/2010/main" val="134573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11530</TotalTime>
  <Words>3462</Words>
  <Application>Microsoft Office PowerPoint</Application>
  <PresentationFormat>Widescreen</PresentationFormat>
  <Paragraphs>234</Paragraphs>
  <Slides>22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Aptos Display</vt:lpstr>
      <vt:lpstr>Arial</vt:lpstr>
      <vt:lpstr>Corbel</vt:lpstr>
      <vt:lpstr>Segoe UI</vt:lpstr>
      <vt:lpstr>Office Theme</vt:lpstr>
      <vt:lpstr>PowerPoint Presentation</vt:lpstr>
      <vt:lpstr>PowerPoint Presentation</vt:lpstr>
      <vt:lpstr>We're looking for a strategic and collaborative People leader who enjoys building, improving and embedding great people practice. You'll be naturally curious, analytical and pragmatic, with a genuine interest in understanding the root causes of organisational challenges, developing strong relationships and working with others to deliver meaningful, lasting change.</vt:lpstr>
      <vt:lpstr>You’ll be part of the Finance &amp; Operations Team.  The Finance and Ops team provides the expertise, systems and support that enable CSE to deliver its mission. We support around 150 staff across the charity, plus a further 12 staff employed in our subsidiary Retrofit West, through our work in finance, people, IT, workplace management, and office support.  We provide the infrastructure, processes and practical support that help CSE operate effectively day to day, from managing finances and developing people capability to maintaining digital systems, supporting governance, managing our office environment and ensuring colleagues have the tools and support they need to do their jobs well.   We're committed to continuously improving our systems, services and ways of working, helping to create an effective, inclusive and values-led organisation where staff can do their best work. </vt:lpstr>
      <vt:lpstr>PowerPoint Presentation</vt:lpstr>
      <vt:lpstr>PowerPoint Presentation</vt:lpstr>
      <vt:lpstr>PowerPoint Presentation</vt:lpstr>
      <vt:lpstr>PowerPoint Presentation</vt:lpstr>
      <vt:lpstr>PowerPoint Presentation</vt:lpstr>
      <vt:lpstr>PowerPoint Presentation</vt:lpstr>
      <vt:lpstr>Contract This is a permanent role.  Role Full-time (37.5 hours per week), with minimum three days a week at our Bristol office. We work flexibly where roles allow, with core working hours typically between 10am and 4pm.  Salary The salary grade for this role is J (£50,285–£60,233). Appointments are normally made at the starting salary for the relevant grade.   Following successful completion of the probationary period, salaries are reviewed in line with CSE's pay progression arrangements. Thereafter, salaries are reviewed annually through CSE’s annual pay review process.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Staff benefits</vt:lpstr>
      <vt:lpstr>At CSE, we’re committed to an inclusive, diverse and non-judgmental environment in our workplace. We actively encourage applications from individuals of all backgrounds, identities, disabilities and experiences. Our applicants will be treated fairly, with respect and without discrimination.  While we seek to appoint on merit and we judge all candidates against the same criteria, we understand that women, people from black, brown and other minority ethnic communities and people living with disabilities are less likely to apply to jobs unless they meet every single qualification.   So if you’re excited about this role but your experience doesn’t align perfectly with the job description, please get in touch – you may still be an excellent candidate for this role. For an informal conversation to chat more about the role, email jobs@cse.org.uk.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Haile</dc:creator>
  <cp:lastModifiedBy>Andrea Keogh</cp:lastModifiedBy>
  <cp:revision>256</cp:revision>
  <dcterms:created xsi:type="dcterms:W3CDTF">2025-10-31T14:22:53Z</dcterms:created>
  <dcterms:modified xsi:type="dcterms:W3CDTF">2026-07-09T16:30:20Z</dcterms:modified>
</cp:coreProperties>
</file>