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4" r:id="rId6"/>
  </p:sldMasterIdLst>
  <p:notesMasterIdLst>
    <p:notesMasterId r:id="rId70"/>
  </p:notesMasterIdLst>
  <p:sldIdLst>
    <p:sldId id="256" r:id="rId7"/>
    <p:sldId id="3638" r:id="rId8"/>
    <p:sldId id="3640" r:id="rId9"/>
    <p:sldId id="3643" r:id="rId10"/>
    <p:sldId id="3641" r:id="rId11"/>
    <p:sldId id="3617" r:id="rId12"/>
    <p:sldId id="3645" r:id="rId13"/>
    <p:sldId id="3697" r:id="rId14"/>
    <p:sldId id="3717" r:id="rId15"/>
    <p:sldId id="3747" r:id="rId16"/>
    <p:sldId id="3748" r:id="rId17"/>
    <p:sldId id="3749" r:id="rId18"/>
    <p:sldId id="3650" r:id="rId19"/>
    <p:sldId id="304" r:id="rId20"/>
    <p:sldId id="3762" r:id="rId21"/>
    <p:sldId id="3653" r:id="rId22"/>
    <p:sldId id="3654" r:id="rId23"/>
    <p:sldId id="3746" r:id="rId24"/>
    <p:sldId id="3656" r:id="rId25"/>
    <p:sldId id="3655" r:id="rId26"/>
    <p:sldId id="3758" r:id="rId27"/>
    <p:sldId id="3660" r:id="rId28"/>
    <p:sldId id="3657" r:id="rId29"/>
    <p:sldId id="3741" r:id="rId30"/>
    <p:sldId id="3663" r:id="rId31"/>
    <p:sldId id="272" r:id="rId32"/>
    <p:sldId id="3766" r:id="rId33"/>
    <p:sldId id="3664" r:id="rId34"/>
    <p:sldId id="3665" r:id="rId35"/>
    <p:sldId id="3751" r:id="rId36"/>
    <p:sldId id="3666" r:id="rId37"/>
    <p:sldId id="3726" r:id="rId38"/>
    <p:sldId id="3727" r:id="rId39"/>
    <p:sldId id="3729" r:id="rId40"/>
    <p:sldId id="3728" r:id="rId41"/>
    <p:sldId id="3752" r:id="rId42"/>
    <p:sldId id="3731" r:id="rId43"/>
    <p:sldId id="3739" r:id="rId44"/>
    <p:sldId id="3673" r:id="rId45"/>
    <p:sldId id="3651" r:id="rId46"/>
    <p:sldId id="3767" r:id="rId47"/>
    <p:sldId id="3674" r:id="rId48"/>
    <p:sldId id="3704" r:id="rId49"/>
    <p:sldId id="3667" r:id="rId50"/>
    <p:sldId id="3732" r:id="rId51"/>
    <p:sldId id="3733" r:id="rId52"/>
    <p:sldId id="3734" r:id="rId53"/>
    <p:sldId id="3735" r:id="rId54"/>
    <p:sldId id="3680" r:id="rId55"/>
    <p:sldId id="3740" r:id="rId56"/>
    <p:sldId id="3681" r:id="rId57"/>
    <p:sldId id="3688" r:id="rId58"/>
    <p:sldId id="3756" r:id="rId59"/>
    <p:sldId id="3716" r:id="rId60"/>
    <p:sldId id="3755" r:id="rId61"/>
    <p:sldId id="3702" r:id="rId62"/>
    <p:sldId id="3754" r:id="rId63"/>
    <p:sldId id="3745" r:id="rId64"/>
    <p:sldId id="3695" r:id="rId65"/>
    <p:sldId id="3744" r:id="rId66"/>
    <p:sldId id="3765" r:id="rId67"/>
    <p:sldId id="3743" r:id="rId68"/>
    <p:sldId id="280"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6FC61E-B09E-4EA5-B2B2-426813E96CC3}">
          <p14:sldIdLst>
            <p14:sldId id="256"/>
            <p14:sldId id="3638"/>
            <p14:sldId id="3640"/>
            <p14:sldId id="3643"/>
            <p14:sldId id="3641"/>
            <p14:sldId id="3617"/>
            <p14:sldId id="3645"/>
            <p14:sldId id="3697"/>
            <p14:sldId id="3717"/>
            <p14:sldId id="3747"/>
            <p14:sldId id="3748"/>
            <p14:sldId id="3749"/>
            <p14:sldId id="3650"/>
            <p14:sldId id="304"/>
            <p14:sldId id="3762"/>
            <p14:sldId id="3653"/>
            <p14:sldId id="3654"/>
            <p14:sldId id="3746"/>
            <p14:sldId id="3656"/>
            <p14:sldId id="3655"/>
            <p14:sldId id="3758"/>
            <p14:sldId id="3660"/>
            <p14:sldId id="3657"/>
            <p14:sldId id="3741"/>
            <p14:sldId id="3663"/>
            <p14:sldId id="272"/>
            <p14:sldId id="3766"/>
            <p14:sldId id="3664"/>
            <p14:sldId id="3665"/>
            <p14:sldId id="3751"/>
            <p14:sldId id="3666"/>
            <p14:sldId id="3726"/>
            <p14:sldId id="3727"/>
            <p14:sldId id="3729"/>
            <p14:sldId id="3728"/>
            <p14:sldId id="3752"/>
            <p14:sldId id="3731"/>
            <p14:sldId id="3739"/>
            <p14:sldId id="3673"/>
            <p14:sldId id="3651"/>
            <p14:sldId id="3767"/>
            <p14:sldId id="3674"/>
            <p14:sldId id="3704"/>
            <p14:sldId id="3667"/>
            <p14:sldId id="3732"/>
            <p14:sldId id="3733"/>
            <p14:sldId id="3734"/>
            <p14:sldId id="3735"/>
            <p14:sldId id="3680"/>
            <p14:sldId id="3740"/>
            <p14:sldId id="3681"/>
            <p14:sldId id="3688"/>
            <p14:sldId id="3756"/>
            <p14:sldId id="3716"/>
            <p14:sldId id="3755"/>
            <p14:sldId id="3702"/>
            <p14:sldId id="3754"/>
            <p14:sldId id="3745"/>
            <p14:sldId id="3695"/>
            <p14:sldId id="3744"/>
            <p14:sldId id="3765"/>
            <p14:sldId id="3743"/>
            <p14:sldId id="2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B5BB02-598C-E93F-5A09-897A595F4D8C}" name="Tilly Hudspith" initials="TH" userId="S::Tilly.Hudspith@cse.org.uk::9e4d3c17-14a3-4737-b0f7-d73c53dbeb82" providerId="AD"/>
  <p188:author id="{F4F7802A-3A2A-A7D6-447B-944DA6BCC6F0}" name="Catherine Sage" initials="CS" userId="S::catherine.sage@cse.org.uk::c18a9a96-b5bb-442d-8bc3-b4b847c72a35" providerId="AD"/>
  <p188:author id="{5E4F5650-3EFB-F6C2-B571-B612485E402E}" name="Guest User" initials="GU" userId="S::urn:spo:anon#5a74f57499a376eb3dc412a1392f1f643775edb011b62aad6b75d5f1cb9661ad::" providerId="AD"/>
  <p188:author id="{DF0D5C67-470E-203A-FC9C-CD68EBA23D2E}" name="Chloe McLaren Webb" initials="CM" userId="S::Chloe.MclarenWebb@cse.org.uk::1455ef3f-0804-4b6d-8fac-a9752430e358" providerId="AD"/>
  <p188:author id="{8AA64E6A-034F-E6AC-0972-5A74F69A47AB}" name="Karn Shah" initials="KS" userId="S::karn.shah@cse.org.uk::18ea6435-1ae5-425c-b057-984b76afca8c" providerId="AD"/>
  <p188:author id="{B70F666A-64A1-6CE9-2391-6D6491616DCF}" name="Nick Stromberg" initials="NS" userId="S::nick.stromberg@cse.org.uk::5a012d9f-3c84-4833-b1c0-acfe2d852c0a" providerId="AD"/>
  <p188:author id="{D5EBA38C-7269-DED7-1D19-25399742D4EE}" name="Jessica Cartwright" initials="JC" userId="S::jessica.cartwright@cse.org.uk::dc131f03-d454-453b-a4b7-0d0170d3ccf3" providerId="AD"/>
  <p188:author id="{68997499-5DCD-2411-8C86-D51D2F2682D3}" name="Dan Stone" initials="DS" userId="S::dans@cse.org.uk::5e03f76b-057a-4eae-a0e5-1bc503c278f1" providerId="AD"/>
  <p188:author id="{5EDA659E-CF2D-34A6-A521-C3284099C318}" name="Tim Weisselberg" initials="TW" userId="S::timw@cse.org.uk::61580026-00c6-4412-9d5e-4a28dc5d0cab" providerId="AD"/>
  <p188:author id="{537DA8A5-1286-F49D-EA48-45FB885589C1}" name="Emily Haile" initials="EH" userId="S::Emily.Haile@cse.org.uk::a9736ac5-6272-4ca0-9c53-f5ce834d09bb" providerId="AD"/>
  <p188:author id="{EDCDD1B7-CAB5-B8BB-4D58-56EE5C8472F6}" name="Ian Preston" initials="IP" userId="S::ianp@cse.org.uk::0776d61b-3d39-4a7d-8603-8dbe528cda8a" providerId="AD"/>
  <p188:author id="{765793B9-5344-BBA6-0F8E-CF4A2A03FCC4}" name="Sam Cardwell" initials="SC" userId="S::Sam.Cardwell@cse.org.uk::83abaa12-3591-42d5-a969-f29756b114b5" providerId="AD"/>
  <p188:author id="{1EA3EDCD-AA16-4973-CFE2-BD6BEE2A2B00}" name="Charlotte Johnson" initials="CJ" userId="S::Charlotte.Johnson@cse.org.uk::5c84b2e3-24ab-43de-a328-8e6522eb71ec" providerId="AD"/>
  <p188:author id="{CF6F19E4-E399-F143-897A-A7271BE8499B}" name="Natasha Collins-Daniel" initials="NC" userId="S::natasha.collins-daniel@cse.org.uk::fa2572c4-2cae-42aa-81ba-9e898e56ddc9" providerId="AD"/>
  <p188:author id="{86EECBE6-2B7C-83F8-FAFE-237F8DCAE62B}" name="Chloe McLaren Webb" initials="CW" userId="S::chloe.mclarenwebb@cse.org.uk::1455ef3f-0804-4b6d-8fac-a9752430e358" providerId="AD"/>
  <p188:author id="{84D3B4EF-0AFE-F5CB-F843-112B5D85FE35}" name="Julian Woodward" initials="JW" userId="S::julian.woodward@cse.org.uk::c2f96a64-f06b-48c4-bb87-de0f7a7f71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B5FF"/>
    <a:srgbClr val="62F4B4"/>
    <a:srgbClr val="1FC0D5"/>
    <a:srgbClr val="F5682C"/>
    <a:srgbClr val="66FF33"/>
    <a:srgbClr val="66FF99"/>
    <a:srgbClr val="FF7C80"/>
    <a:srgbClr val="CC0E8F"/>
    <a:srgbClr val="FF7D7D"/>
    <a:srgbClr val="E0D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6F0743-12B9-47CE-806B-532938AC04D6}" v="7" dt="2026-07-21T07:51:53.337"/>
    <p1510:client id="{3EE74440-692E-497D-9136-BAAFEFF9DB98}" v="176" dt="2026-07-21T13:02:57.590"/>
    <p1510:client id="{967077D6-8ED5-4E67-8120-544520323726}" v="3718" dt="2026-07-21T13:28:21.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8/10/relationships/authors" Target="authors.xml"/><Relationship Id="rId7" Type="http://schemas.openxmlformats.org/officeDocument/2006/relationships/slide" Target="slides/slide1.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E47_7EDE5CD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EAE_6EA06824.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EAE_6EA06824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entreforsustainableenergy-my.sharepoint.com/personal/julian_woodward_cse_org_uk/Documents/Projects/Archive/Market%20monitoring%20financial%20analysis/Q3%202025/Plots_4_webina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E49_F1E1060B.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SE-BRI-SVR-01.CSE.ORG.UK\Data\R&amp;A\Research%20Projects\766a%20-%20NGED%20DSO%20flex%20assessment\for-chart-income.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https://centreforsustainableenergy-my.sharepoint.com/personal/sam_cardwell_cse_org_uk/Documents/Projects/Smart%20and%20Fair/End%20of%20Phase%203%20report/Slide%2047%20Chart.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r>
              <a:rPr lang="en-GB" sz="1200"/>
              <a:t>Individual branded offer tracked by webinars</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endParaRPr lang="en-GB"/>
        </a:p>
      </c:txPr>
    </c:title>
    <c:autoTitleDeleted val="0"/>
    <c:plotArea>
      <c:layout/>
      <c:barChart>
        <c:barDir val="col"/>
        <c:grouping val="stacked"/>
        <c:varyColors val="0"/>
        <c:ser>
          <c:idx val="0"/>
          <c:order val="0"/>
          <c:tx>
            <c:strRef>
              <c:f>Sheet1!$B$3</c:f>
              <c:strCache>
                <c:ptCount val="1"/>
                <c:pt idx="0">
                  <c:v>Product</c:v>
                </c:pt>
              </c:strCache>
            </c:strRef>
          </c:tx>
          <c:spPr>
            <a:solidFill>
              <a:schemeClr val="accent1"/>
            </a:solidFill>
            <a:ln>
              <a:noFill/>
            </a:ln>
            <a:effectLst/>
          </c:spPr>
          <c:invertIfNegative val="0"/>
          <c:cat>
            <c:strRef>
              <c:f>Sheet1!$A$4:$A$7</c:f>
              <c:strCache>
                <c:ptCount val="4"/>
                <c:pt idx="0">
                  <c:v>Sep '24</c:v>
                </c:pt>
                <c:pt idx="1">
                  <c:v>March '25</c:v>
                </c:pt>
                <c:pt idx="2">
                  <c:v>Sep '25</c:v>
                </c:pt>
                <c:pt idx="3">
                  <c:v>Mar '26</c:v>
                </c:pt>
              </c:strCache>
            </c:strRef>
          </c:cat>
          <c:val>
            <c:numRef>
              <c:f>Sheet1!$B$4:$B$7</c:f>
              <c:numCache>
                <c:formatCode>General</c:formatCode>
                <c:ptCount val="4"/>
                <c:pt idx="0">
                  <c:v>55</c:v>
                </c:pt>
                <c:pt idx="1">
                  <c:v>91</c:v>
                </c:pt>
                <c:pt idx="2">
                  <c:v>110</c:v>
                </c:pt>
                <c:pt idx="3">
                  <c:v>132</c:v>
                </c:pt>
              </c:numCache>
            </c:numRef>
          </c:val>
          <c:extLst>
            <c:ext xmlns:c16="http://schemas.microsoft.com/office/drawing/2014/chart" uri="{C3380CC4-5D6E-409C-BE32-E72D297353CC}">
              <c16:uniqueId val="{00000000-C4AA-408E-B5DE-F5C2B4796BC4}"/>
            </c:ext>
          </c:extLst>
        </c:ser>
        <c:ser>
          <c:idx val="1"/>
          <c:order val="1"/>
          <c:tx>
            <c:strRef>
              <c:f>Sheet1!$C$3</c:f>
              <c:strCache>
                <c:ptCount val="1"/>
                <c:pt idx="0">
                  <c:v>Tariff</c:v>
                </c:pt>
              </c:strCache>
            </c:strRef>
          </c:tx>
          <c:spPr>
            <a:solidFill>
              <a:schemeClr val="accent2"/>
            </a:solidFill>
            <a:ln>
              <a:noFill/>
            </a:ln>
            <a:effectLst/>
          </c:spPr>
          <c:invertIfNegative val="0"/>
          <c:cat>
            <c:strRef>
              <c:f>Sheet1!$A$4:$A$7</c:f>
              <c:strCache>
                <c:ptCount val="4"/>
                <c:pt idx="0">
                  <c:v>Sep '24</c:v>
                </c:pt>
                <c:pt idx="1">
                  <c:v>March '25</c:v>
                </c:pt>
                <c:pt idx="2">
                  <c:v>Sep '25</c:v>
                </c:pt>
                <c:pt idx="3">
                  <c:v>Mar '26</c:v>
                </c:pt>
              </c:strCache>
            </c:strRef>
          </c:cat>
          <c:val>
            <c:numRef>
              <c:f>Sheet1!$C$4:$C$7</c:f>
              <c:numCache>
                <c:formatCode>General</c:formatCode>
                <c:ptCount val="4"/>
                <c:pt idx="0">
                  <c:v>24</c:v>
                </c:pt>
                <c:pt idx="1">
                  <c:v>65</c:v>
                </c:pt>
                <c:pt idx="2">
                  <c:v>66</c:v>
                </c:pt>
                <c:pt idx="3">
                  <c:v>61</c:v>
                </c:pt>
              </c:numCache>
            </c:numRef>
          </c:val>
          <c:extLst>
            <c:ext xmlns:c16="http://schemas.microsoft.com/office/drawing/2014/chart" uri="{C3380CC4-5D6E-409C-BE32-E72D297353CC}">
              <c16:uniqueId val="{00000001-C4AA-408E-B5DE-F5C2B4796BC4}"/>
            </c:ext>
          </c:extLst>
        </c:ser>
        <c:ser>
          <c:idx val="2"/>
          <c:order val="2"/>
          <c:tx>
            <c:strRef>
              <c:f>Sheet1!$D$3</c:f>
              <c:strCache>
                <c:ptCount val="1"/>
                <c:pt idx="0">
                  <c:v>Service</c:v>
                </c:pt>
              </c:strCache>
            </c:strRef>
          </c:tx>
          <c:spPr>
            <a:solidFill>
              <a:schemeClr val="accent3"/>
            </a:solidFill>
            <a:ln>
              <a:noFill/>
            </a:ln>
            <a:effectLst/>
          </c:spPr>
          <c:invertIfNegative val="0"/>
          <c:cat>
            <c:strRef>
              <c:f>Sheet1!$A$4:$A$7</c:f>
              <c:strCache>
                <c:ptCount val="4"/>
                <c:pt idx="0">
                  <c:v>Sep '24</c:v>
                </c:pt>
                <c:pt idx="1">
                  <c:v>March '25</c:v>
                </c:pt>
                <c:pt idx="2">
                  <c:v>Sep '25</c:v>
                </c:pt>
                <c:pt idx="3">
                  <c:v>Mar '26</c:v>
                </c:pt>
              </c:strCache>
            </c:strRef>
          </c:cat>
          <c:val>
            <c:numRef>
              <c:f>Sheet1!$D$4:$D$7</c:f>
              <c:numCache>
                <c:formatCode>General</c:formatCode>
                <c:ptCount val="4"/>
                <c:pt idx="0">
                  <c:v>4</c:v>
                </c:pt>
                <c:pt idx="1">
                  <c:v>12</c:v>
                </c:pt>
                <c:pt idx="2">
                  <c:v>15</c:v>
                </c:pt>
                <c:pt idx="3">
                  <c:v>15</c:v>
                </c:pt>
              </c:numCache>
            </c:numRef>
          </c:val>
          <c:extLst>
            <c:ext xmlns:c16="http://schemas.microsoft.com/office/drawing/2014/chart" uri="{C3380CC4-5D6E-409C-BE32-E72D297353CC}">
              <c16:uniqueId val="{00000002-C4AA-408E-B5DE-F5C2B4796BC4}"/>
            </c:ext>
          </c:extLst>
        </c:ser>
        <c:ser>
          <c:idx val="3"/>
          <c:order val="3"/>
          <c:tx>
            <c:strRef>
              <c:f>Sheet1!$E$3</c:f>
              <c:strCache>
                <c:ptCount val="1"/>
                <c:pt idx="0">
                  <c:v>Bundles</c:v>
                </c:pt>
              </c:strCache>
            </c:strRef>
          </c:tx>
          <c:spPr>
            <a:solidFill>
              <a:schemeClr val="accent4"/>
            </a:solidFill>
            <a:ln>
              <a:noFill/>
            </a:ln>
            <a:effectLst/>
          </c:spPr>
          <c:invertIfNegative val="0"/>
          <c:cat>
            <c:strRef>
              <c:f>Sheet1!$A$4:$A$7</c:f>
              <c:strCache>
                <c:ptCount val="4"/>
                <c:pt idx="0">
                  <c:v>Sep '24</c:v>
                </c:pt>
                <c:pt idx="1">
                  <c:v>March '25</c:v>
                </c:pt>
                <c:pt idx="2">
                  <c:v>Sep '25</c:v>
                </c:pt>
                <c:pt idx="3">
                  <c:v>Mar '26</c:v>
                </c:pt>
              </c:strCache>
            </c:strRef>
          </c:cat>
          <c:val>
            <c:numRef>
              <c:f>Sheet1!$E$4:$E$7</c:f>
              <c:numCache>
                <c:formatCode>General</c:formatCode>
                <c:ptCount val="4"/>
                <c:pt idx="0">
                  <c:v>1</c:v>
                </c:pt>
                <c:pt idx="1">
                  <c:v>5</c:v>
                </c:pt>
                <c:pt idx="2">
                  <c:v>6</c:v>
                </c:pt>
                <c:pt idx="3">
                  <c:v>5</c:v>
                </c:pt>
              </c:numCache>
            </c:numRef>
          </c:val>
          <c:extLst>
            <c:ext xmlns:c16="http://schemas.microsoft.com/office/drawing/2014/chart" uri="{C3380CC4-5D6E-409C-BE32-E72D297353CC}">
              <c16:uniqueId val="{00000003-C4AA-408E-B5DE-F5C2B4796BC4}"/>
            </c:ext>
          </c:extLst>
        </c:ser>
        <c:dLbls>
          <c:showLegendKey val="0"/>
          <c:showVal val="0"/>
          <c:showCatName val="0"/>
          <c:showSerName val="0"/>
          <c:showPercent val="0"/>
          <c:showBubbleSize val="0"/>
        </c:dLbls>
        <c:gapWidth val="150"/>
        <c:overlap val="100"/>
        <c:axId val="359862656"/>
        <c:axId val="359863736"/>
      </c:barChart>
      <c:catAx>
        <c:axId val="35986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59863736"/>
        <c:crosses val="autoZero"/>
        <c:auto val="1"/>
        <c:lblAlgn val="ctr"/>
        <c:lblOffset val="100"/>
        <c:noMultiLvlLbl val="0"/>
      </c:catAx>
      <c:valAx>
        <c:axId val="359863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598626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38100">
      <a:noFill/>
    </a:ln>
    <a:effectLst/>
  </c:spPr>
  <c:txPr>
    <a:bodyPr/>
    <a:lstStyle/>
    <a:p>
      <a:pPr>
        <a:defRPr sz="11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sz="1200"/>
              <a:t>Savings for personas on optimal tariffs (total savings</a:t>
            </a:r>
            <a:r>
              <a:rPr lang="en-US" sz="1200" baseline="0"/>
              <a:t> = bar, % = proportion of total electric bill saved)</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Saving</c:v>
                </c:pt>
              </c:strCache>
            </c:strRef>
          </c:tx>
          <c:spPr>
            <a:solidFill>
              <a:srgbClr val="CC0E8F"/>
            </a:solidFill>
            <a:ln>
              <a:noFill/>
            </a:ln>
            <a:effectLst/>
          </c:spPr>
          <c:invertIfNegative val="0"/>
          <c:dLbls>
            <c:dLbl>
              <c:idx val="0"/>
              <c:layout>
                <c:manualLayout>
                  <c:x val="2.6625161542684966E-3"/>
                  <c:y val="7.6479663516666394E-3"/>
                </c:manualLayout>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B2D-4904-BF73-70C5940AFA2B}"/>
                </c:ext>
              </c:extLst>
            </c:dLbl>
            <c:dLbl>
              <c:idx val="1"/>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B2D-4904-BF73-70C5940AFA2B}"/>
                </c:ext>
              </c:extLst>
            </c:dLbl>
            <c:dLbl>
              <c:idx val="2"/>
              <c:layout>
                <c:manualLayout>
                  <c:x val="-6.2799311039240259E-17"/>
                  <c:y val="-4.3568890538956172E-3"/>
                </c:manualLayout>
              </c:layout>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B2D-4904-BF73-70C5940AFA2B}"/>
                </c:ext>
              </c:extLst>
            </c:dLbl>
            <c:dLbl>
              <c:idx val="3"/>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B2D-4904-BF73-70C5940AFA2B}"/>
                </c:ext>
              </c:extLst>
            </c:dLbl>
            <c:dLbl>
              <c:idx val="4"/>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B2D-4904-BF73-70C5940AFA2B}"/>
                </c:ext>
              </c:extLst>
            </c:dLbl>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Persona 1: Storage heater family</c:v>
                </c:pt>
                <c:pt idx="1">
                  <c:v>Persona 2: GCH prepay renter</c:v>
                </c:pt>
                <c:pt idx="2">
                  <c:v>Persona 3: PV and EV owner</c:v>
                </c:pt>
                <c:pt idx="3">
                  <c:v>Persona 4: GCH owner family</c:v>
                </c:pt>
                <c:pt idx="4">
                  <c:v>Persona 5: Heat pump owner</c:v>
                </c:pt>
              </c:strCache>
            </c:strRef>
          </c:cat>
          <c:val>
            <c:numRef>
              <c:f>Sheet1!$B$2:$B$6</c:f>
              <c:numCache>
                <c:formatCode>_-"£"* #,##0_-;\-"£"* #,##0_-;_-"£"* "-"??_-;_-@_-</c:formatCode>
                <c:ptCount val="5"/>
                <c:pt idx="0">
                  <c:v>246</c:v>
                </c:pt>
                <c:pt idx="1">
                  <c:v>38</c:v>
                </c:pt>
                <c:pt idx="2">
                  <c:v>523</c:v>
                </c:pt>
                <c:pt idx="3">
                  <c:v>52</c:v>
                </c:pt>
                <c:pt idx="4">
                  <c:v>180</c:v>
                </c:pt>
              </c:numCache>
            </c:numRef>
          </c:val>
          <c:extLst>
            <c:ext xmlns:c16="http://schemas.microsoft.com/office/drawing/2014/chart" uri="{C3380CC4-5D6E-409C-BE32-E72D297353CC}">
              <c16:uniqueId val="{00000005-177D-473D-A43E-87644ABB4963}"/>
            </c:ext>
          </c:extLst>
        </c:ser>
        <c:dLbls>
          <c:showLegendKey val="0"/>
          <c:showVal val="0"/>
          <c:showCatName val="0"/>
          <c:showSerName val="0"/>
          <c:showPercent val="0"/>
          <c:showBubbleSize val="0"/>
        </c:dLbls>
        <c:gapWidth val="219"/>
        <c:overlap val="-27"/>
        <c:axId val="1160631080"/>
        <c:axId val="1160630000"/>
      </c:barChart>
      <c:catAx>
        <c:axId val="1160631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60630000"/>
        <c:crosses val="autoZero"/>
        <c:auto val="1"/>
        <c:lblAlgn val="ctr"/>
        <c:lblOffset val="100"/>
        <c:noMultiLvlLbl val="0"/>
      </c:catAx>
      <c:valAx>
        <c:axId val="11606300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606310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GB" sz="1200"/>
              <a:t>Number</a:t>
            </a:r>
            <a:r>
              <a:rPr lang="en-GB" sz="1200" baseline="0"/>
              <a:t> of s</a:t>
            </a:r>
            <a:r>
              <a:rPr lang="en-GB" sz="1200"/>
              <a:t>mart offer types available to personas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solidFill>
              <a:srgbClr val="1FC0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Sheet3!$B$8:$B$12</c:f>
              <c:strCache>
                <c:ptCount val="5"/>
                <c:pt idx="0">
                  <c:v>Persona 1: Storage heater family</c:v>
                </c:pt>
                <c:pt idx="1">
                  <c:v>Persona 2: GCH prepay renter</c:v>
                </c:pt>
                <c:pt idx="2">
                  <c:v>Persona 3: PV and EV owner</c:v>
                </c:pt>
                <c:pt idx="3">
                  <c:v>Persona 4: GCH owner family</c:v>
                </c:pt>
                <c:pt idx="4">
                  <c:v>Persona 5: Heat pump owner</c:v>
                </c:pt>
              </c:strCache>
            </c:strRef>
          </c:cat>
          <c:val>
            <c:numRef>
              <c:f>Sheet3!$C$8:$C$12</c:f>
              <c:numCache>
                <c:formatCode>General</c:formatCode>
                <c:ptCount val="5"/>
                <c:pt idx="0">
                  <c:v>5</c:v>
                </c:pt>
                <c:pt idx="1">
                  <c:v>1</c:v>
                </c:pt>
                <c:pt idx="2">
                  <c:v>25</c:v>
                </c:pt>
                <c:pt idx="3">
                  <c:v>13</c:v>
                </c:pt>
                <c:pt idx="4">
                  <c:v>17</c:v>
                </c:pt>
              </c:numCache>
            </c:numRef>
          </c:val>
          <c:extLst>
            <c:ext xmlns:c16="http://schemas.microsoft.com/office/drawing/2014/chart" uri="{C3380CC4-5D6E-409C-BE32-E72D297353CC}">
              <c16:uniqueId val="{00000000-3789-40E9-93F1-2B5F5AECB5D2}"/>
            </c:ext>
          </c:extLst>
        </c:ser>
        <c:dLbls>
          <c:dLblPos val="outEnd"/>
          <c:showLegendKey val="0"/>
          <c:showVal val="1"/>
          <c:showCatName val="0"/>
          <c:showSerName val="0"/>
          <c:showPercent val="0"/>
          <c:showBubbleSize val="0"/>
        </c:dLbls>
        <c:gapWidth val="219"/>
        <c:overlap val="-27"/>
        <c:axId val="1161988432"/>
        <c:axId val="1161980512"/>
      </c:barChart>
      <c:catAx>
        <c:axId val="116198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61980512"/>
        <c:crosses val="autoZero"/>
        <c:auto val="1"/>
        <c:lblAlgn val="ctr"/>
        <c:lblOffset val="100"/>
        <c:noMultiLvlLbl val="0"/>
      </c:catAx>
      <c:valAx>
        <c:axId val="116198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619884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GB" sz="1200" b="0"/>
              <a:t>Smart tariff availability by technology type over time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GB"/>
        </a:p>
      </c:txPr>
    </c:title>
    <c:autoTitleDeleted val="0"/>
    <c:plotArea>
      <c:layout/>
      <c:barChart>
        <c:barDir val="col"/>
        <c:grouping val="stacked"/>
        <c:varyColors val="0"/>
        <c:ser>
          <c:idx val="0"/>
          <c:order val="0"/>
          <c:tx>
            <c:strRef>
              <c:f>'Time Series'!$C$4</c:f>
              <c:strCache>
                <c:ptCount val="1"/>
                <c:pt idx="0">
                  <c:v>EV</c:v>
                </c:pt>
              </c:strCache>
            </c:strRef>
          </c:tx>
          <c:spPr>
            <a:solidFill>
              <a:srgbClr val="1FC0D5"/>
            </a:solidFill>
            <a:ln>
              <a:noFill/>
            </a:ln>
            <a:effectLst/>
          </c:spPr>
          <c:invertIfNegative val="0"/>
          <c:cat>
            <c:strRef>
              <c:f>'Time Series'!$E$3:$N$3</c:f>
              <c:strCache>
                <c:ptCount val="10"/>
                <c:pt idx="0">
                  <c:v>2018</c:v>
                </c:pt>
                <c:pt idx="1">
                  <c:v>2019</c:v>
                </c:pt>
                <c:pt idx="2">
                  <c:v>2020</c:v>
                </c:pt>
                <c:pt idx="3">
                  <c:v>2021</c:v>
                </c:pt>
                <c:pt idx="4">
                  <c:v>2022</c:v>
                </c:pt>
                <c:pt idx="5">
                  <c:v>2023</c:v>
                </c:pt>
                <c:pt idx="6">
                  <c:v>2024</c:v>
                </c:pt>
                <c:pt idx="7">
                  <c:v>2025 (Q1)</c:v>
                </c:pt>
                <c:pt idx="8">
                  <c:v>2025 (Q3)</c:v>
                </c:pt>
                <c:pt idx="9">
                  <c:v>2026 (Q1)</c:v>
                </c:pt>
              </c:strCache>
            </c:strRef>
          </c:cat>
          <c:val>
            <c:numRef>
              <c:f>'Time Series'!$E$4:$N$4</c:f>
              <c:numCache>
                <c:formatCode>General</c:formatCode>
                <c:ptCount val="10"/>
                <c:pt idx="0">
                  <c:v>1</c:v>
                </c:pt>
                <c:pt idx="1">
                  <c:v>4</c:v>
                </c:pt>
                <c:pt idx="2">
                  <c:v>9</c:v>
                </c:pt>
                <c:pt idx="3">
                  <c:v>22</c:v>
                </c:pt>
                <c:pt idx="4">
                  <c:v>16</c:v>
                </c:pt>
                <c:pt idx="5">
                  <c:v>13</c:v>
                </c:pt>
                <c:pt idx="6">
                  <c:v>15</c:v>
                </c:pt>
                <c:pt idx="7">
                  <c:v>18</c:v>
                </c:pt>
                <c:pt idx="8">
                  <c:v>19</c:v>
                </c:pt>
                <c:pt idx="9">
                  <c:v>15</c:v>
                </c:pt>
              </c:numCache>
            </c:numRef>
          </c:val>
          <c:extLst>
            <c:ext xmlns:c16="http://schemas.microsoft.com/office/drawing/2014/chart" uri="{C3380CC4-5D6E-409C-BE32-E72D297353CC}">
              <c16:uniqueId val="{00000000-3AED-42DA-AED6-1F4A1CEC0CCF}"/>
            </c:ext>
          </c:extLst>
        </c:ser>
        <c:ser>
          <c:idx val="1"/>
          <c:order val="1"/>
          <c:tx>
            <c:strRef>
              <c:f>'Time Series'!$C$5</c:f>
              <c:strCache>
                <c:ptCount val="1"/>
                <c:pt idx="0">
                  <c:v>Heat pump</c:v>
                </c:pt>
              </c:strCache>
            </c:strRef>
          </c:tx>
          <c:spPr>
            <a:solidFill>
              <a:srgbClr val="62F4B4"/>
            </a:solidFill>
            <a:ln>
              <a:noFill/>
            </a:ln>
            <a:effectLst/>
          </c:spPr>
          <c:invertIfNegative val="0"/>
          <c:cat>
            <c:strRef>
              <c:f>'Time Series'!$E$3:$N$3</c:f>
              <c:strCache>
                <c:ptCount val="10"/>
                <c:pt idx="0">
                  <c:v>2018</c:v>
                </c:pt>
                <c:pt idx="1">
                  <c:v>2019</c:v>
                </c:pt>
                <c:pt idx="2">
                  <c:v>2020</c:v>
                </c:pt>
                <c:pt idx="3">
                  <c:v>2021</c:v>
                </c:pt>
                <c:pt idx="4">
                  <c:v>2022</c:v>
                </c:pt>
                <c:pt idx="5">
                  <c:v>2023</c:v>
                </c:pt>
                <c:pt idx="6">
                  <c:v>2024</c:v>
                </c:pt>
                <c:pt idx="7">
                  <c:v>2025 (Q1)</c:v>
                </c:pt>
                <c:pt idx="8">
                  <c:v>2025 (Q3)</c:v>
                </c:pt>
                <c:pt idx="9">
                  <c:v>2026 (Q1)</c:v>
                </c:pt>
              </c:strCache>
            </c:strRef>
          </c:cat>
          <c:val>
            <c:numRef>
              <c:f>'Time Series'!$E$5:$N$5</c:f>
              <c:numCache>
                <c:formatCode>General</c:formatCode>
                <c:ptCount val="10"/>
                <c:pt idx="0">
                  <c:v>0</c:v>
                </c:pt>
                <c:pt idx="1">
                  <c:v>0</c:v>
                </c:pt>
                <c:pt idx="2">
                  <c:v>0</c:v>
                </c:pt>
                <c:pt idx="3">
                  <c:v>0</c:v>
                </c:pt>
                <c:pt idx="4">
                  <c:v>0</c:v>
                </c:pt>
                <c:pt idx="5">
                  <c:v>1</c:v>
                </c:pt>
                <c:pt idx="6">
                  <c:v>7</c:v>
                </c:pt>
                <c:pt idx="7">
                  <c:v>9</c:v>
                </c:pt>
                <c:pt idx="8">
                  <c:v>7</c:v>
                </c:pt>
                <c:pt idx="9">
                  <c:v>3</c:v>
                </c:pt>
              </c:numCache>
            </c:numRef>
          </c:val>
          <c:extLst>
            <c:ext xmlns:c16="http://schemas.microsoft.com/office/drawing/2014/chart" uri="{C3380CC4-5D6E-409C-BE32-E72D297353CC}">
              <c16:uniqueId val="{00000001-3AED-42DA-AED6-1F4A1CEC0CCF}"/>
            </c:ext>
          </c:extLst>
        </c:ser>
        <c:ser>
          <c:idx val="2"/>
          <c:order val="2"/>
          <c:tx>
            <c:strRef>
              <c:f>'Time Series'!$C$6</c:f>
              <c:strCache>
                <c:ptCount val="1"/>
                <c:pt idx="0">
                  <c:v>No LCT</c:v>
                </c:pt>
              </c:strCache>
            </c:strRef>
          </c:tx>
          <c:spPr>
            <a:solidFill>
              <a:srgbClr val="CC0E8F"/>
            </a:solidFill>
            <a:ln>
              <a:noFill/>
            </a:ln>
            <a:effectLst/>
          </c:spPr>
          <c:invertIfNegative val="0"/>
          <c:cat>
            <c:strRef>
              <c:f>'Time Series'!$E$3:$N$3</c:f>
              <c:strCache>
                <c:ptCount val="10"/>
                <c:pt idx="0">
                  <c:v>2018</c:v>
                </c:pt>
                <c:pt idx="1">
                  <c:v>2019</c:v>
                </c:pt>
                <c:pt idx="2">
                  <c:v>2020</c:v>
                </c:pt>
                <c:pt idx="3">
                  <c:v>2021</c:v>
                </c:pt>
                <c:pt idx="4">
                  <c:v>2022</c:v>
                </c:pt>
                <c:pt idx="5">
                  <c:v>2023</c:v>
                </c:pt>
                <c:pt idx="6">
                  <c:v>2024</c:v>
                </c:pt>
                <c:pt idx="7">
                  <c:v>2025 (Q1)</c:v>
                </c:pt>
                <c:pt idx="8">
                  <c:v>2025 (Q3)</c:v>
                </c:pt>
                <c:pt idx="9">
                  <c:v>2026 (Q1)</c:v>
                </c:pt>
              </c:strCache>
            </c:strRef>
          </c:cat>
          <c:val>
            <c:numRef>
              <c:f>'Time Series'!$E$6:$N$6</c:f>
              <c:numCache>
                <c:formatCode>General</c:formatCode>
                <c:ptCount val="10"/>
                <c:pt idx="0">
                  <c:v>0</c:v>
                </c:pt>
                <c:pt idx="1">
                  <c:v>0</c:v>
                </c:pt>
                <c:pt idx="2">
                  <c:v>0</c:v>
                </c:pt>
                <c:pt idx="3">
                  <c:v>0</c:v>
                </c:pt>
                <c:pt idx="4">
                  <c:v>0</c:v>
                </c:pt>
                <c:pt idx="5">
                  <c:v>0</c:v>
                </c:pt>
                <c:pt idx="6">
                  <c:v>0</c:v>
                </c:pt>
                <c:pt idx="7">
                  <c:v>0</c:v>
                </c:pt>
                <c:pt idx="8">
                  <c:v>7</c:v>
                </c:pt>
                <c:pt idx="9">
                  <c:v>12</c:v>
                </c:pt>
              </c:numCache>
            </c:numRef>
          </c:val>
          <c:extLst>
            <c:ext xmlns:c16="http://schemas.microsoft.com/office/drawing/2014/chart" uri="{C3380CC4-5D6E-409C-BE32-E72D297353CC}">
              <c16:uniqueId val="{00000002-3AED-42DA-AED6-1F4A1CEC0CCF}"/>
            </c:ext>
          </c:extLst>
        </c:ser>
        <c:ser>
          <c:idx val="3"/>
          <c:order val="3"/>
          <c:tx>
            <c:strRef>
              <c:f>'Time Series'!$C$7</c:f>
              <c:strCache>
                <c:ptCount val="1"/>
                <c:pt idx="0">
                  <c:v>Solar PV and battery</c:v>
                </c:pt>
              </c:strCache>
            </c:strRef>
          </c:tx>
          <c:spPr>
            <a:solidFill>
              <a:srgbClr val="A1B5FF"/>
            </a:solidFill>
            <a:ln>
              <a:noFill/>
            </a:ln>
            <a:effectLst/>
          </c:spPr>
          <c:invertIfNegative val="0"/>
          <c:cat>
            <c:strRef>
              <c:f>'Time Series'!$E$3:$N$3</c:f>
              <c:strCache>
                <c:ptCount val="10"/>
                <c:pt idx="0">
                  <c:v>2018</c:v>
                </c:pt>
                <c:pt idx="1">
                  <c:v>2019</c:v>
                </c:pt>
                <c:pt idx="2">
                  <c:v>2020</c:v>
                </c:pt>
                <c:pt idx="3">
                  <c:v>2021</c:v>
                </c:pt>
                <c:pt idx="4">
                  <c:v>2022</c:v>
                </c:pt>
                <c:pt idx="5">
                  <c:v>2023</c:v>
                </c:pt>
                <c:pt idx="6">
                  <c:v>2024</c:v>
                </c:pt>
                <c:pt idx="7">
                  <c:v>2025 (Q1)</c:v>
                </c:pt>
                <c:pt idx="8">
                  <c:v>2025 (Q3)</c:v>
                </c:pt>
                <c:pt idx="9">
                  <c:v>2026 (Q1)</c:v>
                </c:pt>
              </c:strCache>
            </c:strRef>
          </c:cat>
          <c:val>
            <c:numRef>
              <c:f>'Time Series'!$E$7:$N$7</c:f>
              <c:numCache>
                <c:formatCode>General</c:formatCode>
                <c:ptCount val="10"/>
                <c:pt idx="0">
                  <c:v>0</c:v>
                </c:pt>
                <c:pt idx="1">
                  <c:v>0</c:v>
                </c:pt>
                <c:pt idx="2">
                  <c:v>0</c:v>
                </c:pt>
                <c:pt idx="3">
                  <c:v>0</c:v>
                </c:pt>
                <c:pt idx="4">
                  <c:v>0</c:v>
                </c:pt>
                <c:pt idx="5">
                  <c:v>0</c:v>
                </c:pt>
                <c:pt idx="6">
                  <c:v>3</c:v>
                </c:pt>
                <c:pt idx="7">
                  <c:v>3</c:v>
                </c:pt>
                <c:pt idx="8">
                  <c:v>3</c:v>
                </c:pt>
                <c:pt idx="9">
                  <c:v>3</c:v>
                </c:pt>
              </c:numCache>
            </c:numRef>
          </c:val>
          <c:extLst>
            <c:ext xmlns:c16="http://schemas.microsoft.com/office/drawing/2014/chart" uri="{C3380CC4-5D6E-409C-BE32-E72D297353CC}">
              <c16:uniqueId val="{00000003-3AED-42DA-AED6-1F4A1CEC0CCF}"/>
            </c:ext>
          </c:extLst>
        </c:ser>
        <c:ser>
          <c:idx val="4"/>
          <c:order val="4"/>
          <c:tx>
            <c:strRef>
              <c:f>'Time Series'!$C$8</c:f>
              <c:strCache>
                <c:ptCount val="1"/>
                <c:pt idx="0">
                  <c:v>Storage heaters</c:v>
                </c:pt>
              </c:strCache>
            </c:strRef>
          </c:tx>
          <c:spPr>
            <a:solidFill>
              <a:srgbClr val="CEDC00"/>
            </a:solidFill>
            <a:ln>
              <a:noFill/>
            </a:ln>
            <a:effectLst/>
          </c:spPr>
          <c:invertIfNegative val="0"/>
          <c:cat>
            <c:strRef>
              <c:f>'Time Series'!$E$3:$N$3</c:f>
              <c:strCache>
                <c:ptCount val="10"/>
                <c:pt idx="0">
                  <c:v>2018</c:v>
                </c:pt>
                <c:pt idx="1">
                  <c:v>2019</c:v>
                </c:pt>
                <c:pt idx="2">
                  <c:v>2020</c:v>
                </c:pt>
                <c:pt idx="3">
                  <c:v>2021</c:v>
                </c:pt>
                <c:pt idx="4">
                  <c:v>2022</c:v>
                </c:pt>
                <c:pt idx="5">
                  <c:v>2023</c:v>
                </c:pt>
                <c:pt idx="6">
                  <c:v>2024</c:v>
                </c:pt>
                <c:pt idx="7">
                  <c:v>2025 (Q1)</c:v>
                </c:pt>
                <c:pt idx="8">
                  <c:v>2025 (Q3)</c:v>
                </c:pt>
                <c:pt idx="9">
                  <c:v>2026 (Q1)</c:v>
                </c:pt>
              </c:strCache>
            </c:strRef>
          </c:cat>
          <c:val>
            <c:numRef>
              <c:f>'Time Series'!$E$8:$N$8</c:f>
              <c:numCache>
                <c:formatCode>General</c:formatCode>
                <c:ptCount val="10"/>
                <c:pt idx="0">
                  <c:v>0</c:v>
                </c:pt>
                <c:pt idx="1">
                  <c:v>0</c:v>
                </c:pt>
                <c:pt idx="2">
                  <c:v>0</c:v>
                </c:pt>
                <c:pt idx="3">
                  <c:v>0</c:v>
                </c:pt>
                <c:pt idx="4">
                  <c:v>0</c:v>
                </c:pt>
                <c:pt idx="5">
                  <c:v>1</c:v>
                </c:pt>
                <c:pt idx="6">
                  <c:v>2</c:v>
                </c:pt>
                <c:pt idx="7">
                  <c:v>2</c:v>
                </c:pt>
                <c:pt idx="8">
                  <c:v>1</c:v>
                </c:pt>
                <c:pt idx="9">
                  <c:v>0</c:v>
                </c:pt>
              </c:numCache>
            </c:numRef>
          </c:val>
          <c:extLst>
            <c:ext xmlns:c16="http://schemas.microsoft.com/office/drawing/2014/chart" uri="{C3380CC4-5D6E-409C-BE32-E72D297353CC}">
              <c16:uniqueId val="{00000004-3AED-42DA-AED6-1F4A1CEC0CCF}"/>
            </c:ext>
          </c:extLst>
        </c:ser>
        <c:dLbls>
          <c:showLegendKey val="0"/>
          <c:showVal val="0"/>
          <c:showCatName val="0"/>
          <c:showSerName val="0"/>
          <c:showPercent val="0"/>
          <c:showBubbleSize val="0"/>
        </c:dLbls>
        <c:gapWidth val="150"/>
        <c:overlap val="100"/>
        <c:axId val="1072030968"/>
        <c:axId val="1072032408"/>
      </c:barChart>
      <c:catAx>
        <c:axId val="107203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72032408"/>
        <c:crosses val="autoZero"/>
        <c:auto val="1"/>
        <c:lblAlgn val="ctr"/>
        <c:lblOffset val="100"/>
        <c:noMultiLvlLbl val="0"/>
      </c:catAx>
      <c:valAx>
        <c:axId val="1072032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72030968"/>
        <c:crosses val="autoZero"/>
        <c:crossBetween val="between"/>
      </c:valAx>
      <c:spPr>
        <a:noFill/>
        <a:ln>
          <a:noFill/>
        </a:ln>
        <a:effectLst/>
      </c:spPr>
    </c:plotArea>
    <c:legend>
      <c:legendPos val="b"/>
      <c:layout>
        <c:manualLayout>
          <c:xMode val="edge"/>
          <c:yMode val="edge"/>
          <c:x val="0.11963129803230109"/>
          <c:y val="0.77907022245336155"/>
          <c:w val="0.77210052514918193"/>
          <c:h val="0.1968831536042796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GB" sz="1200" b="0"/>
              <a:t>Highest Smart Export Guarantee rates available to different types of domestic exporter (April 2026)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GB"/>
        </a:p>
      </c:txPr>
    </c:title>
    <c:autoTitleDeleted val="0"/>
    <c:plotArea>
      <c:layout/>
      <c:barChart>
        <c:barDir val="col"/>
        <c:grouping val="clustered"/>
        <c:varyColors val="0"/>
        <c:ser>
          <c:idx val="0"/>
          <c:order val="0"/>
          <c:spPr>
            <a:solidFill>
              <a:srgbClr val="CC0E8F"/>
            </a:solidFill>
            <a:ln>
              <a:noFill/>
            </a:ln>
            <a:effectLst/>
          </c:spPr>
          <c:invertIfNegative val="0"/>
          <c:dLbls>
            <c:dLbl>
              <c:idx val="0"/>
              <c:tx>
                <c:rich>
                  <a:bodyPr/>
                  <a:lstStyle/>
                  <a:p>
                    <a:r>
                      <a:rPr lang="en-US"/>
                      <a:t>13p</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061-4B53-8592-CAA0FF234AAA}"/>
                </c:ext>
              </c:extLst>
            </c:dLbl>
            <c:dLbl>
              <c:idx val="1"/>
              <c:tx>
                <c:rich>
                  <a:bodyPr/>
                  <a:lstStyle/>
                  <a:p>
                    <a:r>
                      <a:rPr lang="en-US"/>
                      <a:t>25p</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061-4B53-8592-CAA0FF234A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Sheet1!$C$5:$D$5</c:f>
              <c:strCache>
                <c:ptCount val="2"/>
                <c:pt idx="0">
                  <c:v>No strings attached</c:v>
                </c:pt>
                <c:pt idx="1">
                  <c:v>Installer, supplier or technology dependent</c:v>
                </c:pt>
              </c:strCache>
            </c:strRef>
          </c:cat>
          <c:val>
            <c:numRef>
              <c:f>Sheet1!$C$6:$D$6</c:f>
              <c:numCache>
                <c:formatCode>General</c:formatCode>
                <c:ptCount val="2"/>
                <c:pt idx="0">
                  <c:v>13</c:v>
                </c:pt>
                <c:pt idx="1">
                  <c:v>25</c:v>
                </c:pt>
              </c:numCache>
            </c:numRef>
          </c:val>
          <c:extLst>
            <c:ext xmlns:c16="http://schemas.microsoft.com/office/drawing/2014/chart" uri="{C3380CC4-5D6E-409C-BE32-E72D297353CC}">
              <c16:uniqueId val="{00000000-7DF5-4BCE-875B-3CF86856F82F}"/>
            </c:ext>
          </c:extLst>
        </c:ser>
        <c:dLbls>
          <c:showLegendKey val="0"/>
          <c:showVal val="0"/>
          <c:showCatName val="0"/>
          <c:showSerName val="0"/>
          <c:showPercent val="0"/>
          <c:showBubbleSize val="0"/>
        </c:dLbls>
        <c:gapWidth val="219"/>
        <c:overlap val="-27"/>
        <c:axId val="1107711464"/>
        <c:axId val="1107712544"/>
      </c:barChart>
      <c:catAx>
        <c:axId val="110771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07712544"/>
        <c:crosses val="autoZero"/>
        <c:auto val="1"/>
        <c:lblAlgn val="ctr"/>
        <c:lblOffset val="100"/>
        <c:noMultiLvlLbl val="0"/>
      </c:catAx>
      <c:valAx>
        <c:axId val="1107712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en-GB"/>
                  <a:t>p/kWh exported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0771146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Sheet1!$D$49</c:f>
              <c:strCache>
                <c:ptCount val="1"/>
                <c:pt idx="0">
                  <c:v>Lowest Income Decile</c:v>
                </c:pt>
              </c:strCache>
            </c:strRef>
          </c:tx>
          <c:spPr>
            <a:solidFill>
              <a:srgbClr val="1FC0D5"/>
            </a:solidFill>
            <a:ln>
              <a:noFill/>
            </a:ln>
            <a:effectLst/>
          </c:spPr>
          <c:invertIfNegative val="0"/>
          <c:cat>
            <c:strRef>
              <c:f>Sheet1!$C$50:$C$51</c:f>
              <c:strCache>
                <c:ptCount val="2"/>
                <c:pt idx="0">
                  <c:v>Constraint zones with lowest flexibility procured</c:v>
                </c:pt>
                <c:pt idx="1">
                  <c:v>Constraint zones with highest flexibility procured</c:v>
                </c:pt>
              </c:strCache>
            </c:strRef>
          </c:cat>
          <c:val>
            <c:numRef>
              <c:f>Sheet1!$D$50:$D$51</c:f>
              <c:numCache>
                <c:formatCode>General</c:formatCode>
                <c:ptCount val="2"/>
                <c:pt idx="0">
                  <c:v>0.13880000000000001</c:v>
                </c:pt>
                <c:pt idx="1">
                  <c:v>5.4199999999999998E-2</c:v>
                </c:pt>
              </c:numCache>
            </c:numRef>
          </c:val>
          <c:extLst>
            <c:ext xmlns:c16="http://schemas.microsoft.com/office/drawing/2014/chart" uri="{C3380CC4-5D6E-409C-BE32-E72D297353CC}">
              <c16:uniqueId val="{00000002-C5F9-4531-9436-53339058B41D}"/>
            </c:ext>
          </c:extLst>
        </c:ser>
        <c:ser>
          <c:idx val="1"/>
          <c:order val="1"/>
          <c:tx>
            <c:strRef>
              <c:f>Sheet1!$E$49</c:f>
              <c:strCache>
                <c:ptCount val="1"/>
                <c:pt idx="0">
                  <c:v>Fifth Income Decile</c:v>
                </c:pt>
              </c:strCache>
            </c:strRef>
          </c:tx>
          <c:spPr>
            <a:solidFill>
              <a:srgbClr val="62F4B4"/>
            </a:solidFill>
            <a:ln>
              <a:noFill/>
            </a:ln>
            <a:effectLst/>
          </c:spPr>
          <c:invertIfNegative val="0"/>
          <c:cat>
            <c:strRef>
              <c:f>Sheet1!$C$50:$C$51</c:f>
              <c:strCache>
                <c:ptCount val="2"/>
                <c:pt idx="0">
                  <c:v>Constraint zones with lowest flexibility procured</c:v>
                </c:pt>
                <c:pt idx="1">
                  <c:v>Constraint zones with highest flexibility procured</c:v>
                </c:pt>
              </c:strCache>
            </c:strRef>
          </c:cat>
          <c:val>
            <c:numRef>
              <c:f>Sheet1!$E$50:$E$51</c:f>
              <c:numCache>
                <c:formatCode>General</c:formatCode>
                <c:ptCount val="2"/>
                <c:pt idx="0">
                  <c:v>0.109</c:v>
                </c:pt>
                <c:pt idx="1">
                  <c:v>0.11</c:v>
                </c:pt>
              </c:numCache>
            </c:numRef>
          </c:val>
          <c:extLst>
            <c:ext xmlns:c16="http://schemas.microsoft.com/office/drawing/2014/chart" uri="{C3380CC4-5D6E-409C-BE32-E72D297353CC}">
              <c16:uniqueId val="{00000003-C5F9-4531-9436-53339058B41D}"/>
            </c:ext>
          </c:extLst>
        </c:ser>
        <c:ser>
          <c:idx val="2"/>
          <c:order val="2"/>
          <c:tx>
            <c:strRef>
              <c:f>Sheet1!$F$49</c:f>
              <c:strCache>
                <c:ptCount val="1"/>
                <c:pt idx="0">
                  <c:v>Highest Income Decile</c:v>
                </c:pt>
              </c:strCache>
            </c:strRef>
          </c:tx>
          <c:spPr>
            <a:solidFill>
              <a:srgbClr val="A1B5FF"/>
            </a:solidFill>
            <a:ln>
              <a:noFill/>
            </a:ln>
            <a:effectLst/>
          </c:spPr>
          <c:invertIfNegative val="0"/>
          <c:cat>
            <c:strRef>
              <c:f>Sheet1!$C$50:$C$51</c:f>
              <c:strCache>
                <c:ptCount val="2"/>
                <c:pt idx="0">
                  <c:v>Constraint zones with lowest flexibility procured</c:v>
                </c:pt>
                <c:pt idx="1">
                  <c:v>Constraint zones with highest flexibility procured</c:v>
                </c:pt>
              </c:strCache>
            </c:strRef>
          </c:cat>
          <c:val>
            <c:numRef>
              <c:f>Sheet1!$F$50:$F$51</c:f>
              <c:numCache>
                <c:formatCode>General</c:formatCode>
                <c:ptCount val="2"/>
                <c:pt idx="0">
                  <c:v>4.6799999999999994E-2</c:v>
                </c:pt>
                <c:pt idx="1">
                  <c:v>0.12330000000000001</c:v>
                </c:pt>
              </c:numCache>
            </c:numRef>
          </c:val>
          <c:extLst>
            <c:ext xmlns:c16="http://schemas.microsoft.com/office/drawing/2014/chart" uri="{C3380CC4-5D6E-409C-BE32-E72D297353CC}">
              <c16:uniqueId val="{00000004-C5F9-4531-9436-53339058B41D}"/>
            </c:ext>
          </c:extLst>
        </c:ser>
        <c:dLbls>
          <c:showLegendKey val="0"/>
          <c:showVal val="0"/>
          <c:showCatName val="0"/>
          <c:showSerName val="0"/>
          <c:showPercent val="0"/>
          <c:showBubbleSize val="0"/>
        </c:dLbls>
        <c:gapWidth val="219"/>
        <c:overlap val="-27"/>
        <c:axId val="796249600"/>
        <c:axId val="796250320"/>
      </c:barChart>
      <c:catAx>
        <c:axId val="79624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796250320"/>
        <c:crosses val="autoZero"/>
        <c:auto val="1"/>
        <c:lblAlgn val="ctr"/>
        <c:lblOffset val="100"/>
        <c:noMultiLvlLbl val="0"/>
      </c:catAx>
      <c:valAx>
        <c:axId val="796250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r>
                  <a:rPr lang="en-GB" sz="1400" b="0"/>
                  <a:t>% of population</a:t>
                </a:r>
              </a:p>
            </c:rich>
          </c:tx>
          <c:layout>
            <c:manualLayout>
              <c:xMode val="edge"/>
              <c:yMode val="edge"/>
              <c:x val="1.593854355776261E-2"/>
              <c:y val="0.3473655287837167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796249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extLst/>
  </c:chart>
  <c:spPr>
    <a:solidFill>
      <a:srgbClr val="F5F2EB"/>
    </a:solidFill>
    <a:ln w="9525" cap="flat" cmpd="sng" algn="ctr">
      <a:noFill/>
      <a:round/>
    </a:ln>
    <a:effectLst/>
  </c:spPr>
  <c:txPr>
    <a:bodyPr/>
    <a:lstStyle/>
    <a:p>
      <a:pPr>
        <a:defRPr>
          <a:solidFill>
            <a:schemeClr val="tx1"/>
          </a:solidFill>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Sheet1!$A$18</c:f>
              <c:strCache>
                <c:ptCount val="1"/>
                <c:pt idx="0">
                  <c:v>Has at least £5k of savings</c:v>
                </c:pt>
              </c:strCache>
            </c:strRef>
          </c:tx>
          <c:spPr>
            <a:solidFill>
              <a:srgbClr val="1FC0D5"/>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Sheet1!$B$17:$E$17</c:f>
              <c:strCache>
                <c:ptCount val="4"/>
                <c:pt idx="0">
                  <c:v>Up to £15k</c:v>
                </c:pt>
                <c:pt idx="1">
                  <c:v>£15-30k</c:v>
                </c:pt>
                <c:pt idx="2">
                  <c:v>£30-50k</c:v>
                </c:pt>
                <c:pt idx="3">
                  <c:v>£50k+</c:v>
                </c:pt>
              </c:strCache>
            </c:strRef>
          </c:cat>
          <c:val>
            <c:numRef>
              <c:f>Sheet1!$B$18:$E$18</c:f>
              <c:numCache>
                <c:formatCode>0%</c:formatCode>
                <c:ptCount val="4"/>
                <c:pt idx="0">
                  <c:v>0.25</c:v>
                </c:pt>
                <c:pt idx="1">
                  <c:v>0.4</c:v>
                </c:pt>
                <c:pt idx="2">
                  <c:v>0.51</c:v>
                </c:pt>
                <c:pt idx="3">
                  <c:v>0.65</c:v>
                </c:pt>
              </c:numCache>
            </c:numRef>
          </c:val>
          <c:extLst>
            <c:ext xmlns:c16="http://schemas.microsoft.com/office/drawing/2014/chart" uri="{C3380CC4-5D6E-409C-BE32-E72D297353CC}">
              <c16:uniqueId val="{00000000-39C8-41B0-A8BD-D06BD490C1E9}"/>
            </c:ext>
          </c:extLst>
        </c:ser>
        <c:ser>
          <c:idx val="1"/>
          <c:order val="1"/>
          <c:tx>
            <c:strRef>
              <c:f>Sheet1!$A$19</c:f>
              <c:strCache>
                <c:ptCount val="1"/>
                <c:pt idx="0">
                  <c:v>Has less than £5k of savings</c:v>
                </c:pt>
              </c:strCache>
            </c:strRef>
          </c:tx>
          <c:spPr>
            <a:solidFill>
              <a:srgbClr val="F5682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Sheet1!$B$17:$E$17</c:f>
              <c:strCache>
                <c:ptCount val="4"/>
                <c:pt idx="0">
                  <c:v>Up to £15k</c:v>
                </c:pt>
                <c:pt idx="1">
                  <c:v>£15-30k</c:v>
                </c:pt>
                <c:pt idx="2">
                  <c:v>£30-50k</c:v>
                </c:pt>
                <c:pt idx="3">
                  <c:v>£50k+</c:v>
                </c:pt>
              </c:strCache>
            </c:strRef>
          </c:cat>
          <c:val>
            <c:numRef>
              <c:f>Sheet1!$B$19:$E$19</c:f>
              <c:numCache>
                <c:formatCode>0%</c:formatCode>
                <c:ptCount val="4"/>
                <c:pt idx="0">
                  <c:v>0.75</c:v>
                </c:pt>
                <c:pt idx="1">
                  <c:v>0.6</c:v>
                </c:pt>
                <c:pt idx="2">
                  <c:v>0.49</c:v>
                </c:pt>
                <c:pt idx="3">
                  <c:v>0.35</c:v>
                </c:pt>
              </c:numCache>
            </c:numRef>
          </c:val>
          <c:extLst>
            <c:ext xmlns:c16="http://schemas.microsoft.com/office/drawing/2014/chart" uri="{C3380CC4-5D6E-409C-BE32-E72D297353CC}">
              <c16:uniqueId val="{00000001-39C8-41B0-A8BD-D06BD490C1E9}"/>
            </c:ext>
          </c:extLst>
        </c:ser>
        <c:dLbls>
          <c:dLblPos val="ctr"/>
          <c:showLegendKey val="0"/>
          <c:showVal val="1"/>
          <c:showCatName val="0"/>
          <c:showSerName val="0"/>
          <c:showPercent val="0"/>
          <c:showBubbleSize val="0"/>
        </c:dLbls>
        <c:gapWidth val="150"/>
        <c:overlap val="100"/>
        <c:axId val="976797088"/>
        <c:axId val="976799608"/>
      </c:barChart>
      <c:catAx>
        <c:axId val="976797088"/>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n-GB" sz="1200" b="0"/>
                  <a:t>Annual</a:t>
                </a:r>
                <a:r>
                  <a:rPr lang="en-GB" sz="1200" b="0" baseline="0"/>
                  <a:t> household income</a:t>
                </a:r>
                <a:endParaRPr lang="en-GB" sz="1200" b="0"/>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GB"/>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976799608"/>
        <c:crosses val="autoZero"/>
        <c:auto val="1"/>
        <c:lblAlgn val="ctr"/>
        <c:lblOffset val="100"/>
        <c:noMultiLvlLbl val="0"/>
      </c:catAx>
      <c:valAx>
        <c:axId val="976799608"/>
        <c:scaling>
          <c:orientation val="minMax"/>
        </c:scaling>
        <c:delete val="1"/>
        <c:axPos val="l"/>
        <c:numFmt formatCode="0%" sourceLinked="1"/>
        <c:majorTickMark val="none"/>
        <c:minorTickMark val="none"/>
        <c:tickLblPos val="nextTo"/>
        <c:crossAx val="97679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5F2EB"/>
    </a:solidFill>
    <a:ln w="9525" cap="flat" cmpd="sng" algn="ctr">
      <a:noFill/>
      <a:round/>
    </a:ln>
    <a:effectLst/>
  </c:spPr>
  <c:txPr>
    <a:bodyPr/>
    <a:lstStyle/>
    <a:p>
      <a:pPr>
        <a:defRPr b="1">
          <a:solidFill>
            <a:sysClr val="windowText" lastClr="000000"/>
          </a:solidFill>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0.60667</cdr:x>
      <cdr:y>0.10972</cdr:y>
    </cdr:from>
    <cdr:to>
      <cdr:x>0.80667</cdr:x>
      <cdr:y>0.44306</cdr:y>
    </cdr:to>
    <cdr:sp macro="" textlink="">
      <cdr:nvSpPr>
        <cdr:cNvPr id="3" name="TextBox 2">
          <a:extLst xmlns:a="http://schemas.openxmlformats.org/drawingml/2006/main">
            <a:ext uri="{FF2B5EF4-FFF2-40B4-BE49-F238E27FC236}">
              <a16:creationId xmlns:a16="http://schemas.microsoft.com/office/drawing/2014/main" id="{ABD473D0-A8B7-BA64-8988-5FFE61F62EE4}"/>
            </a:ext>
          </a:extLst>
        </cdr:cNvPr>
        <cdr:cNvSpPr txBox="1"/>
      </cdr:nvSpPr>
      <cdr:spPr>
        <a:xfrm xmlns:a="http://schemas.openxmlformats.org/drawingml/2006/main">
          <a:off x="2773680" y="30099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FFB2D-B617-4149-BA1B-25BB10F307B0}" type="datetimeFigureOut">
              <a:rPr lang="en-GB" smtClean="0"/>
              <a:t>21/07/2026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CF27A-3428-43E8-B696-BF584269D79C}" type="slidenum">
              <a:rPr lang="en-GB" smtClean="0"/>
              <a:t>‹#›</a:t>
            </a:fld>
            <a:endParaRPr lang="en-GB"/>
          </a:p>
        </p:txBody>
      </p:sp>
    </p:spTree>
    <p:extLst>
      <p:ext uri="{BB962C8B-B14F-4D97-AF65-F5344CB8AC3E}">
        <p14:creationId xmlns:p14="http://schemas.microsoft.com/office/powerpoint/2010/main" val="390563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DCF27A-3428-43E8-B696-BF584269D79C}" type="slidenum">
              <a:rPr lang="en-GB" smtClean="0"/>
              <a:t>1</a:t>
            </a:fld>
            <a:endParaRPr lang="en-GB"/>
          </a:p>
        </p:txBody>
      </p:sp>
    </p:spTree>
    <p:extLst>
      <p:ext uri="{BB962C8B-B14F-4D97-AF65-F5344CB8AC3E}">
        <p14:creationId xmlns:p14="http://schemas.microsoft.com/office/powerpoint/2010/main" val="22476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DCF27A-3428-43E8-B696-BF584269D79C}" type="slidenum">
              <a:rPr lang="en-GB" smtClean="0"/>
              <a:t>13</a:t>
            </a:fld>
            <a:endParaRPr lang="en-GB"/>
          </a:p>
        </p:txBody>
      </p:sp>
    </p:spTree>
    <p:extLst>
      <p:ext uri="{BB962C8B-B14F-4D97-AF65-F5344CB8AC3E}">
        <p14:creationId xmlns:p14="http://schemas.microsoft.com/office/powerpoint/2010/main" val="3194257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BC7B8-05CE-03BE-B741-BBD4F4DA1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C2422-28FB-CADD-8920-C966A98AF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8935D-F554-61C5-3C5B-05183793125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183F80F-44F0-6462-CDCE-240E87D4F158}"/>
              </a:ext>
            </a:extLst>
          </p:cNvPr>
          <p:cNvSpPr>
            <a:spLocks noGrp="1"/>
          </p:cNvSpPr>
          <p:nvPr>
            <p:ph type="sldNum" sz="quarter" idx="5"/>
          </p:nvPr>
        </p:nvSpPr>
        <p:spPr/>
        <p:txBody>
          <a:bodyPr/>
          <a:lstStyle/>
          <a:p>
            <a:fld id="{2EDCF27A-3428-43E8-B696-BF584269D79C}" type="slidenum">
              <a:rPr lang="en-GB" smtClean="0"/>
              <a:t>15</a:t>
            </a:fld>
            <a:endParaRPr lang="en-GB"/>
          </a:p>
        </p:txBody>
      </p:sp>
    </p:spTree>
    <p:extLst>
      <p:ext uri="{BB962C8B-B14F-4D97-AF65-F5344CB8AC3E}">
        <p14:creationId xmlns:p14="http://schemas.microsoft.com/office/powerpoint/2010/main" val="3925312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9A3CA-6993-18D1-AECF-EFA546289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7B2A2-A967-6E3F-3476-CCC54F9B2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98F53-036E-C5A6-9F71-6DA9B153730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AE9ED-D31F-D205-7FBA-FC0D9EAF2D14}"/>
              </a:ext>
            </a:extLst>
          </p:cNvPr>
          <p:cNvSpPr>
            <a:spLocks noGrp="1"/>
          </p:cNvSpPr>
          <p:nvPr>
            <p:ph type="sldNum" sz="quarter" idx="5"/>
          </p:nvPr>
        </p:nvSpPr>
        <p:spPr/>
        <p:txBody>
          <a:bodyPr/>
          <a:lstStyle/>
          <a:p>
            <a:fld id="{2EDCF27A-3428-43E8-B696-BF584269D79C}" type="slidenum">
              <a:rPr lang="en-GB" smtClean="0"/>
              <a:t>21</a:t>
            </a:fld>
            <a:endParaRPr lang="en-GB"/>
          </a:p>
        </p:txBody>
      </p:sp>
    </p:spTree>
    <p:extLst>
      <p:ext uri="{BB962C8B-B14F-4D97-AF65-F5344CB8AC3E}">
        <p14:creationId xmlns:p14="http://schemas.microsoft.com/office/powerpoint/2010/main" val="110291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DCF27A-3428-43E8-B696-BF584269D79C}" type="slidenum">
              <a:rPr lang="en-GB" smtClean="0"/>
              <a:t>26</a:t>
            </a:fld>
            <a:endParaRPr lang="en-GB"/>
          </a:p>
        </p:txBody>
      </p:sp>
    </p:spTree>
    <p:extLst>
      <p:ext uri="{BB962C8B-B14F-4D97-AF65-F5344CB8AC3E}">
        <p14:creationId xmlns:p14="http://schemas.microsoft.com/office/powerpoint/2010/main" val="2925431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23FC-2C6B-D3DC-CC3B-D4B03D12C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A123C-EFB1-2D5F-08FA-E1915715F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80ED0-919E-CC17-9A5E-929D4E5AA89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E022D35-5C0C-F577-1E37-85CA2E5C4F89}"/>
              </a:ext>
            </a:extLst>
          </p:cNvPr>
          <p:cNvSpPr>
            <a:spLocks noGrp="1"/>
          </p:cNvSpPr>
          <p:nvPr>
            <p:ph type="sldNum" sz="quarter" idx="5"/>
          </p:nvPr>
        </p:nvSpPr>
        <p:spPr/>
        <p:txBody>
          <a:bodyPr/>
          <a:lstStyle/>
          <a:p>
            <a:fld id="{2EDCF27A-3428-43E8-B696-BF584269D79C}" type="slidenum">
              <a:rPr lang="en-GB" smtClean="0"/>
              <a:t>27</a:t>
            </a:fld>
            <a:endParaRPr lang="en-GB"/>
          </a:p>
        </p:txBody>
      </p:sp>
    </p:spTree>
    <p:extLst>
      <p:ext uri="{BB962C8B-B14F-4D97-AF65-F5344CB8AC3E}">
        <p14:creationId xmlns:p14="http://schemas.microsoft.com/office/powerpoint/2010/main" val="839466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DCF27A-3428-43E8-B696-BF584269D79C}" type="slidenum">
              <a:rPr lang="en-GB" smtClean="0"/>
              <a:t>28</a:t>
            </a:fld>
            <a:endParaRPr lang="en-GB"/>
          </a:p>
        </p:txBody>
      </p:sp>
    </p:spTree>
    <p:extLst>
      <p:ext uri="{BB962C8B-B14F-4D97-AF65-F5344CB8AC3E}">
        <p14:creationId xmlns:p14="http://schemas.microsoft.com/office/powerpoint/2010/main" val="3687167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F4A1E-C831-413D-DE88-96EEC9EF1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06F3A-AD10-1D7F-C97C-EC6657468F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DAAC9-8878-F8A0-AEB7-92C8A85D775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FC9B376-2351-6DAA-7EA7-ED62E7624205}"/>
              </a:ext>
            </a:extLst>
          </p:cNvPr>
          <p:cNvSpPr>
            <a:spLocks noGrp="1"/>
          </p:cNvSpPr>
          <p:nvPr>
            <p:ph type="sldNum" sz="quarter" idx="5"/>
          </p:nvPr>
        </p:nvSpPr>
        <p:spPr/>
        <p:txBody>
          <a:bodyPr/>
          <a:lstStyle/>
          <a:p>
            <a:fld id="{2EDCF27A-3428-43E8-B696-BF584269D79C}" type="slidenum">
              <a:rPr lang="en-GB" smtClean="0"/>
              <a:t>34</a:t>
            </a:fld>
            <a:endParaRPr lang="en-GB"/>
          </a:p>
        </p:txBody>
      </p:sp>
    </p:spTree>
    <p:extLst>
      <p:ext uri="{BB962C8B-B14F-4D97-AF65-F5344CB8AC3E}">
        <p14:creationId xmlns:p14="http://schemas.microsoft.com/office/powerpoint/2010/main" val="3847723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DCF27A-3428-43E8-B696-BF584269D79C}" type="slidenum">
              <a:rPr lang="en-GB" smtClean="0"/>
              <a:t>37</a:t>
            </a:fld>
            <a:endParaRPr lang="en-GB"/>
          </a:p>
        </p:txBody>
      </p:sp>
    </p:spTree>
    <p:extLst>
      <p:ext uri="{BB962C8B-B14F-4D97-AF65-F5344CB8AC3E}">
        <p14:creationId xmlns:p14="http://schemas.microsoft.com/office/powerpoint/2010/main" val="1496179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DCF27A-3428-43E8-B696-BF584269D79C}" type="slidenum">
              <a:rPr lang="en-GB" smtClean="0"/>
              <a:t>39</a:t>
            </a:fld>
            <a:endParaRPr lang="en-GB"/>
          </a:p>
        </p:txBody>
      </p:sp>
    </p:spTree>
    <p:extLst>
      <p:ext uri="{BB962C8B-B14F-4D97-AF65-F5344CB8AC3E}">
        <p14:creationId xmlns:p14="http://schemas.microsoft.com/office/powerpoint/2010/main" val="1864491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DBF94-5EAE-C14D-50FC-F1C2D4ACC3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EA54-4951-2E66-C7BA-484CC69EE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3FE90-AA79-D429-EB63-52D436A2DD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78544D1-687A-4444-6EA4-3142317A9457}"/>
              </a:ext>
            </a:extLst>
          </p:cNvPr>
          <p:cNvSpPr>
            <a:spLocks noGrp="1"/>
          </p:cNvSpPr>
          <p:nvPr>
            <p:ph type="sldNum" sz="quarter" idx="5"/>
          </p:nvPr>
        </p:nvSpPr>
        <p:spPr/>
        <p:txBody>
          <a:bodyPr/>
          <a:lstStyle/>
          <a:p>
            <a:fld id="{2EDCF27A-3428-43E8-B696-BF584269D79C}" type="slidenum">
              <a:rPr lang="en-GB" smtClean="0"/>
              <a:t>41</a:t>
            </a:fld>
            <a:endParaRPr lang="en-GB"/>
          </a:p>
        </p:txBody>
      </p:sp>
    </p:spTree>
    <p:extLst>
      <p:ext uri="{BB962C8B-B14F-4D97-AF65-F5344CB8AC3E}">
        <p14:creationId xmlns:p14="http://schemas.microsoft.com/office/powerpoint/2010/main" val="82494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DCF27A-3428-43E8-B696-BF584269D79C}" type="slidenum">
              <a:rPr lang="en-GB" smtClean="0"/>
              <a:t>5</a:t>
            </a:fld>
            <a:endParaRPr lang="en-GB"/>
          </a:p>
        </p:txBody>
      </p:sp>
    </p:spTree>
    <p:extLst>
      <p:ext uri="{BB962C8B-B14F-4D97-AF65-F5344CB8AC3E}">
        <p14:creationId xmlns:p14="http://schemas.microsoft.com/office/powerpoint/2010/main" val="4186859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DCF27A-3428-43E8-B696-BF584269D79C}" type="slidenum">
              <a:rPr lang="en-GB" smtClean="0"/>
              <a:t>44</a:t>
            </a:fld>
            <a:endParaRPr lang="en-GB"/>
          </a:p>
        </p:txBody>
      </p:sp>
    </p:spTree>
    <p:extLst>
      <p:ext uri="{BB962C8B-B14F-4D97-AF65-F5344CB8AC3E}">
        <p14:creationId xmlns:p14="http://schemas.microsoft.com/office/powerpoint/2010/main" val="1081272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25CBF-B8E9-E25C-F3BF-9F3052DE5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DF9F0-1AAD-1F42-2F3E-2BD3100DE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9005A-A0CC-F26D-7BEF-7C6BEDA5321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B89A2C5-E628-CA47-C526-21B4D16CB69A}"/>
              </a:ext>
            </a:extLst>
          </p:cNvPr>
          <p:cNvSpPr>
            <a:spLocks noGrp="1"/>
          </p:cNvSpPr>
          <p:nvPr>
            <p:ph type="sldNum" sz="quarter" idx="5"/>
          </p:nvPr>
        </p:nvSpPr>
        <p:spPr/>
        <p:txBody>
          <a:bodyPr/>
          <a:lstStyle/>
          <a:p>
            <a:fld id="{2EDCF27A-3428-43E8-B696-BF584269D79C}" type="slidenum">
              <a:rPr lang="en-GB" smtClean="0"/>
              <a:t>46</a:t>
            </a:fld>
            <a:endParaRPr lang="en-GB"/>
          </a:p>
        </p:txBody>
      </p:sp>
    </p:spTree>
    <p:extLst>
      <p:ext uri="{BB962C8B-B14F-4D97-AF65-F5344CB8AC3E}">
        <p14:creationId xmlns:p14="http://schemas.microsoft.com/office/powerpoint/2010/main" val="1393320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DCF27A-3428-43E8-B696-BF584269D79C}" type="slidenum">
              <a:rPr lang="en-GB" smtClean="0"/>
              <a:t>48</a:t>
            </a:fld>
            <a:endParaRPr lang="en-GB"/>
          </a:p>
        </p:txBody>
      </p:sp>
    </p:spTree>
    <p:extLst>
      <p:ext uri="{BB962C8B-B14F-4D97-AF65-F5344CB8AC3E}">
        <p14:creationId xmlns:p14="http://schemas.microsoft.com/office/powerpoint/2010/main" val="108226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ECF7E-C9E9-C0FC-9330-D020E8B99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380B4-96E6-E514-D3E0-9BB0D92F7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ABDD7-BBFA-A471-C609-981BB909AD3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C964C02-7CB2-6B95-659E-353CB1C246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4E06E-949D-499D-9E70-0FCFD44312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7293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15833-6098-1E33-B816-B21F088C3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11E21-6255-BC34-3C4C-192CB5FB6A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FC4FB-5FC0-9360-A6C2-356460F6150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F1E5D16-9009-E32D-9736-9A97A3A058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4E06E-949D-499D-9E70-0FCFD44312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5202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14E2C-CC5B-DDAB-98FD-6D8FFF5F7A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5320F-0173-6AD1-1891-320A0ECEE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5D094-095D-40F9-A418-97C8C6158F5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3852322-8549-5036-9E97-8252092104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4E06E-949D-499D-9E70-0FCFD44312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2267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DBB44-BD75-F421-E1EC-71548433E5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98275-5893-AECB-5A01-14ED9689D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7CA48-6A27-82DE-3CD8-AF1A28A7D5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A3602E8-DD25-488F-4A97-955734C4B0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4E06E-949D-499D-9E70-0FCFD44312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1892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DCF27A-3428-43E8-B696-BF584269D79C}" type="slidenum">
              <a:rPr lang="en-GB" smtClean="0"/>
              <a:t>63</a:t>
            </a:fld>
            <a:endParaRPr lang="en-GB"/>
          </a:p>
        </p:txBody>
      </p:sp>
    </p:spTree>
    <p:extLst>
      <p:ext uri="{BB962C8B-B14F-4D97-AF65-F5344CB8AC3E}">
        <p14:creationId xmlns:p14="http://schemas.microsoft.com/office/powerpoint/2010/main" val="253770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4AC5A-CE34-71EE-0C44-0DC30272A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7D323-3BDA-4219-15AB-0276D045B03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D5AD41C-748B-3DD0-F679-9ABBF01A29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A5AE043-058C-46C6-443D-0F8BD29858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CF27A-3428-43E8-B696-BF584269D79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825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DCF27A-3428-43E8-B696-BF584269D79C}" type="slidenum">
              <a:rPr lang="en-GB" smtClean="0"/>
              <a:t>7</a:t>
            </a:fld>
            <a:endParaRPr lang="en-GB"/>
          </a:p>
        </p:txBody>
      </p:sp>
    </p:spTree>
    <p:extLst>
      <p:ext uri="{BB962C8B-B14F-4D97-AF65-F5344CB8AC3E}">
        <p14:creationId xmlns:p14="http://schemas.microsoft.com/office/powerpoint/2010/main" val="3618540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DCF27A-3428-43E8-B696-BF584269D79C}" type="slidenum">
              <a:rPr lang="en-GB" smtClean="0"/>
              <a:t>8</a:t>
            </a:fld>
            <a:endParaRPr lang="en-GB"/>
          </a:p>
        </p:txBody>
      </p:sp>
    </p:spTree>
    <p:extLst>
      <p:ext uri="{BB962C8B-B14F-4D97-AF65-F5344CB8AC3E}">
        <p14:creationId xmlns:p14="http://schemas.microsoft.com/office/powerpoint/2010/main" val="65888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868B-0529-FE6E-D737-C371E8A2B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7DC73-1CAC-88A3-E5FF-144CDC9CD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24E1B4-4818-67E0-5FEF-2A23D5220C6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56DEAC9-7D97-5A73-6521-A2BC744913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4E06E-949D-499D-9E70-0FCFD44312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567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DE488-FADC-B61C-E217-9AB507708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0041C-078A-F2C7-5E08-F522E78E6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76BAD-F163-4CD6-6439-3744CDFB042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13D1B8-69BC-26E8-995D-16B68E92BD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4E06E-949D-499D-9E70-0FCFD44312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200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E2229-ED3F-01DC-40D1-EC94E3E8D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E03F5-01CD-804E-E464-1F7B0D8251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64586-4BC9-33CB-47C6-2FD8BDB50C6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F28D0B6-44EE-DEFF-0886-ECC697ABE5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4E06E-949D-499D-9E70-0FCFD44312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321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911BD-D087-187D-8768-6C987C8C8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88CD4-1EB5-EA51-88AB-3B58056D1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D3F5D5-A763-8736-C48D-2D981D6D012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0028765-DC73-AF43-AEB6-690AB274E4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4E06E-949D-499D-9E70-0FCFD44312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0702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8A06-5F08-E210-4946-041FCB70E5C7}"/>
              </a:ext>
            </a:extLst>
          </p:cNvPr>
          <p:cNvSpPr>
            <a:spLocks noGrp="1"/>
          </p:cNvSpPr>
          <p:nvPr>
            <p:ph type="title"/>
          </p:nvPr>
        </p:nvSpPr>
        <p:spPr>
          <a:xfrm>
            <a:off x="540000" y="868650"/>
            <a:ext cx="11113200" cy="720006"/>
          </a:xfrm>
          <a:prstGeom prst="rect">
            <a:avLst/>
          </a:prstGeom>
        </p:spPr>
        <p:txBody>
          <a:bodyPr lIns="0"/>
          <a:lstStyle>
            <a:lvl1pPr>
              <a:defRPr sz="4000"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B3A6A9-88B1-8816-5564-F2481FE351EF}"/>
              </a:ext>
            </a:extLst>
          </p:cNvPr>
          <p:cNvSpPr>
            <a:spLocks noGrp="1"/>
          </p:cNvSpPr>
          <p:nvPr>
            <p:ph idx="1"/>
          </p:nvPr>
        </p:nvSpPr>
        <p:spPr>
          <a:xfrm>
            <a:off x="540000" y="1764144"/>
            <a:ext cx="11113200" cy="4519089"/>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C8D857-6012-A4C6-8FFD-DC18F219BDE3}"/>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5" name="Footer Placeholder 4">
            <a:extLst>
              <a:ext uri="{FF2B5EF4-FFF2-40B4-BE49-F238E27FC236}">
                <a16:creationId xmlns:a16="http://schemas.microsoft.com/office/drawing/2014/main" id="{840BCF33-1D19-7621-7B41-BAC7CFFD61B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5B5614F-8062-1366-DED9-B89D423B5B7C}"/>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grpSp>
        <p:nvGrpSpPr>
          <p:cNvPr id="10" name="Group 9">
            <a:extLst>
              <a:ext uri="{FF2B5EF4-FFF2-40B4-BE49-F238E27FC236}">
                <a16:creationId xmlns:a16="http://schemas.microsoft.com/office/drawing/2014/main" id="{D6E0E6A4-51FD-CE5D-9C59-1830FACB21A7}"/>
              </a:ext>
            </a:extLst>
          </p:cNvPr>
          <p:cNvGrpSpPr/>
          <p:nvPr userDrawn="1"/>
        </p:nvGrpSpPr>
        <p:grpSpPr>
          <a:xfrm>
            <a:off x="540000" y="328226"/>
            <a:ext cx="11113200" cy="444028"/>
            <a:chOff x="540000" y="328226"/>
            <a:chExt cx="11113200" cy="444028"/>
          </a:xfrm>
        </p:grpSpPr>
        <p:pic>
          <p:nvPicPr>
            <p:cNvPr id="11" name="Picture 10" descr="A purple fan shaped logo&#10;&#10;Description automatically generated">
              <a:extLst>
                <a:ext uri="{FF2B5EF4-FFF2-40B4-BE49-F238E27FC236}">
                  <a16:creationId xmlns:a16="http://schemas.microsoft.com/office/drawing/2014/main" id="{B8F0882B-500A-505E-EAEC-ABEF69168B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6194" y="328226"/>
              <a:ext cx="680260" cy="347635"/>
            </a:xfrm>
            <a:prstGeom prst="rect">
              <a:avLst/>
            </a:prstGeom>
          </p:spPr>
        </p:pic>
        <p:cxnSp>
          <p:nvCxnSpPr>
            <p:cNvPr id="12" name="Straight Connector 11">
              <a:extLst>
                <a:ext uri="{FF2B5EF4-FFF2-40B4-BE49-F238E27FC236}">
                  <a16:creationId xmlns:a16="http://schemas.microsoft.com/office/drawing/2014/main" id="{3BCA5FAB-64D8-E8B8-477D-C01B0854B9A6}"/>
                </a:ext>
              </a:extLst>
            </p:cNvPr>
            <p:cNvCxnSpPr>
              <a:cxnSpLocks/>
            </p:cNvCxnSpPr>
            <p:nvPr userDrawn="1"/>
          </p:nvCxnSpPr>
          <p:spPr>
            <a:xfrm>
              <a:off x="540000" y="772254"/>
              <a:ext cx="11113200" cy="0"/>
            </a:xfrm>
            <a:prstGeom prst="line">
              <a:avLst/>
            </a:prstGeom>
            <a:ln w="12700"/>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77083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BD1B-1167-65A2-DFFE-0049210BE0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1B9FF3-8F64-9AE8-3D0B-884FDA3E8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A95BA8-7F47-55FE-01F3-20177E2DE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2B3F9-53CB-7B9C-18CF-7DF0867E1A9C}"/>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6" name="Footer Placeholder 5">
            <a:extLst>
              <a:ext uri="{FF2B5EF4-FFF2-40B4-BE49-F238E27FC236}">
                <a16:creationId xmlns:a16="http://schemas.microsoft.com/office/drawing/2014/main" id="{0CA9C409-1BA8-A300-6422-80CABF13DBC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EE2F5FB-1A39-D7CF-FB73-389C3FDA0E66}"/>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7776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0BA4-134D-76F5-3F11-7920E8E89F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C98F4B-4BB8-D4F3-D1E3-576A1DF8D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9CE186-42CB-5A52-1EC7-924E23F3712F}"/>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5" name="Footer Placeholder 4">
            <a:extLst>
              <a:ext uri="{FF2B5EF4-FFF2-40B4-BE49-F238E27FC236}">
                <a16:creationId xmlns:a16="http://schemas.microsoft.com/office/drawing/2014/main" id="{C2BB8638-BDDA-A8AD-2AD8-A95D94192B2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818B35F-CFCB-7F85-2AD9-7F6FE61B0DDC}"/>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486164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FE80F-6B74-27B4-B7E8-36AA8A211C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4B0030-4D9B-DA8E-738A-1E0EC4DF43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C34D9F-76A5-F1BD-9AE2-F880669C9A5F}"/>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5" name="Footer Placeholder 4">
            <a:extLst>
              <a:ext uri="{FF2B5EF4-FFF2-40B4-BE49-F238E27FC236}">
                <a16:creationId xmlns:a16="http://schemas.microsoft.com/office/drawing/2014/main" id="{5AFC1ECC-027F-A0E7-B332-4CEF56CB1D1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94616CD-B717-8EF8-EF26-D813372D355A}"/>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2457147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0B62-4A86-9AAC-F103-1469B913B3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36CC01-39E6-7B5F-9DE0-76BB282F4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CD3AB5-2BF7-C247-4195-64DD19770BA8}"/>
              </a:ext>
            </a:extLst>
          </p:cNvPr>
          <p:cNvSpPr>
            <a:spLocks noGrp="1"/>
          </p:cNvSpPr>
          <p:nvPr>
            <p:ph type="dt" sz="half" idx="10"/>
          </p:nvPr>
        </p:nvSpPr>
        <p:spPr/>
        <p:txBody>
          <a:bodyPr/>
          <a:lstStyle/>
          <a:p>
            <a:fld id="{053AB390-AB64-4272-AEE9-5C295F0C08E7}" type="datetimeFigureOut">
              <a:rPr lang="en-GB" smtClean="0"/>
              <a:t>21/07/2026</a:t>
            </a:fld>
            <a:endParaRPr lang="en-GB"/>
          </a:p>
        </p:txBody>
      </p:sp>
      <p:sp>
        <p:nvSpPr>
          <p:cNvPr id="5" name="Footer Placeholder 4">
            <a:extLst>
              <a:ext uri="{FF2B5EF4-FFF2-40B4-BE49-F238E27FC236}">
                <a16:creationId xmlns:a16="http://schemas.microsoft.com/office/drawing/2014/main" id="{0C6AC115-F92A-C6E5-1499-3A3DB95AE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71B3BE-F36A-52CE-4BE3-3BD71F3CCFC3}"/>
              </a:ext>
            </a:extLst>
          </p:cNvPr>
          <p:cNvSpPr>
            <a:spLocks noGrp="1"/>
          </p:cNvSpPr>
          <p:nvPr>
            <p:ph type="sldNum" sz="quarter" idx="12"/>
          </p:nvPr>
        </p:nvSpPr>
        <p:spPr/>
        <p:txBody>
          <a:bodyPr/>
          <a:lstStyle/>
          <a:p>
            <a:fld id="{E69648CB-28FC-4B5C-8D92-DDA423E0E04D}" type="slidenum">
              <a:rPr lang="en-GB" smtClean="0"/>
              <a:t>‹#›</a:t>
            </a:fld>
            <a:endParaRPr lang="en-GB"/>
          </a:p>
        </p:txBody>
      </p:sp>
    </p:spTree>
    <p:extLst>
      <p:ext uri="{BB962C8B-B14F-4D97-AF65-F5344CB8AC3E}">
        <p14:creationId xmlns:p14="http://schemas.microsoft.com/office/powerpoint/2010/main" val="666622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E9DB-35E8-581D-4FC5-FB7B04CBC1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09934B-F75F-B7F5-1321-90261BAFC3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ECA6FB-D59E-EF01-80F0-DFAE6ACE063D}"/>
              </a:ext>
            </a:extLst>
          </p:cNvPr>
          <p:cNvSpPr>
            <a:spLocks noGrp="1"/>
          </p:cNvSpPr>
          <p:nvPr>
            <p:ph type="dt" sz="half" idx="10"/>
          </p:nvPr>
        </p:nvSpPr>
        <p:spPr/>
        <p:txBody>
          <a:bodyPr/>
          <a:lstStyle/>
          <a:p>
            <a:fld id="{053AB390-AB64-4272-AEE9-5C295F0C08E7}" type="datetimeFigureOut">
              <a:rPr lang="en-GB" smtClean="0"/>
              <a:t>21/07/2026</a:t>
            </a:fld>
            <a:endParaRPr lang="en-GB"/>
          </a:p>
        </p:txBody>
      </p:sp>
      <p:sp>
        <p:nvSpPr>
          <p:cNvPr id="5" name="Footer Placeholder 4">
            <a:extLst>
              <a:ext uri="{FF2B5EF4-FFF2-40B4-BE49-F238E27FC236}">
                <a16:creationId xmlns:a16="http://schemas.microsoft.com/office/drawing/2014/main" id="{37DB7A9D-7D92-9CF7-BC3C-E67BBFD007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14A8B9-BCDF-3DD8-EC98-4705274C8438}"/>
              </a:ext>
            </a:extLst>
          </p:cNvPr>
          <p:cNvSpPr>
            <a:spLocks noGrp="1"/>
          </p:cNvSpPr>
          <p:nvPr>
            <p:ph type="sldNum" sz="quarter" idx="12"/>
          </p:nvPr>
        </p:nvSpPr>
        <p:spPr/>
        <p:txBody>
          <a:bodyPr/>
          <a:lstStyle/>
          <a:p>
            <a:fld id="{E69648CB-28FC-4B5C-8D92-DDA423E0E04D}" type="slidenum">
              <a:rPr lang="en-GB" smtClean="0"/>
              <a:t>‹#›</a:t>
            </a:fld>
            <a:endParaRPr lang="en-GB"/>
          </a:p>
        </p:txBody>
      </p:sp>
    </p:spTree>
    <p:extLst>
      <p:ext uri="{BB962C8B-B14F-4D97-AF65-F5344CB8AC3E}">
        <p14:creationId xmlns:p14="http://schemas.microsoft.com/office/powerpoint/2010/main" val="350090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F82F-6431-ECB2-82E5-23A344FF4F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0C116C-0C33-3860-2E85-E49A6CE964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7BB3FB-06B3-7C1F-AAEF-5C90A704C454}"/>
              </a:ext>
            </a:extLst>
          </p:cNvPr>
          <p:cNvSpPr>
            <a:spLocks noGrp="1"/>
          </p:cNvSpPr>
          <p:nvPr>
            <p:ph type="dt" sz="half" idx="10"/>
          </p:nvPr>
        </p:nvSpPr>
        <p:spPr/>
        <p:txBody>
          <a:bodyPr/>
          <a:lstStyle/>
          <a:p>
            <a:fld id="{053AB390-AB64-4272-AEE9-5C295F0C08E7}" type="datetimeFigureOut">
              <a:rPr lang="en-GB" smtClean="0"/>
              <a:t>21/07/2026</a:t>
            </a:fld>
            <a:endParaRPr lang="en-GB"/>
          </a:p>
        </p:txBody>
      </p:sp>
      <p:sp>
        <p:nvSpPr>
          <p:cNvPr id="5" name="Footer Placeholder 4">
            <a:extLst>
              <a:ext uri="{FF2B5EF4-FFF2-40B4-BE49-F238E27FC236}">
                <a16:creationId xmlns:a16="http://schemas.microsoft.com/office/drawing/2014/main" id="{412165BF-06C7-D28D-5F2B-B36270D99E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0ED2B3-4714-C11E-A97D-9258C828CCA8}"/>
              </a:ext>
            </a:extLst>
          </p:cNvPr>
          <p:cNvSpPr>
            <a:spLocks noGrp="1"/>
          </p:cNvSpPr>
          <p:nvPr>
            <p:ph type="sldNum" sz="quarter" idx="12"/>
          </p:nvPr>
        </p:nvSpPr>
        <p:spPr/>
        <p:txBody>
          <a:bodyPr/>
          <a:lstStyle/>
          <a:p>
            <a:fld id="{E69648CB-28FC-4B5C-8D92-DDA423E0E04D}" type="slidenum">
              <a:rPr lang="en-GB" smtClean="0"/>
              <a:t>‹#›</a:t>
            </a:fld>
            <a:endParaRPr lang="en-GB"/>
          </a:p>
        </p:txBody>
      </p:sp>
    </p:spTree>
    <p:extLst>
      <p:ext uri="{BB962C8B-B14F-4D97-AF65-F5344CB8AC3E}">
        <p14:creationId xmlns:p14="http://schemas.microsoft.com/office/powerpoint/2010/main" val="1896314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4766F-C90A-8112-1FC8-8DEF6F5FB2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464AF8-2494-E1C2-34BA-58B1120A4C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5B2785-5A7A-FB62-141F-3664E13F5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672C9B-599D-5074-06F4-8B6756655955}"/>
              </a:ext>
            </a:extLst>
          </p:cNvPr>
          <p:cNvSpPr>
            <a:spLocks noGrp="1"/>
          </p:cNvSpPr>
          <p:nvPr>
            <p:ph type="dt" sz="half" idx="10"/>
          </p:nvPr>
        </p:nvSpPr>
        <p:spPr/>
        <p:txBody>
          <a:bodyPr/>
          <a:lstStyle/>
          <a:p>
            <a:fld id="{053AB390-AB64-4272-AEE9-5C295F0C08E7}" type="datetimeFigureOut">
              <a:rPr lang="en-GB" smtClean="0"/>
              <a:t>21/07/2026</a:t>
            </a:fld>
            <a:endParaRPr lang="en-GB"/>
          </a:p>
        </p:txBody>
      </p:sp>
      <p:sp>
        <p:nvSpPr>
          <p:cNvPr id="6" name="Footer Placeholder 5">
            <a:extLst>
              <a:ext uri="{FF2B5EF4-FFF2-40B4-BE49-F238E27FC236}">
                <a16:creationId xmlns:a16="http://schemas.microsoft.com/office/drawing/2014/main" id="{B9631FE4-5FCF-7353-79A5-929B8A962A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95DA9B-F808-F06A-DA74-32028F9F2AC8}"/>
              </a:ext>
            </a:extLst>
          </p:cNvPr>
          <p:cNvSpPr>
            <a:spLocks noGrp="1"/>
          </p:cNvSpPr>
          <p:nvPr>
            <p:ph type="sldNum" sz="quarter" idx="12"/>
          </p:nvPr>
        </p:nvSpPr>
        <p:spPr/>
        <p:txBody>
          <a:bodyPr/>
          <a:lstStyle/>
          <a:p>
            <a:fld id="{E69648CB-28FC-4B5C-8D92-DDA423E0E04D}" type="slidenum">
              <a:rPr lang="en-GB" smtClean="0"/>
              <a:t>‹#›</a:t>
            </a:fld>
            <a:endParaRPr lang="en-GB"/>
          </a:p>
        </p:txBody>
      </p:sp>
    </p:spTree>
    <p:extLst>
      <p:ext uri="{BB962C8B-B14F-4D97-AF65-F5344CB8AC3E}">
        <p14:creationId xmlns:p14="http://schemas.microsoft.com/office/powerpoint/2010/main" val="71880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538F-35C3-8F40-8591-284E308988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0A2309-0C45-FF35-1815-FABDDB459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7EAAC4-7DEF-085E-E9BA-EF8B5811FB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8C7A36-2DBD-B7C7-EC26-FDB92EA7C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152E8-D745-0142-49C3-F8323AD4CE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09B817-0DDB-DB3E-2BBD-1A7AC611C7CD}"/>
              </a:ext>
            </a:extLst>
          </p:cNvPr>
          <p:cNvSpPr>
            <a:spLocks noGrp="1"/>
          </p:cNvSpPr>
          <p:nvPr>
            <p:ph type="dt" sz="half" idx="10"/>
          </p:nvPr>
        </p:nvSpPr>
        <p:spPr/>
        <p:txBody>
          <a:bodyPr/>
          <a:lstStyle/>
          <a:p>
            <a:fld id="{053AB390-AB64-4272-AEE9-5C295F0C08E7}" type="datetimeFigureOut">
              <a:rPr lang="en-GB" smtClean="0"/>
              <a:t>21/07/2026</a:t>
            </a:fld>
            <a:endParaRPr lang="en-GB"/>
          </a:p>
        </p:txBody>
      </p:sp>
      <p:sp>
        <p:nvSpPr>
          <p:cNvPr id="8" name="Footer Placeholder 7">
            <a:extLst>
              <a:ext uri="{FF2B5EF4-FFF2-40B4-BE49-F238E27FC236}">
                <a16:creationId xmlns:a16="http://schemas.microsoft.com/office/drawing/2014/main" id="{04A77ED5-5E03-A471-D48A-8D6FAE0B2E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6911F1-3222-3DCC-1228-29A8D6E8502C}"/>
              </a:ext>
            </a:extLst>
          </p:cNvPr>
          <p:cNvSpPr>
            <a:spLocks noGrp="1"/>
          </p:cNvSpPr>
          <p:nvPr>
            <p:ph type="sldNum" sz="quarter" idx="12"/>
          </p:nvPr>
        </p:nvSpPr>
        <p:spPr/>
        <p:txBody>
          <a:bodyPr/>
          <a:lstStyle/>
          <a:p>
            <a:fld id="{E69648CB-28FC-4B5C-8D92-DDA423E0E04D}" type="slidenum">
              <a:rPr lang="en-GB" smtClean="0"/>
              <a:t>‹#›</a:t>
            </a:fld>
            <a:endParaRPr lang="en-GB"/>
          </a:p>
        </p:txBody>
      </p:sp>
    </p:spTree>
    <p:extLst>
      <p:ext uri="{BB962C8B-B14F-4D97-AF65-F5344CB8AC3E}">
        <p14:creationId xmlns:p14="http://schemas.microsoft.com/office/powerpoint/2010/main" val="799630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74FA-B365-14E7-1313-85403FF3C1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16AD00-1930-8816-9ADE-67D6C897FAC6}"/>
              </a:ext>
            </a:extLst>
          </p:cNvPr>
          <p:cNvSpPr>
            <a:spLocks noGrp="1"/>
          </p:cNvSpPr>
          <p:nvPr>
            <p:ph type="dt" sz="half" idx="10"/>
          </p:nvPr>
        </p:nvSpPr>
        <p:spPr/>
        <p:txBody>
          <a:bodyPr/>
          <a:lstStyle/>
          <a:p>
            <a:fld id="{053AB390-AB64-4272-AEE9-5C295F0C08E7}" type="datetimeFigureOut">
              <a:rPr lang="en-GB" smtClean="0"/>
              <a:t>21/07/2026</a:t>
            </a:fld>
            <a:endParaRPr lang="en-GB"/>
          </a:p>
        </p:txBody>
      </p:sp>
      <p:sp>
        <p:nvSpPr>
          <p:cNvPr id="4" name="Footer Placeholder 3">
            <a:extLst>
              <a:ext uri="{FF2B5EF4-FFF2-40B4-BE49-F238E27FC236}">
                <a16:creationId xmlns:a16="http://schemas.microsoft.com/office/drawing/2014/main" id="{2F9F6CF1-A486-A698-C30C-4B05F5564E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1CC50A-EBF0-9963-6A51-F001A6A07CF2}"/>
              </a:ext>
            </a:extLst>
          </p:cNvPr>
          <p:cNvSpPr>
            <a:spLocks noGrp="1"/>
          </p:cNvSpPr>
          <p:nvPr>
            <p:ph type="sldNum" sz="quarter" idx="12"/>
          </p:nvPr>
        </p:nvSpPr>
        <p:spPr/>
        <p:txBody>
          <a:bodyPr/>
          <a:lstStyle/>
          <a:p>
            <a:fld id="{E69648CB-28FC-4B5C-8D92-DDA423E0E04D}" type="slidenum">
              <a:rPr lang="en-GB" smtClean="0"/>
              <a:t>‹#›</a:t>
            </a:fld>
            <a:endParaRPr lang="en-GB"/>
          </a:p>
        </p:txBody>
      </p:sp>
    </p:spTree>
    <p:extLst>
      <p:ext uri="{BB962C8B-B14F-4D97-AF65-F5344CB8AC3E}">
        <p14:creationId xmlns:p14="http://schemas.microsoft.com/office/powerpoint/2010/main" val="331648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928257-19A3-5A1D-0A84-84C97D3D1FE6}"/>
              </a:ext>
            </a:extLst>
          </p:cNvPr>
          <p:cNvSpPr>
            <a:spLocks noGrp="1"/>
          </p:cNvSpPr>
          <p:nvPr>
            <p:ph type="dt" sz="half" idx="10"/>
          </p:nvPr>
        </p:nvSpPr>
        <p:spPr/>
        <p:txBody>
          <a:bodyPr/>
          <a:lstStyle/>
          <a:p>
            <a:fld id="{053AB390-AB64-4272-AEE9-5C295F0C08E7}" type="datetimeFigureOut">
              <a:rPr lang="en-GB" smtClean="0"/>
              <a:t>21/07/2026</a:t>
            </a:fld>
            <a:endParaRPr lang="en-GB"/>
          </a:p>
        </p:txBody>
      </p:sp>
      <p:sp>
        <p:nvSpPr>
          <p:cNvPr id="3" name="Footer Placeholder 2">
            <a:extLst>
              <a:ext uri="{FF2B5EF4-FFF2-40B4-BE49-F238E27FC236}">
                <a16:creationId xmlns:a16="http://schemas.microsoft.com/office/drawing/2014/main" id="{E2928E4C-362A-D84A-7CD9-355D106B7D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32AF98-A065-3DB1-AA39-A071D59F6470}"/>
              </a:ext>
            </a:extLst>
          </p:cNvPr>
          <p:cNvSpPr>
            <a:spLocks noGrp="1"/>
          </p:cNvSpPr>
          <p:nvPr>
            <p:ph type="sldNum" sz="quarter" idx="12"/>
          </p:nvPr>
        </p:nvSpPr>
        <p:spPr/>
        <p:txBody>
          <a:bodyPr/>
          <a:lstStyle/>
          <a:p>
            <a:fld id="{E69648CB-28FC-4B5C-8D92-DDA423E0E04D}" type="slidenum">
              <a:rPr lang="en-GB" smtClean="0"/>
              <a:t>‹#›</a:t>
            </a:fld>
            <a:endParaRPr lang="en-GB"/>
          </a:p>
        </p:txBody>
      </p:sp>
    </p:spTree>
    <p:extLst>
      <p:ext uri="{BB962C8B-B14F-4D97-AF65-F5344CB8AC3E}">
        <p14:creationId xmlns:p14="http://schemas.microsoft.com/office/powerpoint/2010/main" val="82691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ABD6642-9C8B-F352-F937-DA3919CFE3DE}"/>
              </a:ext>
            </a:extLst>
          </p:cNvPr>
          <p:cNvGrpSpPr/>
          <p:nvPr userDrawn="1"/>
        </p:nvGrpSpPr>
        <p:grpSpPr>
          <a:xfrm>
            <a:off x="540000" y="328226"/>
            <a:ext cx="11113200" cy="444028"/>
            <a:chOff x="540000" y="328226"/>
            <a:chExt cx="11113200" cy="444028"/>
          </a:xfrm>
        </p:grpSpPr>
        <p:pic>
          <p:nvPicPr>
            <p:cNvPr id="5" name="Picture 4" descr="A purple fan shaped logo&#10;&#10;Description automatically generated">
              <a:extLst>
                <a:ext uri="{FF2B5EF4-FFF2-40B4-BE49-F238E27FC236}">
                  <a16:creationId xmlns:a16="http://schemas.microsoft.com/office/drawing/2014/main" id="{B5491D41-DAE0-AA5A-BBFC-509E3EED5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6194" y="328226"/>
              <a:ext cx="680260" cy="347635"/>
            </a:xfrm>
            <a:prstGeom prst="rect">
              <a:avLst/>
            </a:prstGeom>
          </p:spPr>
        </p:pic>
        <p:cxnSp>
          <p:nvCxnSpPr>
            <p:cNvPr id="6" name="Straight Connector 5">
              <a:extLst>
                <a:ext uri="{FF2B5EF4-FFF2-40B4-BE49-F238E27FC236}">
                  <a16:creationId xmlns:a16="http://schemas.microsoft.com/office/drawing/2014/main" id="{8652DFD1-EF40-4C0D-8E17-E25E8D0B93FB}"/>
                </a:ext>
              </a:extLst>
            </p:cNvPr>
            <p:cNvCxnSpPr>
              <a:cxnSpLocks/>
            </p:cNvCxnSpPr>
            <p:nvPr userDrawn="1"/>
          </p:nvCxnSpPr>
          <p:spPr>
            <a:xfrm>
              <a:off x="540000" y="772254"/>
              <a:ext cx="11113200" cy="0"/>
            </a:xfrm>
            <a:prstGeom prst="line">
              <a:avLst/>
            </a:prstGeom>
            <a:ln w="12700"/>
          </p:spPr>
          <p:style>
            <a:lnRef idx="2">
              <a:schemeClr val="dk1"/>
            </a:lnRef>
            <a:fillRef idx="0">
              <a:schemeClr val="dk1"/>
            </a:fillRef>
            <a:effectRef idx="1">
              <a:schemeClr val="dk1"/>
            </a:effectRef>
            <a:fontRef idx="minor">
              <a:schemeClr val="tx1"/>
            </a:fontRef>
          </p:style>
        </p:cxnSp>
      </p:grpSp>
      <p:sp>
        <p:nvSpPr>
          <p:cNvPr id="2" name="Title 1">
            <a:extLst>
              <a:ext uri="{FF2B5EF4-FFF2-40B4-BE49-F238E27FC236}">
                <a16:creationId xmlns:a16="http://schemas.microsoft.com/office/drawing/2014/main" id="{DAB61B36-DBBE-0068-653B-CEBFD3336372}"/>
              </a:ext>
            </a:extLst>
          </p:cNvPr>
          <p:cNvSpPr>
            <a:spLocks noGrp="1"/>
          </p:cNvSpPr>
          <p:nvPr>
            <p:ph type="title"/>
          </p:nvPr>
        </p:nvSpPr>
        <p:spPr>
          <a:xfrm>
            <a:off x="540000" y="868650"/>
            <a:ext cx="11113200" cy="720006"/>
          </a:xfrm>
          <a:prstGeom prst="rect">
            <a:avLst/>
          </a:prstGeom>
        </p:spPr>
        <p:txBody>
          <a:bodyPr lIns="0"/>
          <a:lstStyle>
            <a:lvl1pPr>
              <a:defRPr sz="5400"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E09369-C4FF-6277-F478-662035949979}"/>
              </a:ext>
            </a:extLst>
          </p:cNvPr>
          <p:cNvSpPr>
            <a:spLocks noGrp="1"/>
          </p:cNvSpPr>
          <p:nvPr>
            <p:ph idx="1"/>
          </p:nvPr>
        </p:nvSpPr>
        <p:spPr>
          <a:xfrm>
            <a:off x="540000" y="1764144"/>
            <a:ext cx="11113200" cy="4519089"/>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1916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658B0-A3F9-DEC4-1372-5F4FA4B80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DA2F63-168D-A7D0-5967-5C601649C0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F47BAD-2EF8-196C-7730-E299A10A4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6D81D-677C-753B-F2CF-B9F2D988661F}"/>
              </a:ext>
            </a:extLst>
          </p:cNvPr>
          <p:cNvSpPr>
            <a:spLocks noGrp="1"/>
          </p:cNvSpPr>
          <p:nvPr>
            <p:ph type="dt" sz="half" idx="10"/>
          </p:nvPr>
        </p:nvSpPr>
        <p:spPr/>
        <p:txBody>
          <a:bodyPr/>
          <a:lstStyle/>
          <a:p>
            <a:fld id="{053AB390-AB64-4272-AEE9-5C295F0C08E7}" type="datetimeFigureOut">
              <a:rPr lang="en-GB" smtClean="0"/>
              <a:t>21/07/2026</a:t>
            </a:fld>
            <a:endParaRPr lang="en-GB"/>
          </a:p>
        </p:txBody>
      </p:sp>
      <p:sp>
        <p:nvSpPr>
          <p:cNvPr id="6" name="Footer Placeholder 5">
            <a:extLst>
              <a:ext uri="{FF2B5EF4-FFF2-40B4-BE49-F238E27FC236}">
                <a16:creationId xmlns:a16="http://schemas.microsoft.com/office/drawing/2014/main" id="{5E3CCBF4-562B-4899-B5E1-676C27927C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ED0B67-08A3-5EEB-0823-AB61FCA52563}"/>
              </a:ext>
            </a:extLst>
          </p:cNvPr>
          <p:cNvSpPr>
            <a:spLocks noGrp="1"/>
          </p:cNvSpPr>
          <p:nvPr>
            <p:ph type="sldNum" sz="quarter" idx="12"/>
          </p:nvPr>
        </p:nvSpPr>
        <p:spPr/>
        <p:txBody>
          <a:bodyPr/>
          <a:lstStyle/>
          <a:p>
            <a:fld id="{E69648CB-28FC-4B5C-8D92-DDA423E0E04D}" type="slidenum">
              <a:rPr lang="en-GB" smtClean="0"/>
              <a:t>‹#›</a:t>
            </a:fld>
            <a:endParaRPr lang="en-GB"/>
          </a:p>
        </p:txBody>
      </p:sp>
    </p:spTree>
    <p:extLst>
      <p:ext uri="{BB962C8B-B14F-4D97-AF65-F5344CB8AC3E}">
        <p14:creationId xmlns:p14="http://schemas.microsoft.com/office/powerpoint/2010/main" val="208814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2EE2-7DBD-25D0-0B0A-AA3AEE0E5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3D5C51-5BFB-086E-C29A-1FE91FBACF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58B6E1-B8E1-8A64-7008-454CFA22F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27861-CC6D-DD5D-EE4F-41FD4259EF40}"/>
              </a:ext>
            </a:extLst>
          </p:cNvPr>
          <p:cNvSpPr>
            <a:spLocks noGrp="1"/>
          </p:cNvSpPr>
          <p:nvPr>
            <p:ph type="dt" sz="half" idx="10"/>
          </p:nvPr>
        </p:nvSpPr>
        <p:spPr/>
        <p:txBody>
          <a:bodyPr/>
          <a:lstStyle/>
          <a:p>
            <a:fld id="{053AB390-AB64-4272-AEE9-5C295F0C08E7}" type="datetimeFigureOut">
              <a:rPr lang="en-GB" smtClean="0"/>
              <a:t>21/07/2026</a:t>
            </a:fld>
            <a:endParaRPr lang="en-GB"/>
          </a:p>
        </p:txBody>
      </p:sp>
      <p:sp>
        <p:nvSpPr>
          <p:cNvPr id="6" name="Footer Placeholder 5">
            <a:extLst>
              <a:ext uri="{FF2B5EF4-FFF2-40B4-BE49-F238E27FC236}">
                <a16:creationId xmlns:a16="http://schemas.microsoft.com/office/drawing/2014/main" id="{88C1A1DF-3F43-3962-7683-478E316A68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3488CF-F72D-7DC1-E031-3557919A662A}"/>
              </a:ext>
            </a:extLst>
          </p:cNvPr>
          <p:cNvSpPr>
            <a:spLocks noGrp="1"/>
          </p:cNvSpPr>
          <p:nvPr>
            <p:ph type="sldNum" sz="quarter" idx="12"/>
          </p:nvPr>
        </p:nvSpPr>
        <p:spPr/>
        <p:txBody>
          <a:bodyPr/>
          <a:lstStyle/>
          <a:p>
            <a:fld id="{E69648CB-28FC-4B5C-8D92-DDA423E0E04D}" type="slidenum">
              <a:rPr lang="en-GB" smtClean="0"/>
              <a:t>‹#›</a:t>
            </a:fld>
            <a:endParaRPr lang="en-GB"/>
          </a:p>
        </p:txBody>
      </p:sp>
    </p:spTree>
    <p:extLst>
      <p:ext uri="{BB962C8B-B14F-4D97-AF65-F5344CB8AC3E}">
        <p14:creationId xmlns:p14="http://schemas.microsoft.com/office/powerpoint/2010/main" val="1170342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D6384-BC35-7C29-EE33-9986181D5A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66F389-1747-4163-5250-F5E42C7B2E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723117-3C24-5414-52E0-7099158158A6}"/>
              </a:ext>
            </a:extLst>
          </p:cNvPr>
          <p:cNvSpPr>
            <a:spLocks noGrp="1"/>
          </p:cNvSpPr>
          <p:nvPr>
            <p:ph type="dt" sz="half" idx="10"/>
          </p:nvPr>
        </p:nvSpPr>
        <p:spPr/>
        <p:txBody>
          <a:bodyPr/>
          <a:lstStyle/>
          <a:p>
            <a:fld id="{053AB390-AB64-4272-AEE9-5C295F0C08E7}" type="datetimeFigureOut">
              <a:rPr lang="en-GB" smtClean="0"/>
              <a:t>21/07/2026</a:t>
            </a:fld>
            <a:endParaRPr lang="en-GB"/>
          </a:p>
        </p:txBody>
      </p:sp>
      <p:sp>
        <p:nvSpPr>
          <p:cNvPr id="5" name="Footer Placeholder 4">
            <a:extLst>
              <a:ext uri="{FF2B5EF4-FFF2-40B4-BE49-F238E27FC236}">
                <a16:creationId xmlns:a16="http://schemas.microsoft.com/office/drawing/2014/main" id="{0F550467-D989-46EA-2C84-B860315FEB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A5B283-3260-868B-7C16-4F75496CF1A7}"/>
              </a:ext>
            </a:extLst>
          </p:cNvPr>
          <p:cNvSpPr>
            <a:spLocks noGrp="1"/>
          </p:cNvSpPr>
          <p:nvPr>
            <p:ph type="sldNum" sz="quarter" idx="12"/>
          </p:nvPr>
        </p:nvSpPr>
        <p:spPr/>
        <p:txBody>
          <a:bodyPr/>
          <a:lstStyle/>
          <a:p>
            <a:fld id="{E69648CB-28FC-4B5C-8D92-DDA423E0E04D}" type="slidenum">
              <a:rPr lang="en-GB" smtClean="0"/>
              <a:t>‹#›</a:t>
            </a:fld>
            <a:endParaRPr lang="en-GB"/>
          </a:p>
        </p:txBody>
      </p:sp>
    </p:spTree>
    <p:extLst>
      <p:ext uri="{BB962C8B-B14F-4D97-AF65-F5344CB8AC3E}">
        <p14:creationId xmlns:p14="http://schemas.microsoft.com/office/powerpoint/2010/main" val="1822274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9942B-D9A0-457A-6719-33F8AA8D83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5B7244-CCB1-03D9-A364-0F6D42C7B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432E41-8A69-86B7-FA65-7AC5A5642D5F}"/>
              </a:ext>
            </a:extLst>
          </p:cNvPr>
          <p:cNvSpPr>
            <a:spLocks noGrp="1"/>
          </p:cNvSpPr>
          <p:nvPr>
            <p:ph type="dt" sz="half" idx="10"/>
          </p:nvPr>
        </p:nvSpPr>
        <p:spPr/>
        <p:txBody>
          <a:bodyPr/>
          <a:lstStyle/>
          <a:p>
            <a:fld id="{053AB390-AB64-4272-AEE9-5C295F0C08E7}" type="datetimeFigureOut">
              <a:rPr lang="en-GB" smtClean="0"/>
              <a:t>21/07/2026</a:t>
            </a:fld>
            <a:endParaRPr lang="en-GB"/>
          </a:p>
        </p:txBody>
      </p:sp>
      <p:sp>
        <p:nvSpPr>
          <p:cNvPr id="5" name="Footer Placeholder 4">
            <a:extLst>
              <a:ext uri="{FF2B5EF4-FFF2-40B4-BE49-F238E27FC236}">
                <a16:creationId xmlns:a16="http://schemas.microsoft.com/office/drawing/2014/main" id="{8813F86F-E392-5827-9A84-88FC4E8F23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E911C3-04C7-E9B5-6BD3-D190720677AA}"/>
              </a:ext>
            </a:extLst>
          </p:cNvPr>
          <p:cNvSpPr>
            <a:spLocks noGrp="1"/>
          </p:cNvSpPr>
          <p:nvPr>
            <p:ph type="sldNum" sz="quarter" idx="12"/>
          </p:nvPr>
        </p:nvSpPr>
        <p:spPr/>
        <p:txBody>
          <a:bodyPr/>
          <a:lstStyle/>
          <a:p>
            <a:fld id="{E69648CB-28FC-4B5C-8D92-DDA423E0E04D}" type="slidenum">
              <a:rPr lang="en-GB" smtClean="0"/>
              <a:t>‹#›</a:t>
            </a:fld>
            <a:endParaRPr lang="en-GB"/>
          </a:p>
        </p:txBody>
      </p:sp>
    </p:spTree>
    <p:extLst>
      <p:ext uri="{BB962C8B-B14F-4D97-AF65-F5344CB8AC3E}">
        <p14:creationId xmlns:p14="http://schemas.microsoft.com/office/powerpoint/2010/main" val="1909293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ABD6642-9C8B-F352-F937-DA3919CFE3DE}"/>
              </a:ext>
            </a:extLst>
          </p:cNvPr>
          <p:cNvGrpSpPr/>
          <p:nvPr userDrawn="1"/>
        </p:nvGrpSpPr>
        <p:grpSpPr>
          <a:xfrm>
            <a:off x="540000" y="328226"/>
            <a:ext cx="11113200" cy="444028"/>
            <a:chOff x="540000" y="328226"/>
            <a:chExt cx="11113200" cy="444028"/>
          </a:xfrm>
        </p:grpSpPr>
        <p:pic>
          <p:nvPicPr>
            <p:cNvPr id="5" name="Picture 4" descr="A purple fan shaped logo&#10;&#10;Description automatically generated">
              <a:extLst>
                <a:ext uri="{FF2B5EF4-FFF2-40B4-BE49-F238E27FC236}">
                  <a16:creationId xmlns:a16="http://schemas.microsoft.com/office/drawing/2014/main" id="{B5491D41-DAE0-AA5A-BBFC-509E3EED56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6194" y="328226"/>
              <a:ext cx="680260" cy="347635"/>
            </a:xfrm>
            <a:prstGeom prst="rect">
              <a:avLst/>
            </a:prstGeom>
          </p:spPr>
        </p:pic>
        <p:cxnSp>
          <p:nvCxnSpPr>
            <p:cNvPr id="6" name="Straight Connector 5">
              <a:extLst>
                <a:ext uri="{FF2B5EF4-FFF2-40B4-BE49-F238E27FC236}">
                  <a16:creationId xmlns:a16="http://schemas.microsoft.com/office/drawing/2014/main" id="{8652DFD1-EF40-4C0D-8E17-E25E8D0B93FB}"/>
                </a:ext>
              </a:extLst>
            </p:cNvPr>
            <p:cNvCxnSpPr>
              <a:cxnSpLocks/>
            </p:cNvCxnSpPr>
            <p:nvPr userDrawn="1"/>
          </p:nvCxnSpPr>
          <p:spPr>
            <a:xfrm>
              <a:off x="540000" y="772254"/>
              <a:ext cx="11113200" cy="0"/>
            </a:xfrm>
            <a:prstGeom prst="line">
              <a:avLst/>
            </a:prstGeom>
            <a:ln w="12700"/>
          </p:spPr>
          <p:style>
            <a:lnRef idx="2">
              <a:schemeClr val="dk1"/>
            </a:lnRef>
            <a:fillRef idx="0">
              <a:schemeClr val="dk1"/>
            </a:fillRef>
            <a:effectRef idx="1">
              <a:schemeClr val="dk1"/>
            </a:effectRef>
            <a:fontRef idx="minor">
              <a:schemeClr val="tx1"/>
            </a:fontRef>
          </p:style>
        </p:cxnSp>
      </p:grpSp>
      <p:sp>
        <p:nvSpPr>
          <p:cNvPr id="8" name="Text Placeholder 7">
            <a:extLst>
              <a:ext uri="{FF2B5EF4-FFF2-40B4-BE49-F238E27FC236}">
                <a16:creationId xmlns:a16="http://schemas.microsoft.com/office/drawing/2014/main" id="{7B6D8082-000E-07F9-30CE-316FC187B931}"/>
              </a:ext>
            </a:extLst>
          </p:cNvPr>
          <p:cNvSpPr>
            <a:spLocks noGrp="1"/>
          </p:cNvSpPr>
          <p:nvPr userDrawn="1">
            <p:ph type="body" sz="quarter" idx="10"/>
          </p:nvPr>
        </p:nvSpPr>
        <p:spPr>
          <a:xfrm>
            <a:off x="540000" y="1260000"/>
            <a:ext cx="11113200" cy="4864100"/>
          </a:xfrm>
        </p:spPr>
        <p:txBody>
          <a:bodyPr/>
          <a:lstStyle/>
          <a:p>
            <a:pPr lvl="0"/>
            <a:endParaRPr lang="en-GB"/>
          </a:p>
        </p:txBody>
      </p:sp>
    </p:spTree>
    <p:extLst>
      <p:ext uri="{BB962C8B-B14F-4D97-AF65-F5344CB8AC3E}">
        <p14:creationId xmlns:p14="http://schemas.microsoft.com/office/powerpoint/2010/main" val="42513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16A5-67EC-8E76-8C3E-615E64C603B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910793-175D-A80C-50D8-1EA174313E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693B71-CE40-6B8B-067A-655676B6ACAD}"/>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5" name="Footer Placeholder 4">
            <a:extLst>
              <a:ext uri="{FF2B5EF4-FFF2-40B4-BE49-F238E27FC236}">
                <a16:creationId xmlns:a16="http://schemas.microsoft.com/office/drawing/2014/main" id="{9F3FC77E-B607-B393-D1F2-F30F9F0096C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D656EE5-E734-E955-E254-5D1BC61ABC09}"/>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2065537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8A06-5F08-E210-4946-041FCB70E5C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B3A6A9-88B1-8816-5564-F2481FE351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C8D857-6012-A4C6-8FFD-DC18F219BDE3}"/>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5" name="Footer Placeholder 4">
            <a:extLst>
              <a:ext uri="{FF2B5EF4-FFF2-40B4-BE49-F238E27FC236}">
                <a16:creationId xmlns:a16="http://schemas.microsoft.com/office/drawing/2014/main" id="{840BCF33-1D19-7621-7B41-BAC7CFFD61B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5B5614F-8062-1366-DED9-B89D423B5B7C}"/>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grpSp>
        <p:nvGrpSpPr>
          <p:cNvPr id="10" name="Group 9">
            <a:extLst>
              <a:ext uri="{FF2B5EF4-FFF2-40B4-BE49-F238E27FC236}">
                <a16:creationId xmlns:a16="http://schemas.microsoft.com/office/drawing/2014/main" id="{D6E0E6A4-51FD-CE5D-9C59-1830FACB21A7}"/>
              </a:ext>
            </a:extLst>
          </p:cNvPr>
          <p:cNvGrpSpPr/>
          <p:nvPr userDrawn="1"/>
        </p:nvGrpSpPr>
        <p:grpSpPr>
          <a:xfrm>
            <a:off x="540000" y="328226"/>
            <a:ext cx="11113200" cy="444028"/>
            <a:chOff x="540000" y="328226"/>
            <a:chExt cx="11113200" cy="444028"/>
          </a:xfrm>
        </p:grpSpPr>
        <p:pic>
          <p:nvPicPr>
            <p:cNvPr id="11" name="Picture 10" descr="A purple fan shaped logo&#10;&#10;Description automatically generated">
              <a:extLst>
                <a:ext uri="{FF2B5EF4-FFF2-40B4-BE49-F238E27FC236}">
                  <a16:creationId xmlns:a16="http://schemas.microsoft.com/office/drawing/2014/main" id="{B8F0882B-500A-505E-EAEC-ABEF69168B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6194" y="328226"/>
              <a:ext cx="680260" cy="347635"/>
            </a:xfrm>
            <a:prstGeom prst="rect">
              <a:avLst/>
            </a:prstGeom>
          </p:spPr>
        </p:pic>
        <p:cxnSp>
          <p:nvCxnSpPr>
            <p:cNvPr id="12" name="Straight Connector 11">
              <a:extLst>
                <a:ext uri="{FF2B5EF4-FFF2-40B4-BE49-F238E27FC236}">
                  <a16:creationId xmlns:a16="http://schemas.microsoft.com/office/drawing/2014/main" id="{3BCA5FAB-64D8-E8B8-477D-C01B0854B9A6}"/>
                </a:ext>
              </a:extLst>
            </p:cNvPr>
            <p:cNvCxnSpPr>
              <a:cxnSpLocks/>
            </p:cNvCxnSpPr>
            <p:nvPr userDrawn="1"/>
          </p:nvCxnSpPr>
          <p:spPr>
            <a:xfrm>
              <a:off x="540000" y="772254"/>
              <a:ext cx="11113200" cy="0"/>
            </a:xfrm>
            <a:prstGeom prst="line">
              <a:avLst/>
            </a:prstGeom>
            <a:ln w="12700"/>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783447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C678-026E-5345-9D96-CCB9360B7C8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95CAF7-731F-0F2B-AE79-9C628DC460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367BB9-FB4F-644E-08FE-1089BDC8C242}"/>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5" name="Footer Placeholder 4">
            <a:extLst>
              <a:ext uri="{FF2B5EF4-FFF2-40B4-BE49-F238E27FC236}">
                <a16:creationId xmlns:a16="http://schemas.microsoft.com/office/drawing/2014/main" id="{743715B7-EB5D-904E-4719-1DC370A349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8247050-A59B-63EC-C8F0-3F6E5146169E}"/>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1170458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E136-45AA-0B13-238F-8489CB8B7FD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84D0F6-E319-0FCA-9379-68523AE0C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3826CB-933A-1B15-D25E-B23474D4C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5761C2-1C1C-8026-20D2-2D4C3D9933AD}"/>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6" name="Footer Placeholder 5">
            <a:extLst>
              <a:ext uri="{FF2B5EF4-FFF2-40B4-BE49-F238E27FC236}">
                <a16:creationId xmlns:a16="http://schemas.microsoft.com/office/drawing/2014/main" id="{B5B109F2-F40C-AD83-FCAF-FEDB273E906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7122465-8114-B325-4C61-85B762F51194}"/>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750588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D285-38D8-9482-7528-DF48873D8DF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7DF13D-EF02-91EA-16DA-B88795D32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F894CD-BCDC-8C7D-E5BE-D57D5DABE7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5AE4EB-75EC-1F9E-16F9-D5C30261BE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FE406-87C7-F14C-1A5C-1EDBFD545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676D51-38FF-77CD-99B3-7EBF6C6A9DEE}"/>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8" name="Footer Placeholder 7">
            <a:extLst>
              <a:ext uri="{FF2B5EF4-FFF2-40B4-BE49-F238E27FC236}">
                <a16:creationId xmlns:a16="http://schemas.microsoft.com/office/drawing/2014/main" id="{3325CE5A-7FCF-34BA-15E6-7CED9505D3C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0AD9353C-0E98-3B42-2089-BA13E6415696}"/>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271375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16A5-67EC-8E76-8C3E-615E64C603B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910793-175D-A80C-50D8-1EA174313E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693B71-CE40-6B8B-067A-655676B6ACAD}"/>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5" name="Footer Placeholder 4">
            <a:extLst>
              <a:ext uri="{FF2B5EF4-FFF2-40B4-BE49-F238E27FC236}">
                <a16:creationId xmlns:a16="http://schemas.microsoft.com/office/drawing/2014/main" id="{9F3FC77E-B607-B393-D1F2-F30F9F0096C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D656EE5-E734-E955-E254-5D1BC61ABC09}"/>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3091538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7589-4B76-8F8E-ACFA-65F54635A5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BE1C77-FC6A-CFB4-943D-FE5FD61F94D9}"/>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4" name="Footer Placeholder 3">
            <a:extLst>
              <a:ext uri="{FF2B5EF4-FFF2-40B4-BE49-F238E27FC236}">
                <a16:creationId xmlns:a16="http://schemas.microsoft.com/office/drawing/2014/main" id="{553757BA-0395-C22A-A2D4-CA5E71F464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1A41B3D-1AD5-82AB-C3D9-80351DD01251}"/>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1451611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F590-845A-C4F3-4FCC-8E28E0CAD5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435CFE-74B9-EA84-27EA-6A926AA724A7}"/>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4" name="Footer Placeholder 3">
            <a:extLst>
              <a:ext uri="{FF2B5EF4-FFF2-40B4-BE49-F238E27FC236}">
                <a16:creationId xmlns:a16="http://schemas.microsoft.com/office/drawing/2014/main" id="{CF16E32D-1499-CFDF-D6D0-9C68BB8E1A2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32D0FD2-FD39-F564-2545-8454FB1E48BE}"/>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1081799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905C-2BEB-853A-982F-A109138389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860D03-2828-74AF-7973-78C1CA6D7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F44640-5CF4-C400-583F-B39CFA914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30B23-2EED-D2C4-7111-9823EE4E0ADD}"/>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6" name="Footer Placeholder 5">
            <a:extLst>
              <a:ext uri="{FF2B5EF4-FFF2-40B4-BE49-F238E27FC236}">
                <a16:creationId xmlns:a16="http://schemas.microsoft.com/office/drawing/2014/main" id="{200425C1-530D-0CCC-E8E1-4288EB11149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4AF67AB-D666-933B-5FE5-F39A5B82A99C}"/>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3935496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BD1B-1167-65A2-DFFE-0049210BE0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1B9FF3-8F64-9AE8-3D0B-884FDA3E8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A95BA8-7F47-55FE-01F3-20177E2DE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2B3F9-53CB-7B9C-18CF-7DF0867E1A9C}"/>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6" name="Footer Placeholder 5">
            <a:extLst>
              <a:ext uri="{FF2B5EF4-FFF2-40B4-BE49-F238E27FC236}">
                <a16:creationId xmlns:a16="http://schemas.microsoft.com/office/drawing/2014/main" id="{0CA9C409-1BA8-A300-6422-80CABF13DBC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EE2F5FB-1A39-D7CF-FB73-389C3FDA0E66}"/>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2067879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0BA4-134D-76F5-3F11-7920E8E89F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C98F4B-4BB8-D4F3-D1E3-576A1DF8D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9CE186-42CB-5A52-1EC7-924E23F3712F}"/>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5" name="Footer Placeholder 4">
            <a:extLst>
              <a:ext uri="{FF2B5EF4-FFF2-40B4-BE49-F238E27FC236}">
                <a16:creationId xmlns:a16="http://schemas.microsoft.com/office/drawing/2014/main" id="{C2BB8638-BDDA-A8AD-2AD8-A95D94192B2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818B35F-CFCB-7F85-2AD9-7F6FE61B0DDC}"/>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2339575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FE80F-6B74-27B4-B7E8-36AA8A211C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4B0030-4D9B-DA8E-738A-1E0EC4DF43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C34D9F-76A5-F1BD-9AE2-F880669C9A5F}"/>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5" name="Footer Placeholder 4">
            <a:extLst>
              <a:ext uri="{FF2B5EF4-FFF2-40B4-BE49-F238E27FC236}">
                <a16:creationId xmlns:a16="http://schemas.microsoft.com/office/drawing/2014/main" id="{5AFC1ECC-027F-A0E7-B332-4CEF56CB1D1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94616CD-B717-8EF8-EF26-D813372D355A}"/>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27534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C678-026E-5345-9D96-CCB9360B7C8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95CAF7-731F-0F2B-AE79-9C628DC460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367BB9-FB4F-644E-08FE-1089BDC8C242}"/>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5" name="Footer Placeholder 4">
            <a:extLst>
              <a:ext uri="{FF2B5EF4-FFF2-40B4-BE49-F238E27FC236}">
                <a16:creationId xmlns:a16="http://schemas.microsoft.com/office/drawing/2014/main" id="{743715B7-EB5D-904E-4719-1DC370A349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8247050-A59B-63EC-C8F0-3F6E5146169E}"/>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300892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E136-45AA-0B13-238F-8489CB8B7FD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84D0F6-E319-0FCA-9379-68523AE0C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3826CB-933A-1B15-D25E-B23474D4C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5761C2-1C1C-8026-20D2-2D4C3D9933AD}"/>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6" name="Footer Placeholder 5">
            <a:extLst>
              <a:ext uri="{FF2B5EF4-FFF2-40B4-BE49-F238E27FC236}">
                <a16:creationId xmlns:a16="http://schemas.microsoft.com/office/drawing/2014/main" id="{B5B109F2-F40C-AD83-FCAF-FEDB273E906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7122465-8114-B325-4C61-85B762F51194}"/>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17310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D285-38D8-9482-7528-DF48873D8DF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7DF13D-EF02-91EA-16DA-B88795D32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F894CD-BCDC-8C7D-E5BE-D57D5DABE7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5AE4EB-75EC-1F9E-16F9-D5C30261BE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FE406-87C7-F14C-1A5C-1EDBFD545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676D51-38FF-77CD-99B3-7EBF6C6A9DEE}"/>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8" name="Footer Placeholder 7">
            <a:extLst>
              <a:ext uri="{FF2B5EF4-FFF2-40B4-BE49-F238E27FC236}">
                <a16:creationId xmlns:a16="http://schemas.microsoft.com/office/drawing/2014/main" id="{3325CE5A-7FCF-34BA-15E6-7CED9505D3C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0AD9353C-0E98-3B42-2089-BA13E6415696}"/>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215664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7589-4B76-8F8E-ACFA-65F54635A5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BE1C77-FC6A-CFB4-943D-FE5FD61F94D9}"/>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4" name="Footer Placeholder 3">
            <a:extLst>
              <a:ext uri="{FF2B5EF4-FFF2-40B4-BE49-F238E27FC236}">
                <a16:creationId xmlns:a16="http://schemas.microsoft.com/office/drawing/2014/main" id="{553757BA-0395-C22A-A2D4-CA5E71F464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1A41B3D-1AD5-82AB-C3D9-80351DD01251}"/>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241081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F590-845A-C4F3-4FCC-8E28E0CAD5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435CFE-74B9-EA84-27EA-6A926AA724A7}"/>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4" name="Footer Placeholder 3">
            <a:extLst>
              <a:ext uri="{FF2B5EF4-FFF2-40B4-BE49-F238E27FC236}">
                <a16:creationId xmlns:a16="http://schemas.microsoft.com/office/drawing/2014/main" id="{CF16E32D-1499-CFDF-D6D0-9C68BB8E1A2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32D0FD2-FD39-F564-2545-8454FB1E48BE}"/>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226365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905C-2BEB-853A-982F-A109138389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860D03-2828-74AF-7973-78C1CA6D7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F44640-5CF4-C400-583F-B39CFA914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30B23-2EED-D2C4-7111-9823EE4E0ADD}"/>
              </a:ext>
            </a:extLst>
          </p:cNvPr>
          <p:cNvSpPr>
            <a:spLocks noGrp="1"/>
          </p:cNvSpPr>
          <p:nvPr>
            <p:ph type="dt" sz="half" idx="10"/>
          </p:nvPr>
        </p:nvSpPr>
        <p:spPr>
          <a:xfrm>
            <a:off x="838200" y="6356350"/>
            <a:ext cx="2743200" cy="365125"/>
          </a:xfrm>
          <a:prstGeom prst="rect">
            <a:avLst/>
          </a:prstGeom>
        </p:spPr>
        <p:txBody>
          <a:bodyPr/>
          <a:lstStyle/>
          <a:p>
            <a:fld id="{FBC4BE76-D0AB-45EB-8CF4-0A084D142A10}" type="datetimeFigureOut">
              <a:rPr lang="en-GB" smtClean="0"/>
              <a:t>21/07/2026</a:t>
            </a:fld>
            <a:endParaRPr lang="en-GB"/>
          </a:p>
        </p:txBody>
      </p:sp>
      <p:sp>
        <p:nvSpPr>
          <p:cNvPr id="6" name="Footer Placeholder 5">
            <a:extLst>
              <a:ext uri="{FF2B5EF4-FFF2-40B4-BE49-F238E27FC236}">
                <a16:creationId xmlns:a16="http://schemas.microsoft.com/office/drawing/2014/main" id="{200425C1-530D-0CCC-E8E1-4288EB11149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4AF67AB-D666-933B-5FE5-F39A5B82A99C}"/>
              </a:ext>
            </a:extLst>
          </p:cNvPr>
          <p:cNvSpPr>
            <a:spLocks noGrp="1"/>
          </p:cNvSpPr>
          <p:nvPr>
            <p:ph type="sldNum" sz="quarter" idx="12"/>
          </p:nvPr>
        </p:nvSpPr>
        <p:spPr>
          <a:xfrm>
            <a:off x="8610600" y="6356350"/>
            <a:ext cx="2743200" cy="365125"/>
          </a:xfrm>
          <a:prstGeom prst="rect">
            <a:avLst/>
          </a:prstGeom>
        </p:spPr>
        <p:txBody>
          <a:bodyPr/>
          <a:lstStyle/>
          <a:p>
            <a:fld id="{E008640E-9D94-41FC-81E6-225FF159056E}" type="slidenum">
              <a:rPr lang="en-GB" smtClean="0"/>
              <a:t>‹#›</a:t>
            </a:fld>
            <a:endParaRPr lang="en-GB"/>
          </a:p>
        </p:txBody>
      </p:sp>
    </p:spTree>
    <p:extLst>
      <p:ext uri="{BB962C8B-B14F-4D97-AF65-F5344CB8AC3E}">
        <p14:creationId xmlns:p14="http://schemas.microsoft.com/office/powerpoint/2010/main" val="403493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F23C1B-36A4-0EB3-40FA-52B77377C3BA}"/>
              </a:ext>
            </a:extLst>
          </p:cNvPr>
          <p:cNvSpPr>
            <a:spLocks noGrp="1"/>
          </p:cNvSpPr>
          <p:nvPr>
            <p:ph type="body" idx="1"/>
          </p:nvPr>
        </p:nvSpPr>
        <p:spPr>
          <a:xfrm>
            <a:off x="540000" y="1260000"/>
            <a:ext cx="11059817" cy="5023234"/>
          </a:xfrm>
          <a:prstGeom prst="rect">
            <a:avLst/>
          </a:prstGeom>
        </p:spPr>
        <p:txBody>
          <a:bodyPr vert="horz" lIns="0" tIns="0" rIns="0" bIns="0" rtlCol="0">
            <a:normAutofit/>
          </a:bodyPr>
          <a:lstStyle/>
          <a:p>
            <a:pPr lvl="0"/>
            <a:endParaRPr lang="en-GB"/>
          </a:p>
        </p:txBody>
      </p:sp>
    </p:spTree>
    <p:extLst>
      <p:ext uri="{BB962C8B-B14F-4D97-AF65-F5344CB8AC3E}">
        <p14:creationId xmlns:p14="http://schemas.microsoft.com/office/powerpoint/2010/main" val="3591781973"/>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49" r:id="rId3"/>
    <p:sldLayoutId id="2147483651" r:id="rId4"/>
    <p:sldLayoutId id="2147483652" r:id="rId5"/>
    <p:sldLayoutId id="2147483653" r:id="rId6"/>
    <p:sldLayoutId id="2147483654"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7269CD-4024-594F-229B-28EDCBFF3D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8C6AC4-71E0-8F4B-899F-F726B1545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ED7B8B-A382-E6CF-16E5-71595DEBC5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3AB390-AB64-4272-AEE9-5C295F0C08E7}" type="datetimeFigureOut">
              <a:rPr lang="en-GB" smtClean="0"/>
              <a:t>21/07/2026</a:t>
            </a:fld>
            <a:endParaRPr lang="en-GB"/>
          </a:p>
        </p:txBody>
      </p:sp>
      <p:sp>
        <p:nvSpPr>
          <p:cNvPr id="5" name="Footer Placeholder 4">
            <a:extLst>
              <a:ext uri="{FF2B5EF4-FFF2-40B4-BE49-F238E27FC236}">
                <a16:creationId xmlns:a16="http://schemas.microsoft.com/office/drawing/2014/main" id="{D710B4D9-F7D6-4B58-9FA9-5A70622E0D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81B6D6D-6EA8-59CB-A9F5-EAFF290B6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9648CB-28FC-4B5C-8D92-DDA423E0E04D}" type="slidenum">
              <a:rPr lang="en-GB" smtClean="0"/>
              <a:t>‹#›</a:t>
            </a:fld>
            <a:endParaRPr lang="en-GB"/>
          </a:p>
        </p:txBody>
      </p:sp>
    </p:spTree>
    <p:extLst>
      <p:ext uri="{BB962C8B-B14F-4D97-AF65-F5344CB8AC3E}">
        <p14:creationId xmlns:p14="http://schemas.microsoft.com/office/powerpoint/2010/main" val="12551864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F23C1B-36A4-0EB3-40FA-52B77377C3BA}"/>
              </a:ext>
            </a:extLst>
          </p:cNvPr>
          <p:cNvSpPr>
            <a:spLocks noGrp="1"/>
          </p:cNvSpPr>
          <p:nvPr>
            <p:ph type="body" idx="1"/>
          </p:nvPr>
        </p:nvSpPr>
        <p:spPr>
          <a:xfrm>
            <a:off x="540000" y="1260000"/>
            <a:ext cx="11059817" cy="5023234"/>
          </a:xfrm>
          <a:prstGeom prst="rect">
            <a:avLst/>
          </a:prstGeom>
        </p:spPr>
        <p:txBody>
          <a:bodyPr vert="horz" lIns="0" tIns="0" rIns="0" bIns="0" rtlCol="0">
            <a:normAutofit/>
          </a:bodyPr>
          <a:lstStyle/>
          <a:p>
            <a:pPr lvl="0"/>
            <a:endParaRPr lang="en-GB"/>
          </a:p>
        </p:txBody>
      </p:sp>
    </p:spTree>
    <p:extLst>
      <p:ext uri="{BB962C8B-B14F-4D97-AF65-F5344CB8AC3E}">
        <p14:creationId xmlns:p14="http://schemas.microsoft.com/office/powerpoint/2010/main" val="40287683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slide" Target="slide8.xml"/><Relationship Id="rId7" Type="http://schemas.openxmlformats.org/officeDocument/2006/relationships/image" Target="../media/image25.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svg"/><Relationship Id="rId10" Type="http://schemas.openxmlformats.org/officeDocument/2006/relationships/image" Target="../media/image28.svg"/><Relationship Id="rId4" Type="http://schemas.openxmlformats.org/officeDocument/2006/relationships/image" Target="../media/image13.svg"/><Relationship Id="rId9"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hyperlink" Target="https://www.ect.cse.org.uk/" TargetMode="External"/><Relationship Id="rId2" Type="http://schemas.openxmlformats.org/officeDocument/2006/relationships/hyperlink" Target="https://www.cse.org.uk/news/helping-people-get-smarter-with-energy-smeap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nsights.lcp.com/rs/032-PAO-331/images/LCP-Delta-Beyond-Tariffs-GB-household-flexibility-propositions-Dec-2025.pdf" TargetMode="External"/><Relationship Id="rId2" Type="http://schemas.openxmlformats.org/officeDocument/2006/relationships/hyperlink" Target="https://www.cse.org.uk/resource/smart-and-fair-smart-energy-market-review-webinar-summary/" TargetMode="External"/><Relationship Id="rId1" Type="http://schemas.openxmlformats.org/officeDocument/2006/relationships/slideLayout" Target="../slideLayouts/slideLayout2.xml"/><Relationship Id="rId4" Type="http://schemas.openxmlformats.org/officeDocument/2006/relationships/hyperlink" Target="chrome-extension://efaidnbmnnnibpcajpcglclefindmkaj/https:/assets.publishing.service.gov.uk/media/687f96e028f29c99778a7493/consumer-led-flexibility-engagement-consultation.pdf"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cse.org.uk/advice/cheaper-bills-with-energy-flexibilit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insights.lcp.com/rs/032-PAO-331/images/LCP-Delta-Beyond-Tariffs-GB-household-flexibility-propositions-Dec-2025.pdf"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1.sv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2.svg"/><Relationship Id="rId7" Type="http://schemas.openxmlformats.org/officeDocument/2006/relationships/image" Target="../media/image28.svg"/><Relationship Id="rId2"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svg"/></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publications/clean-flexibility-roadma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es.catapult.org.uk/report/inclusive-smart-solutions-final-report/?_gl=1*mfkvm7*_up*MQ..*_ga*MTY1Nzg3NzU3Mi4xNzgxNTM0NzYx*_ga_FJ67565W80*czE3ODE1MzQ3NjAkbzEkZzEkdDE3ODE1MzQ3NjgkajUyJGwwJGgw" TargetMode="External"/><Relationship Id="rId4" Type="http://schemas.openxmlformats.org/officeDocument/2006/relationships/hyperlink" Target="https://mcsfoundation.org.uk/news/households-could-lose-375-annually-due-to-low-uptake-of-flexible-energy-tariff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smarter.energynetworks.org/projects/nia2_neso078/;" TargetMode="External"/><Relationship Id="rId2" Type="http://schemas.openxmlformats.org/officeDocument/2006/relationships/hyperlink" Target="http://www.neso.energy/about/our-projects/crowdfle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8.xml"/><Relationship Id="rId7" Type="http://schemas.openxmlformats.org/officeDocument/2006/relationships/slide" Target="slide52.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40.xml"/><Relationship Id="rId5" Type="http://schemas.openxmlformats.org/officeDocument/2006/relationships/slide" Target="slide26.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2" Type="http://schemas.openxmlformats.org/officeDocument/2006/relationships/hyperlink" Target="https://www.neso.energy/news/what-role-will-consumers-play-transition-net-zer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hyperlink" Target="chrome-extension://efaidnbmnnnibpcajpcglclefindmkaj/https:/centreforsustainableenergy.ams3.digitaloceanspaces.com/wp-content/uploads/2025/03/16095000/access-to-flexibility-a-report-for-national-grid-electricity-distribution-2025.pdf" TargetMode="External"/></Relationships>
</file>

<file path=ppt/slides/_rels/slide3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neso.energy/document/346791/download" TargetMode="External"/><Relationship Id="rId2" Type="http://schemas.openxmlformats.org/officeDocument/2006/relationships/hyperlink" Target="https://dso.nationalgrid.co.uk/resource-centre/publications-library" TargetMode="External"/><Relationship Id="rId1" Type="http://schemas.openxmlformats.org/officeDocument/2006/relationships/slideLayout" Target="../slideLayouts/slideLayout2.xml"/><Relationship Id="rId4" Type="http://schemas.openxmlformats.org/officeDocument/2006/relationships/hyperlink" Target="http://www.neso.energy/about/our-projects/crowdflex"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www.gov.uk/government/publications/warm-homes-pla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neso.energy/document/275316/download" TargetMode="External"/><Relationship Id="rId4" Type="http://schemas.openxmlformats.org/officeDocument/2006/relationships/slide" Target="slide34.xml"/></Relationships>
</file>

<file path=ppt/slides/_rels/slide3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4.sv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7.sv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svg"/></Relationships>
</file>

<file path=ppt/slides/_rels/slide42.xml.rels><?xml version="1.0" encoding="UTF-8" standalone="yes"?>
<Relationships xmlns="http://schemas.openxmlformats.org/package/2006/relationships"><Relationship Id="rId2" Type="http://schemas.openxmlformats.org/officeDocument/2006/relationships/hyperlink" Target="https://www.cse.org.uk/news/helping-people-get-smarter-with-energy-smeap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cse.org.uk/my-community/community-projects/energy-support-networ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5.sv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hyperlink" Target="https://www.eonnext.com/air-source-heat-pumps/costs" TargetMode="Externa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hyperlink" Target="https://www.jrf.org.uk/uk-poverty-statistics/savings-and-debt"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ofgem.gov.uk/sites/default/files/2026-05/Flexibility-and-Net-Zero-Survey-Findings-Report-2025.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svg"/></Relationships>
</file>

<file path=ppt/slides/_rels/slide5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5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7.svg"/><Relationship Id="rId4" Type="http://schemas.openxmlformats.org/officeDocument/2006/relationships/image" Target="../media/image21.sv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sv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svg"/></Relationships>
</file>

<file path=ppt/slides/_rels/slide5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7.sv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8.svg"/></Relationships>
</file>

<file path=ppt/slides/_rels/slide5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4.sv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22.sv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6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sv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3.sv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www.cse.org.uk/donate" TargetMode="External"/><Relationship Id="rId3" Type="http://schemas.openxmlformats.org/officeDocument/2006/relationships/hyperlink" Target="http://www.cse.org.uk/newsletter" TargetMode="External"/><Relationship Id="rId7" Type="http://schemas.openxmlformats.org/officeDocument/2006/relationships/hyperlink" Target="http://www.cse.org.uk/about-us" TargetMode="External"/><Relationship Id="rId2" Type="http://schemas.openxmlformats.org/officeDocument/2006/relationships/hyperlink" Target="http://www.cse.org.uk/" TargetMode="External"/><Relationship Id="rId1" Type="http://schemas.openxmlformats.org/officeDocument/2006/relationships/slideLayout" Target="../slideLayouts/slideLayout2.xml"/><Relationship Id="rId6" Type="http://schemas.openxmlformats.org/officeDocument/2006/relationships/hyperlink" Target="mailto:info@cse.org.uk" TargetMode="External"/><Relationship Id="rId5" Type="http://schemas.openxmlformats.org/officeDocument/2006/relationships/hyperlink" Target="https://bsky.app/profile/cse.org.uk/post/3mcci3ew4yc2r" TargetMode="External"/><Relationship Id="rId4" Type="http://schemas.openxmlformats.org/officeDocument/2006/relationships/hyperlink" Target="https://www.linkedin.com/company/centre-for-sustainable-energy"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hyperlink" Target="https://www.energynetworks.org/newsroom/gb-cements-status-as-world-leader-in-energy-flexibility-with-estimated-gbp-300m-savings-for-bill-payer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1.png"/><Relationship Id="rId4" Type="http://schemas.openxmlformats.org/officeDocument/2006/relationships/hyperlink" Target="https://www.citizensadvice.org.uk/policy/publications/making-innovation-count-a-transparency-review-of-nia-and-sif-proje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81857B-B2F0-4F28-AFAF-7DC372057A98}"/>
              </a:ext>
            </a:extLst>
          </p:cNvPr>
          <p:cNvSpPr txBox="1">
            <a:spLocks noGrp="1"/>
          </p:cNvSpPr>
          <p:nvPr>
            <p:ph type="title" idx="4294967295"/>
          </p:nvPr>
        </p:nvSpPr>
        <p:spPr>
          <a:xfrm>
            <a:off x="943896" y="2875002"/>
            <a:ext cx="10304208"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r>
              <a:rPr lang="en-GB" sz="6600" b="1">
                <a:solidFill>
                  <a:srgbClr val="F5F2EB"/>
                </a:solidFill>
                <a:latin typeface="Corbel"/>
                <a:ea typeface="+mn-ea"/>
                <a:cs typeface="+mn-cs"/>
              </a:rPr>
              <a:t>Smart and Fair 2024-2026</a:t>
            </a:r>
            <a:br>
              <a:rPr lang="en-GB" sz="6600" b="1">
                <a:solidFill>
                  <a:srgbClr val="F5F2EB"/>
                </a:solidFill>
                <a:latin typeface="Corbel"/>
                <a:ea typeface="+mn-ea"/>
                <a:cs typeface="+mn-cs"/>
              </a:rPr>
            </a:br>
            <a:r>
              <a:rPr lang="en-GB" sz="6600" b="1">
                <a:solidFill>
                  <a:srgbClr val="F5F2EB"/>
                </a:solidFill>
                <a:latin typeface="Corbel"/>
                <a:ea typeface="+mn-ea"/>
                <a:cs typeface="+mn-cs"/>
              </a:rPr>
              <a:t> </a:t>
            </a:r>
            <a:r>
              <a:rPr lang="en-GB" sz="6600">
                <a:solidFill>
                  <a:srgbClr val="F5F2EB"/>
                </a:solidFill>
                <a:latin typeface="Corbel"/>
                <a:ea typeface="+mn-ea"/>
                <a:cs typeface="+mn-cs"/>
              </a:rPr>
              <a:t>Outcomes and Insights</a:t>
            </a:r>
          </a:p>
        </p:txBody>
      </p:sp>
      <p:pic>
        <p:nvPicPr>
          <p:cNvPr id="7" name="Picture 6">
            <a:extLst>
              <a:ext uri="{FF2B5EF4-FFF2-40B4-BE49-F238E27FC236}">
                <a16:creationId xmlns:a16="http://schemas.microsoft.com/office/drawing/2014/main" id="{6459CBE2-E8A4-0ED9-A334-C14745CC9F8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711" y="1493924"/>
            <a:ext cx="2792578" cy="1198198"/>
          </a:xfrm>
          <a:prstGeom prst="rect">
            <a:avLst/>
          </a:prstGeom>
        </p:spPr>
      </p:pic>
    </p:spTree>
    <p:extLst>
      <p:ext uri="{BB962C8B-B14F-4D97-AF65-F5344CB8AC3E}">
        <p14:creationId xmlns:p14="http://schemas.microsoft.com/office/powerpoint/2010/main" val="2341471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EBFF2CC-E79B-D4D6-8B25-8602EF806F4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1564AF8-FE92-0805-33F6-CA7CB0663EDA}"/>
              </a:ext>
              <a:ext uri="{C183D7F6-B498-43B3-948B-1728B52AA6E4}">
                <adec:decorative xmlns:adec="http://schemas.microsoft.com/office/drawing/2017/decorative" val="1"/>
              </a:ext>
            </a:extLst>
          </p:cNvPr>
          <p:cNvSpPr/>
          <p:nvPr/>
        </p:nvSpPr>
        <p:spPr>
          <a:xfrm>
            <a:off x="540000" y="2265245"/>
            <a:ext cx="5556000" cy="353611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2FA4BBCB-0BB4-8F76-364F-97875C2BD6D5}"/>
              </a:ext>
              <a:ext uri="{C183D7F6-B498-43B3-948B-1728B52AA6E4}">
                <adec:decorative xmlns:adec="http://schemas.microsoft.com/office/drawing/2017/decorative" val="1"/>
              </a:ext>
            </a:extLst>
          </p:cNvPr>
          <p:cNvSpPr/>
          <p:nvPr/>
        </p:nvSpPr>
        <p:spPr>
          <a:xfrm>
            <a:off x="6096000" y="2265245"/>
            <a:ext cx="5556000" cy="353611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D781A9EA-6140-62A3-213B-7BDD03BFE92F}"/>
              </a:ext>
            </a:extLst>
          </p:cNvPr>
          <p:cNvSpPr txBox="1">
            <a:spLocks noGrp="1"/>
          </p:cNvSpPr>
          <p:nvPr>
            <p:ph type="title" idx="4294967295"/>
          </p:nvPr>
        </p:nvSpPr>
        <p:spPr>
          <a:xfrm>
            <a:off x="1345488" y="936000"/>
            <a:ext cx="9959668" cy="70788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Corbel" panose="020B0503020204020204" pitchFamily="34" charset="0"/>
                <a:ea typeface="+mn-ea"/>
                <a:cs typeface="+mn-cs"/>
              </a:rPr>
              <a:t>A diverse market</a:t>
            </a:r>
          </a:p>
        </p:txBody>
      </p:sp>
      <p:sp>
        <p:nvSpPr>
          <p:cNvPr id="7" name="TextBox 6">
            <a:extLst>
              <a:ext uri="{FF2B5EF4-FFF2-40B4-BE49-F238E27FC236}">
                <a16:creationId xmlns:a16="http://schemas.microsoft.com/office/drawing/2014/main" id="{56ABF614-C5D7-20AF-6578-1AA5D21C60FB}"/>
              </a:ext>
            </a:extLst>
          </p:cNvPr>
          <p:cNvSpPr txBox="1"/>
          <p:nvPr/>
        </p:nvSpPr>
        <p:spPr>
          <a:xfrm>
            <a:off x="540000" y="1643886"/>
            <a:ext cx="10967023" cy="523220"/>
          </a:xfrm>
          <a:prstGeom prst="rect">
            <a:avLst/>
          </a:prstGeom>
          <a:noFill/>
        </p:spPr>
        <p:txBody>
          <a:bodyPr wrap="square" lIns="0" rtlCol="0">
            <a:spAutoFit/>
          </a:bodyPr>
          <a:lstStyle/>
          <a:p>
            <a:r>
              <a:rPr lang="en-GB" sz="1400">
                <a:latin typeface="Corbel" panose="020B0503020204020204" pitchFamily="34" charset="0"/>
              </a:rPr>
              <a:t>The market is beginning to expand access to smart energy offers, with some progress in supporting a wider range of consumers but significant gaps remain in ensuring access and benefits are distributed fairly.</a:t>
            </a:r>
          </a:p>
        </p:txBody>
      </p:sp>
      <p:sp>
        <p:nvSpPr>
          <p:cNvPr id="3" name="TextBox 2">
            <a:extLst>
              <a:ext uri="{FF2B5EF4-FFF2-40B4-BE49-F238E27FC236}">
                <a16:creationId xmlns:a16="http://schemas.microsoft.com/office/drawing/2014/main" id="{BBECA28D-475D-A7EA-44BA-C166CCAF1505}"/>
              </a:ext>
            </a:extLst>
          </p:cNvPr>
          <p:cNvSpPr txBox="1"/>
          <p:nvPr/>
        </p:nvSpPr>
        <p:spPr>
          <a:xfrm>
            <a:off x="756442" y="2342028"/>
            <a:ext cx="5195253" cy="40011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orbel" panose="020B0503020204020204" pitchFamily="34" charset="0"/>
                <a:ea typeface="+mn-ea"/>
                <a:cs typeface="+mn-cs"/>
              </a:rPr>
              <a:t>Positive progress</a:t>
            </a:r>
            <a:endParaRPr kumimoji="0" lang="en-GB" sz="2000" b="0" i="0" u="none" strike="noStrike" kern="1200" cap="none" spc="0" normalizeH="0" baseline="0" noProof="0">
              <a:ln>
                <a:noFill/>
              </a:ln>
              <a:solidFill>
                <a:prstClr val="black"/>
              </a:solidFill>
              <a:effectLst/>
              <a:uLnTx/>
              <a:uFillTx/>
              <a:latin typeface="Corbel Light" panose="020B0303020204020204" pitchFamily="34" charset="0"/>
              <a:ea typeface="+mn-ea"/>
              <a:cs typeface="+mn-cs"/>
            </a:endParaRPr>
          </a:p>
        </p:txBody>
      </p:sp>
      <p:sp>
        <p:nvSpPr>
          <p:cNvPr id="10" name="TextBox 9">
            <a:extLst>
              <a:ext uri="{FF2B5EF4-FFF2-40B4-BE49-F238E27FC236}">
                <a16:creationId xmlns:a16="http://schemas.microsoft.com/office/drawing/2014/main" id="{66BFD25F-0539-FE63-E151-FDF50087FC99}"/>
              </a:ext>
            </a:extLst>
          </p:cNvPr>
          <p:cNvSpPr txBox="1"/>
          <p:nvPr/>
        </p:nvSpPr>
        <p:spPr>
          <a:xfrm>
            <a:off x="762000" y="2773465"/>
            <a:ext cx="5189695" cy="2616101"/>
          </a:xfrm>
          <a:prstGeom prst="rect">
            <a:avLst/>
          </a:prstGeom>
          <a:noFill/>
        </p:spPr>
        <p:txBody>
          <a:bodyPr wrap="square" lIns="0" rIns="0">
            <a:spAutoFit/>
          </a:bodyPr>
          <a:lstStyle/>
          <a:p>
            <a:pPr marL="0" marR="0" lvl="0" indent="0" algn="l" defTabSz="914400" rtl="0" eaLnBrk="1" fontAlgn="auto" latinLnBrk="0" hangingPunct="1">
              <a:lnSpc>
                <a:spcPct val="100000"/>
              </a:lnSpc>
              <a:spcAft>
                <a:spcPts val="600"/>
              </a:spcAft>
              <a:buClrTx/>
              <a:buSzTx/>
              <a:buFontTx/>
              <a:buNone/>
              <a:tabLst/>
              <a:defRPr/>
            </a:pPr>
            <a:r>
              <a:rPr kumimoji="0" lang="en-GB" sz="1200" b="1" i="0" u="none" strike="noStrike" kern="1200" cap="none" spc="0" normalizeH="0" baseline="0" noProof="0">
                <a:ln>
                  <a:noFill/>
                </a:ln>
                <a:effectLst/>
                <a:uLnTx/>
                <a:uFillTx/>
                <a:latin typeface="Corbel" panose="020B0503020204020204" pitchFamily="34" charset="0"/>
                <a:ea typeface="+mn-ea"/>
                <a:cs typeface="+mn-cs"/>
              </a:rPr>
              <a:t>Inclusive innovation is central to Ofgem’s consumer vulnerability strategy</a:t>
            </a: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 providing a framework for regulatory oversight. </a:t>
            </a:r>
          </a:p>
          <a:p>
            <a:pPr marL="0" marR="0" lvl="0" indent="0" algn="l" defTabSz="914400" rtl="0" eaLnBrk="1" fontAlgn="auto" latinLnBrk="0" hangingPunct="1">
              <a:lnSpc>
                <a:spcPct val="100000"/>
              </a:lnSpc>
              <a:spcAft>
                <a:spcPts val="600"/>
              </a:spcAft>
              <a:buClrTx/>
              <a:buSzTx/>
              <a:buFontTx/>
              <a:buNone/>
              <a:tabLst/>
              <a:defRPr/>
            </a:pP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Ofgem also </a:t>
            </a:r>
            <a:r>
              <a:rPr kumimoji="0" lang="en-GB" sz="1200" b="1" i="0" u="none" strike="noStrike" kern="1200" cap="none" spc="0" normalizeH="0" baseline="0" noProof="0">
                <a:ln>
                  <a:noFill/>
                </a:ln>
                <a:effectLst/>
                <a:uLnTx/>
                <a:uFillTx/>
                <a:latin typeface="Corbel" panose="020B0503020204020204" pitchFamily="34" charset="0"/>
                <a:ea typeface="+mn-ea"/>
                <a:cs typeface="+mn-cs"/>
              </a:rPr>
              <a:t>plans to monitor the availability of load control offers and levels of consumer uptake</a:t>
            </a: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 This could provide an important step towards greater oversight of market offerings. However, proposals to potentially exempt parts of the market from this regulation could undermine this attempt to increase transparency.</a:t>
            </a:r>
          </a:p>
          <a:p>
            <a:pPr marL="0" marR="0" lvl="0" indent="0" algn="l" defTabSz="914400" rtl="0" eaLnBrk="1" fontAlgn="auto" latinLnBrk="0" hangingPunct="1">
              <a:lnSpc>
                <a:spcPct val="100000"/>
              </a:lnSpc>
              <a:spcAft>
                <a:spcPts val="600"/>
              </a:spcAft>
              <a:buClrTx/>
              <a:buSzTx/>
              <a:buFontTx/>
              <a:buNone/>
              <a:tabLst/>
              <a:defRPr/>
            </a:pP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There are growing consumer numbers for smart energy </a:t>
            </a:r>
            <a:r>
              <a:rPr kumimoji="0" lang="en-GB" sz="1200" b="1" i="0" u="none" strike="noStrike" kern="1200" cap="none" spc="0" normalizeH="0" baseline="0" noProof="0">
                <a:ln>
                  <a:noFill/>
                </a:ln>
                <a:effectLst/>
                <a:uLnTx/>
                <a:uFillTx/>
                <a:latin typeface="Corbel" panose="020B0503020204020204" pitchFamily="34" charset="0"/>
                <a:ea typeface="+mn-ea"/>
                <a:cs typeface="+mn-cs"/>
              </a:rPr>
              <a:t>including more than 2.6 million customers now on time of use tariffs</a:t>
            </a:r>
            <a:r>
              <a:rPr kumimoji="0" lang="en-GB" sz="1200" b="0" i="0" u="none" strike="noStrike" kern="1200" cap="none" spc="0" normalizeH="0" baseline="30000" noProof="0">
                <a:ln>
                  <a:noFill/>
                </a:ln>
                <a:solidFill>
                  <a:prstClr val="black"/>
                </a:solidFill>
                <a:effectLst/>
                <a:uLnTx/>
                <a:uFillTx/>
                <a:latin typeface="Corbel" panose="020B0503020204020204" pitchFamily="34" charset="0"/>
                <a:ea typeface="+mn-ea"/>
                <a:cs typeface="+mn-cs"/>
              </a:rPr>
              <a:t>1</a:t>
            </a:r>
            <a:r>
              <a:rPr kumimoji="0" lang="en-GB" sz="1200" b="0" i="0" u="none" strike="noStrike" kern="1200" cap="none" spc="0" normalizeH="0" noProof="0">
                <a:ln>
                  <a:noFill/>
                </a:ln>
                <a:solidFill>
                  <a:prstClr val="black"/>
                </a:solidFill>
                <a:effectLst/>
                <a:uLnTx/>
                <a:uFillTx/>
                <a:latin typeface="Corbel" panose="020B0503020204020204" pitchFamily="34" charset="0"/>
                <a:ea typeface="+mn-ea"/>
                <a:cs typeface="+mn-cs"/>
              </a:rPr>
              <a:t>.</a:t>
            </a:r>
            <a:endParaRPr kumimoji="0" lang="en-GB" sz="1200" b="0" i="0" u="none" strike="noStrike" kern="1200" cap="none" spc="0" normalizeH="0" baseline="30000" noProof="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Aft>
                <a:spcPts val="600"/>
              </a:spcAft>
              <a:buClrTx/>
              <a:buSzTx/>
              <a:buFontTx/>
              <a:buNone/>
              <a:tabLst/>
              <a:defRPr/>
            </a:pP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The Warm Homes Plan and Warm Homes Fund propose to </a:t>
            </a:r>
            <a:r>
              <a:rPr kumimoji="0" lang="en-GB" sz="1200" b="1" i="0" u="none" strike="noStrike" kern="1200" cap="none" spc="0" normalizeH="0" baseline="0" noProof="0">
                <a:ln>
                  <a:noFill/>
                </a:ln>
                <a:effectLst/>
                <a:uLnTx/>
                <a:uFillTx/>
                <a:latin typeface="Corbel" panose="020B0503020204020204" pitchFamily="34" charset="0"/>
                <a:ea typeface="+mn-ea"/>
                <a:cs typeface="+mn-cs"/>
              </a:rPr>
              <a:t>expand access to lower-cost technologies </a:t>
            </a:r>
            <a:r>
              <a:rPr kumimoji="0" lang="en-GB" sz="1200" i="0" u="none" strike="noStrike" kern="1200" cap="none" spc="0" normalizeH="0" baseline="0" noProof="0">
                <a:ln>
                  <a:noFill/>
                </a:ln>
                <a:effectLst/>
                <a:uLnTx/>
                <a:uFillTx/>
                <a:latin typeface="Corbel" panose="020B0503020204020204" pitchFamily="34" charset="0"/>
                <a:ea typeface="+mn-ea"/>
                <a:cs typeface="+mn-cs"/>
              </a:rPr>
              <a:t>through grant and loan funding respectively</a:t>
            </a: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 though details on delivery and impact remain unclear.</a:t>
            </a:r>
          </a:p>
          <a:p>
            <a:pPr marL="0" marR="0" lvl="0" indent="0" algn="l" defTabSz="914400" rtl="0" eaLnBrk="1" fontAlgn="auto" latinLnBrk="0" hangingPunct="1">
              <a:lnSpc>
                <a:spcPct val="100000"/>
              </a:lnSpc>
              <a:spcAft>
                <a:spcPts val="60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6" name="TextBox 5">
            <a:extLst>
              <a:ext uri="{FF2B5EF4-FFF2-40B4-BE49-F238E27FC236}">
                <a16:creationId xmlns:a16="http://schemas.microsoft.com/office/drawing/2014/main" id="{4BFD5FA4-1FF2-8AC1-C658-80B564278335}"/>
              </a:ext>
            </a:extLst>
          </p:cNvPr>
          <p:cNvSpPr txBox="1"/>
          <p:nvPr/>
        </p:nvSpPr>
        <p:spPr>
          <a:xfrm>
            <a:off x="6312443" y="2351973"/>
            <a:ext cx="5117557" cy="40011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bg1"/>
                </a:solidFill>
                <a:effectLst/>
                <a:uLnTx/>
                <a:uFillTx/>
                <a:latin typeface="Corbel" panose="020B0503020204020204" pitchFamily="34" charset="0"/>
              </a:rPr>
              <a:t>Remaining gaps</a:t>
            </a:r>
          </a:p>
        </p:txBody>
      </p:sp>
      <p:sp>
        <p:nvSpPr>
          <p:cNvPr id="11" name="TextBox 10">
            <a:extLst>
              <a:ext uri="{FF2B5EF4-FFF2-40B4-BE49-F238E27FC236}">
                <a16:creationId xmlns:a16="http://schemas.microsoft.com/office/drawing/2014/main" id="{7637032E-5555-15E9-4698-BC5E8A19DF53}"/>
              </a:ext>
            </a:extLst>
          </p:cNvPr>
          <p:cNvSpPr txBox="1"/>
          <p:nvPr/>
        </p:nvSpPr>
        <p:spPr>
          <a:xfrm>
            <a:off x="6312443" y="2752083"/>
            <a:ext cx="5117557" cy="2908489"/>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There is a </a:t>
            </a:r>
            <a:r>
              <a:rPr kumimoji="0" lang="en-GB" sz="1200" i="0" u="none" strike="noStrike" kern="1200" cap="none" spc="0" normalizeH="0" baseline="0" noProof="0">
                <a:ln>
                  <a:noFill/>
                </a:ln>
                <a:solidFill>
                  <a:schemeClr val="bg1"/>
                </a:solidFill>
                <a:effectLst/>
                <a:uLnTx/>
                <a:uFillTx/>
                <a:latin typeface="Corbel" panose="020B0503020204020204" pitchFamily="34" charset="0"/>
                <a:ea typeface="+mn-ea"/>
                <a:cs typeface="+mn-cs"/>
              </a:rPr>
              <a:t>lack of systematic tracking of ‘winners’ and ‘losers’ in the smart energy market </a:t>
            </a: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and a </a:t>
            </a:r>
            <a:r>
              <a:rPr kumimoji="0" lang="en-GB" sz="1200" b="1" i="0" u="none" strike="noStrike" kern="1200" cap="none" spc="0" normalizeH="0" baseline="0" noProof="0">
                <a:ln>
                  <a:noFill/>
                </a:ln>
                <a:solidFill>
                  <a:schemeClr val="accent3"/>
                </a:solidFill>
                <a:effectLst/>
                <a:uLnTx/>
                <a:uFillTx/>
                <a:latin typeface="Corbel" panose="020B0503020204020204" pitchFamily="34" charset="0"/>
                <a:ea typeface="+mn-ea"/>
                <a:cs typeface="+mn-cs"/>
              </a:rPr>
              <a:t>lack of data about who exactly is using smart energy propositions</a:t>
            </a: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 and their outcomes.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chemeClr val="accent3"/>
                </a:solidFill>
                <a:effectLst/>
                <a:uLnTx/>
                <a:uFillTx/>
                <a:latin typeface="Corbel" panose="020B0503020204020204" pitchFamily="34" charset="0"/>
                <a:ea typeface="+mn-ea"/>
                <a:cs typeface="+mn-cs"/>
              </a:rPr>
              <a:t>Complexity and confusion </a:t>
            </a: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about smart energy options remain </a:t>
            </a:r>
            <a:r>
              <a:rPr kumimoji="0" lang="en-GB" sz="1200" b="1" i="0" u="none" strike="noStrike" kern="1200" cap="none" spc="0" normalizeH="0" baseline="0" noProof="0">
                <a:ln>
                  <a:noFill/>
                </a:ln>
                <a:solidFill>
                  <a:schemeClr val="accent3"/>
                </a:solidFill>
                <a:effectLst/>
                <a:uLnTx/>
                <a:uFillTx/>
                <a:latin typeface="Corbel" panose="020B0503020204020204" pitchFamily="34" charset="0"/>
                <a:ea typeface="+mn-ea"/>
                <a:cs typeface="+mn-cs"/>
              </a:rPr>
              <a:t>significant barriers</a:t>
            </a: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 to uptake for prospective consumers.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orbel" panose="020B0503020204020204" pitchFamily="34" charset="0"/>
                <a:ea typeface="+mn-ea"/>
                <a:cs typeface="+mn-cs"/>
              </a:rPr>
              <a:t>Despite positive signs in 2025, government appears to be </a:t>
            </a:r>
            <a:r>
              <a:rPr kumimoji="0" lang="en-GB" sz="1200" b="1" i="0" u="none" strike="noStrike" kern="1200" cap="none" spc="0" normalizeH="0" baseline="0" noProof="0">
                <a:ln>
                  <a:noFill/>
                </a:ln>
                <a:solidFill>
                  <a:srgbClr val="CCC4F2"/>
                </a:solidFill>
                <a:effectLst/>
                <a:uLnTx/>
                <a:uFillTx/>
                <a:latin typeface="Corbel" panose="020B0503020204020204" pitchFamily="34" charset="0"/>
                <a:ea typeface="+mn-ea"/>
                <a:cs typeface="+mn-cs"/>
              </a:rPr>
              <a:t>limiting its approach to market oversight</a:t>
            </a:r>
            <a:r>
              <a:rPr kumimoji="0" lang="en-GB" sz="1200" b="0" i="0" u="none" strike="noStrike" kern="1200" cap="none" spc="0" normalizeH="0" baseline="0" noProof="0">
                <a:ln>
                  <a:noFill/>
                </a:ln>
                <a:solidFill>
                  <a:prstClr val="white"/>
                </a:solidFill>
                <a:effectLst/>
                <a:uLnTx/>
                <a:uFillTx/>
                <a:latin typeface="Corbel" panose="020B0503020204020204" pitchFamily="34" charset="0"/>
                <a:ea typeface="+mn-ea"/>
                <a:cs typeface="+mn-cs"/>
              </a:rPr>
              <a:t>. DESNZ has recently confirmed it will not take forward the consumer-led flexibility engagement framework consulted on, and proposed regulation for load control services will now potentially exempt a significant proportion of the market. This weaker approach to oversight </a:t>
            </a:r>
            <a:r>
              <a:rPr kumimoji="0" lang="en-GB" sz="1200" b="1" i="0" u="none" strike="noStrike" kern="1200" cap="none" spc="0" normalizeH="0" baseline="0" noProof="0">
                <a:ln>
                  <a:noFill/>
                </a:ln>
                <a:solidFill>
                  <a:srgbClr val="CCC4F2"/>
                </a:solidFill>
                <a:effectLst/>
                <a:uLnTx/>
                <a:uFillTx/>
                <a:latin typeface="Corbel" panose="020B0503020204020204" pitchFamily="34" charset="0"/>
                <a:ea typeface="+mn-ea"/>
                <a:cs typeface="+mn-cs"/>
              </a:rPr>
              <a:t>misses an opportunity to build a diverse and competitive market that works for more customers </a:t>
            </a:r>
            <a:r>
              <a:rPr kumimoji="0" lang="en-GB" sz="1200" i="0" u="none" strike="noStrike" kern="1200" cap="none" spc="0" normalizeH="0" baseline="0" noProof="0">
                <a:ln>
                  <a:noFill/>
                </a:ln>
                <a:solidFill>
                  <a:schemeClr val="bg1"/>
                </a:solidFill>
                <a:effectLst/>
                <a:uLnTx/>
                <a:uFillTx/>
                <a:latin typeface="Corbel" panose="020B0503020204020204" pitchFamily="34" charset="0"/>
                <a:ea typeface="+mn-ea"/>
                <a:cs typeface="+mn-cs"/>
              </a:rPr>
              <a:t>and enables people to make informed decisions about taking up new tech and services.</a:t>
            </a:r>
            <a:endPar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endParaRPr>
          </a:p>
        </p:txBody>
      </p:sp>
      <p:grpSp>
        <p:nvGrpSpPr>
          <p:cNvPr id="16" name="Group 15">
            <a:extLst>
              <a:ext uri="{FF2B5EF4-FFF2-40B4-BE49-F238E27FC236}">
                <a16:creationId xmlns:a16="http://schemas.microsoft.com/office/drawing/2014/main" id="{8CEBE093-26DF-DA3A-4651-2789B321EFB8}"/>
              </a:ext>
              <a:ext uri="{C183D7F6-B498-43B3-948B-1728B52AA6E4}">
                <adec:decorative xmlns:adec="http://schemas.microsoft.com/office/drawing/2017/decorative" val="1"/>
              </a:ext>
            </a:extLst>
          </p:cNvPr>
          <p:cNvGrpSpPr/>
          <p:nvPr/>
        </p:nvGrpSpPr>
        <p:grpSpPr>
          <a:xfrm>
            <a:off x="540000" y="328226"/>
            <a:ext cx="11113200" cy="444028"/>
            <a:chOff x="540000" y="328226"/>
            <a:chExt cx="11113200" cy="444028"/>
          </a:xfrm>
        </p:grpSpPr>
        <p:pic>
          <p:nvPicPr>
            <p:cNvPr id="17" name="Picture 16" descr="A purple fan shaped logo&#10;&#10;Description automatically generated">
              <a:extLst>
                <a:ext uri="{FF2B5EF4-FFF2-40B4-BE49-F238E27FC236}">
                  <a16:creationId xmlns:a16="http://schemas.microsoft.com/office/drawing/2014/main" id="{DB0267B2-47CF-CC5D-9784-677C302EAD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6194" y="328226"/>
              <a:ext cx="680260" cy="347635"/>
            </a:xfrm>
            <a:prstGeom prst="rect">
              <a:avLst/>
            </a:prstGeom>
          </p:spPr>
        </p:pic>
        <p:cxnSp>
          <p:nvCxnSpPr>
            <p:cNvPr id="18" name="Straight Connector 17">
              <a:extLst>
                <a:ext uri="{FF2B5EF4-FFF2-40B4-BE49-F238E27FC236}">
                  <a16:creationId xmlns:a16="http://schemas.microsoft.com/office/drawing/2014/main" id="{49340733-9BF8-1B05-9230-FB86EF120E64}"/>
                </a:ext>
              </a:extLst>
            </p:cNvPr>
            <p:cNvCxnSpPr>
              <a:cxnSpLocks/>
            </p:cNvCxnSpPr>
            <p:nvPr userDrawn="1"/>
          </p:nvCxnSpPr>
          <p:spPr>
            <a:xfrm>
              <a:off x="540000" y="772254"/>
              <a:ext cx="11113200" cy="0"/>
            </a:xfrm>
            <a:prstGeom prst="line">
              <a:avLst/>
            </a:prstGeom>
            <a:ln w="12700"/>
          </p:spPr>
          <p:style>
            <a:lnRef idx="2">
              <a:schemeClr val="dk1"/>
            </a:lnRef>
            <a:fillRef idx="0">
              <a:schemeClr val="dk1"/>
            </a:fillRef>
            <a:effectRef idx="1">
              <a:schemeClr val="dk1"/>
            </a:effectRef>
            <a:fontRef idx="minor">
              <a:schemeClr val="tx1"/>
            </a:fontRef>
          </p:style>
        </p:cxnSp>
      </p:grpSp>
      <p:pic>
        <p:nvPicPr>
          <p:cNvPr id="4" name="Graphic 3">
            <a:extLst>
              <a:ext uri="{FF2B5EF4-FFF2-40B4-BE49-F238E27FC236}">
                <a16:creationId xmlns:a16="http://schemas.microsoft.com/office/drawing/2014/main" id="{ABE600A1-83AC-97FA-D23F-CAF0AB2C29F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6766" y="935999"/>
            <a:ext cx="720000" cy="720000"/>
          </a:xfrm>
          <a:prstGeom prst="rect">
            <a:avLst/>
          </a:prstGeom>
        </p:spPr>
      </p:pic>
    </p:spTree>
    <p:extLst>
      <p:ext uri="{BB962C8B-B14F-4D97-AF65-F5344CB8AC3E}">
        <p14:creationId xmlns:p14="http://schemas.microsoft.com/office/powerpoint/2010/main" val="142412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9424D0E-C377-F30A-07DB-B321B9435CB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2731D73-2C5D-A38F-9864-56D18DCA2B7B}"/>
              </a:ext>
              <a:ext uri="{C183D7F6-B498-43B3-948B-1728B52AA6E4}">
                <adec:decorative xmlns:adec="http://schemas.microsoft.com/office/drawing/2017/decorative" val="1"/>
              </a:ext>
            </a:extLst>
          </p:cNvPr>
          <p:cNvSpPr/>
          <p:nvPr/>
        </p:nvSpPr>
        <p:spPr>
          <a:xfrm>
            <a:off x="540000" y="2265245"/>
            <a:ext cx="5556000" cy="353611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29D3EBDD-2BA0-566F-0ACE-0ECF6DCA7C85}"/>
              </a:ext>
            </a:extLst>
          </p:cNvPr>
          <p:cNvSpPr txBox="1">
            <a:spLocks noGrp="1"/>
          </p:cNvSpPr>
          <p:nvPr>
            <p:ph type="title" idx="4294967295"/>
          </p:nvPr>
        </p:nvSpPr>
        <p:spPr>
          <a:xfrm>
            <a:off x="1345488" y="936000"/>
            <a:ext cx="9959668" cy="70788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Corbel" panose="020B0503020204020204" pitchFamily="34" charset="0"/>
                <a:ea typeface="+mn-ea"/>
                <a:cs typeface="+mn-cs"/>
              </a:rPr>
              <a:t>Good customer outcomes</a:t>
            </a:r>
          </a:p>
        </p:txBody>
      </p:sp>
      <p:sp>
        <p:nvSpPr>
          <p:cNvPr id="7" name="TextBox 6">
            <a:extLst>
              <a:ext uri="{FF2B5EF4-FFF2-40B4-BE49-F238E27FC236}">
                <a16:creationId xmlns:a16="http://schemas.microsoft.com/office/drawing/2014/main" id="{B467E325-B32E-AA62-01F7-7F820B7953C1}"/>
              </a:ext>
            </a:extLst>
          </p:cNvPr>
          <p:cNvSpPr txBox="1"/>
          <p:nvPr/>
        </p:nvSpPr>
        <p:spPr>
          <a:xfrm>
            <a:off x="540000" y="1643886"/>
            <a:ext cx="10967023" cy="738664"/>
          </a:xfrm>
          <a:prstGeom prst="rect">
            <a:avLst/>
          </a:prstGeom>
          <a:noFill/>
        </p:spPr>
        <p:txBody>
          <a:bodyPr wrap="square" lIns="0" rtlCol="0">
            <a:spAutoFit/>
          </a:bodyPr>
          <a:lstStyle/>
          <a:p>
            <a:r>
              <a:rPr lang="en-GB" sz="1400">
                <a:latin typeface="Corbel" panose="020B0503020204020204" pitchFamily="34" charset="0"/>
              </a:rPr>
              <a:t>There has been some progress around smart meters and data access that can support better decision making and outcomes but significant gaps remain in ensuring households consistently receive the right combination of support, technology and tariffs.</a:t>
            </a:r>
          </a:p>
          <a:p>
            <a:endParaRPr lang="en-GB" sz="1400">
              <a:latin typeface="Corbel" panose="020B0503020204020204" pitchFamily="34" charset="0"/>
            </a:endParaRPr>
          </a:p>
        </p:txBody>
      </p:sp>
      <p:sp>
        <p:nvSpPr>
          <p:cNvPr id="3" name="TextBox 2">
            <a:extLst>
              <a:ext uri="{FF2B5EF4-FFF2-40B4-BE49-F238E27FC236}">
                <a16:creationId xmlns:a16="http://schemas.microsoft.com/office/drawing/2014/main" id="{08BBD112-8EA1-4317-F725-7BE0A1F4C193}"/>
              </a:ext>
            </a:extLst>
          </p:cNvPr>
          <p:cNvSpPr txBox="1"/>
          <p:nvPr/>
        </p:nvSpPr>
        <p:spPr>
          <a:xfrm>
            <a:off x="756442" y="2342028"/>
            <a:ext cx="5195253" cy="40011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orbel" panose="020B0503020204020204" pitchFamily="34" charset="0"/>
                <a:ea typeface="+mn-ea"/>
                <a:cs typeface="+mn-cs"/>
              </a:rPr>
              <a:t>Positive progress</a:t>
            </a:r>
            <a:endParaRPr kumimoji="0" lang="en-GB" sz="2000" b="0" i="0" u="none" strike="noStrike" kern="1200" cap="none" spc="0" normalizeH="0" baseline="0" noProof="0">
              <a:ln>
                <a:noFill/>
              </a:ln>
              <a:solidFill>
                <a:prstClr val="black"/>
              </a:solidFill>
              <a:effectLst/>
              <a:uLnTx/>
              <a:uFillTx/>
              <a:latin typeface="Corbel Light" panose="020B0303020204020204" pitchFamily="34" charset="0"/>
              <a:ea typeface="+mn-ea"/>
              <a:cs typeface="+mn-cs"/>
            </a:endParaRPr>
          </a:p>
        </p:txBody>
      </p:sp>
      <p:sp>
        <p:nvSpPr>
          <p:cNvPr id="10" name="TextBox 9">
            <a:extLst>
              <a:ext uri="{FF2B5EF4-FFF2-40B4-BE49-F238E27FC236}">
                <a16:creationId xmlns:a16="http://schemas.microsoft.com/office/drawing/2014/main" id="{869BB7AC-9EFA-E066-39E5-500E513D3CD4}"/>
              </a:ext>
            </a:extLst>
          </p:cNvPr>
          <p:cNvSpPr txBox="1"/>
          <p:nvPr/>
        </p:nvSpPr>
        <p:spPr>
          <a:xfrm>
            <a:off x="762000" y="2773465"/>
            <a:ext cx="5189695" cy="3170099"/>
          </a:xfrm>
          <a:prstGeom prst="rect">
            <a:avLst/>
          </a:prstGeom>
          <a:noFill/>
        </p:spPr>
        <p:txBody>
          <a:bodyPr wrap="square" lIns="0" rIns="0">
            <a:spAutoFit/>
          </a:bodyPr>
          <a:lstStyle/>
          <a:p>
            <a:pPr marL="0" marR="0" lvl="0" indent="0" algn="l" defTabSz="914400" rtl="0" eaLnBrk="1" fontAlgn="auto" latinLnBrk="0" hangingPunct="1">
              <a:lnSpc>
                <a:spcPct val="100000"/>
              </a:lnSpc>
              <a:spcAft>
                <a:spcPts val="600"/>
              </a:spcAft>
              <a:buClrTx/>
              <a:buSzTx/>
              <a:buFontTx/>
              <a:buNone/>
              <a:tabLst/>
              <a:defRPr/>
            </a:pPr>
            <a:r>
              <a:rPr kumimoji="0" lang="en-GB" sz="1200" b="0" i="0" u="none" strike="noStrike" kern="1200" cap="none" spc="0" normalizeH="0" baseline="0" noProof="0">
                <a:ln>
                  <a:noFill/>
                </a:ln>
                <a:effectLst/>
                <a:uLnTx/>
                <a:uFillTx/>
                <a:latin typeface="Corbel" panose="020B0503020204020204" pitchFamily="34" charset="0"/>
                <a:ea typeface="+mn-ea"/>
                <a:cs typeface="+mn-cs"/>
              </a:rPr>
              <a:t>High-quality data is essential for helping consumers and service providers identify suitable offers that will work for them. Two key developments could support this: the </a:t>
            </a:r>
            <a:r>
              <a:rPr kumimoji="0" lang="en-GB" sz="1200" b="1" i="0" u="none" strike="noStrike" kern="1200" cap="none" spc="0" normalizeH="0" baseline="0" noProof="0">
                <a:ln>
                  <a:noFill/>
                </a:ln>
                <a:effectLst/>
                <a:uLnTx/>
                <a:uFillTx/>
                <a:latin typeface="Corbel" panose="020B0503020204020204" pitchFamily="34" charset="0"/>
                <a:ea typeface="+mn-ea"/>
                <a:cs typeface="+mn-cs"/>
              </a:rPr>
              <a:t>Smart Metering Policy Framework post-2025</a:t>
            </a:r>
            <a:r>
              <a:rPr kumimoji="0" lang="en-GB" sz="1200" b="0" i="0" u="none" strike="noStrike" kern="1200" cap="none" spc="0" normalizeH="0" baseline="0" noProof="0">
                <a:ln>
                  <a:noFill/>
                </a:ln>
                <a:effectLst/>
                <a:uLnTx/>
                <a:uFillTx/>
                <a:latin typeface="Corbel" panose="020B0503020204020204" pitchFamily="34" charset="0"/>
                <a:ea typeface="+mn-ea"/>
                <a:cs typeface="+mn-cs"/>
              </a:rPr>
              <a:t>, which aims to ensure all households have a working smart meter by 2030, and the upcoming </a:t>
            </a:r>
            <a:r>
              <a:rPr kumimoji="0" lang="en-GB" sz="1200" b="1" i="0" u="none" strike="noStrike" kern="1200" cap="none" spc="0" normalizeH="0" baseline="0" noProof="0">
                <a:ln>
                  <a:noFill/>
                </a:ln>
                <a:effectLst/>
                <a:uLnTx/>
                <a:uFillTx/>
                <a:latin typeface="Corbel" panose="020B0503020204020204" pitchFamily="34" charset="0"/>
                <a:ea typeface="+mn-ea"/>
                <a:cs typeface="+mn-cs"/>
              </a:rPr>
              <a:t>consumer consent solution</a:t>
            </a:r>
            <a:r>
              <a:rPr kumimoji="0" lang="en-GB" sz="1200" b="0" i="0" u="none" strike="noStrike" kern="1200" cap="none" spc="0" normalizeH="0" baseline="0" noProof="0">
                <a:ln>
                  <a:noFill/>
                </a:ln>
                <a:effectLst/>
                <a:uLnTx/>
                <a:uFillTx/>
                <a:latin typeface="Corbel" panose="020B0503020204020204" pitchFamily="34" charset="0"/>
                <a:ea typeface="+mn-ea"/>
                <a:cs typeface="+mn-cs"/>
              </a:rPr>
              <a:t> to enable smart meter data sharing for better comparisons and more tailored advice.</a:t>
            </a:r>
          </a:p>
          <a:p>
            <a:pPr marL="0" marR="0" lvl="0" indent="0" algn="l" defTabSz="914400" rtl="0" eaLnBrk="1" fontAlgn="auto" latinLnBrk="0" hangingPunct="1">
              <a:lnSpc>
                <a:spcPct val="100000"/>
              </a:lnSpc>
              <a:spcAft>
                <a:spcPts val="600"/>
              </a:spcAft>
              <a:buClrTx/>
              <a:buSzTx/>
              <a:buFontTx/>
              <a:buNone/>
              <a:tabLst/>
              <a:defRPr/>
            </a:pPr>
            <a:r>
              <a:rPr kumimoji="0" lang="en-GB" sz="1200" b="1" i="0" u="none" strike="noStrike" kern="1200" cap="none" spc="0" normalizeH="0" baseline="0" noProof="0">
                <a:ln>
                  <a:noFill/>
                </a:ln>
                <a:effectLst/>
                <a:uLnTx/>
                <a:uFillTx/>
                <a:latin typeface="Corbel" panose="020B0503020204020204" pitchFamily="34" charset="0"/>
                <a:ea typeface="+mn-ea"/>
                <a:cs typeface="+mn-cs"/>
              </a:rPr>
              <a:t>Retrofit advice is now required for households receiving grant-funded low carbon technologies</a:t>
            </a:r>
            <a:r>
              <a:rPr kumimoji="0" lang="en-GB" sz="1200" b="0" i="0" u="none" strike="noStrike" kern="1200" cap="none" spc="0" normalizeH="0" baseline="0" noProof="0">
                <a:ln>
                  <a:noFill/>
                </a:ln>
                <a:effectLst/>
                <a:uLnTx/>
                <a:uFillTx/>
                <a:latin typeface="Corbel" panose="020B0503020204020204" pitchFamily="34" charset="0"/>
                <a:ea typeface="+mn-ea"/>
                <a:cs typeface="+mn-cs"/>
              </a:rPr>
              <a:t>. However, </a:t>
            </a:r>
            <a:r>
              <a:rPr kumimoji="0" lang="en-GB" sz="1200" b="1" i="0" u="none" strike="noStrike" kern="1200" cap="none" spc="0" normalizeH="0" baseline="0" noProof="0">
                <a:ln>
                  <a:noFill/>
                </a:ln>
                <a:effectLst/>
                <a:uLnTx/>
                <a:uFillTx/>
                <a:latin typeface="Corbel" panose="020B0503020204020204" pitchFamily="34" charset="0"/>
                <a:ea typeface="+mn-ea"/>
                <a:cs typeface="+mn-cs"/>
              </a:rPr>
              <a:t>implementation remains uneven</a:t>
            </a:r>
            <a:r>
              <a:rPr kumimoji="0" lang="en-GB" sz="1200" b="0" i="0" u="none" strike="noStrike" kern="1200" cap="none" spc="0" normalizeH="0" baseline="0" noProof="0">
                <a:ln>
                  <a:noFill/>
                </a:ln>
                <a:effectLst/>
                <a:uLnTx/>
                <a:uFillTx/>
                <a:latin typeface="Corbel" panose="020B0503020204020204" pitchFamily="34" charset="0"/>
                <a:ea typeface="+mn-ea"/>
                <a:cs typeface="+mn-cs"/>
              </a:rPr>
              <a:t>, with funding and skills shortages posing significant barriers.</a:t>
            </a:r>
          </a:p>
          <a:p>
            <a:pPr marL="0" marR="0" lvl="0" indent="0" algn="l" defTabSz="914400" rtl="0" eaLnBrk="1" fontAlgn="auto" latinLnBrk="0" hangingPunct="1">
              <a:lnSpc>
                <a:spcPct val="100000"/>
              </a:lnSpc>
              <a:spcAft>
                <a:spcPts val="600"/>
              </a:spcAft>
              <a:buClrTx/>
              <a:buSzTx/>
              <a:buFontTx/>
              <a:buNone/>
              <a:tabLst/>
              <a:defRPr/>
            </a:pPr>
            <a:r>
              <a:rPr kumimoji="0" lang="en-GB" sz="1200" b="0" i="0" u="none" strike="noStrike" kern="1200" cap="none" spc="0" normalizeH="0" baseline="0" noProof="0">
                <a:ln>
                  <a:noFill/>
                </a:ln>
                <a:effectLst/>
                <a:uLnTx/>
                <a:uFillTx/>
                <a:latin typeface="Corbel" panose="020B0503020204020204" pitchFamily="34" charset="0"/>
                <a:ea typeface="+mn-ea"/>
                <a:cs typeface="+mn-cs"/>
              </a:rPr>
              <a:t>A Warm Homes Agency is provided as part of the Warm Homes Plan, including an internet and phone advice line for the general public. The scope of advice and onward referral processes to scheme delivery </a:t>
            </a:r>
            <a:r>
              <a:rPr lang="en-GB" sz="1200">
                <a:latin typeface="Corbel" panose="020B0503020204020204" pitchFamily="34" charset="0"/>
              </a:rPr>
              <a:t>are unclear, but it opens up the </a:t>
            </a:r>
            <a:r>
              <a:rPr lang="en-GB" sz="1200" b="1">
                <a:latin typeface="Corbel" panose="020B0503020204020204" pitchFamily="34" charset="0"/>
              </a:rPr>
              <a:t>opportunity for smart energy advice </a:t>
            </a:r>
            <a:r>
              <a:rPr lang="en-GB" sz="1200">
                <a:latin typeface="Corbel" panose="020B0503020204020204" pitchFamily="34" charset="0"/>
              </a:rPr>
              <a:t>to be provided.</a:t>
            </a:r>
            <a:endParaRPr kumimoji="0" lang="en-GB" sz="1200" b="0" i="0" u="none" strike="noStrike" kern="1200" cap="none" spc="0" normalizeH="0" baseline="0" noProof="0">
              <a:ln>
                <a:noFill/>
              </a:ln>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Aft>
                <a:spcPts val="600"/>
              </a:spcAft>
              <a:buClrTx/>
              <a:buSzTx/>
              <a:buFontTx/>
              <a:buNone/>
              <a:tabLst/>
              <a:defRPr/>
            </a:pPr>
            <a:endParaRPr kumimoji="0" lang="en-GB" sz="1200" b="0" i="0" u="none" strike="noStrike" kern="1200" cap="none" spc="0" normalizeH="0" baseline="0" noProof="0">
              <a:ln>
                <a:noFill/>
              </a:ln>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Aft>
                <a:spcPts val="600"/>
              </a:spcAft>
              <a:buClrTx/>
              <a:buSzTx/>
              <a:buFontTx/>
              <a:buNone/>
              <a:tabLst/>
              <a:defRPr/>
            </a:pPr>
            <a:endParaRPr kumimoji="0" lang="en-GB" sz="12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 name="TextBox 5">
            <a:extLst>
              <a:ext uri="{FF2B5EF4-FFF2-40B4-BE49-F238E27FC236}">
                <a16:creationId xmlns:a16="http://schemas.microsoft.com/office/drawing/2014/main" id="{B9BA24E2-AA7A-24FC-E48C-AF00CC1952D2}"/>
              </a:ext>
            </a:extLst>
          </p:cNvPr>
          <p:cNvSpPr txBox="1"/>
          <p:nvPr/>
        </p:nvSpPr>
        <p:spPr>
          <a:xfrm>
            <a:off x="6312443" y="2351973"/>
            <a:ext cx="5117557" cy="40011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bg1"/>
                </a:solidFill>
                <a:effectLst/>
                <a:uLnTx/>
                <a:uFillTx/>
                <a:latin typeface="Corbel" panose="020B0503020204020204" pitchFamily="34" charset="0"/>
              </a:rPr>
              <a:t>Remaining gaps</a:t>
            </a:r>
          </a:p>
        </p:txBody>
      </p:sp>
      <p:sp>
        <p:nvSpPr>
          <p:cNvPr id="11" name="TextBox 10">
            <a:extLst>
              <a:ext uri="{FF2B5EF4-FFF2-40B4-BE49-F238E27FC236}">
                <a16:creationId xmlns:a16="http://schemas.microsoft.com/office/drawing/2014/main" id="{4F73A309-56A1-8CBA-F636-75DC7BBB90F4}"/>
              </a:ext>
            </a:extLst>
          </p:cNvPr>
          <p:cNvSpPr txBox="1"/>
          <p:nvPr/>
        </p:nvSpPr>
        <p:spPr>
          <a:xfrm>
            <a:off x="6312443" y="2752083"/>
            <a:ext cx="5117557" cy="261610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We lack understanding of how the </a:t>
            </a:r>
            <a:r>
              <a:rPr kumimoji="0" lang="en-GB" sz="1200" b="1" i="0" u="none" strike="noStrike" kern="1200" cap="none" spc="0" normalizeH="0" baseline="0" noProof="0">
                <a:ln>
                  <a:noFill/>
                </a:ln>
                <a:solidFill>
                  <a:schemeClr val="accent3"/>
                </a:solidFill>
                <a:effectLst/>
                <a:uLnTx/>
                <a:uFillTx/>
                <a:latin typeface="Corbel" panose="020B0503020204020204" pitchFamily="34" charset="0"/>
                <a:ea typeface="+mn-ea"/>
                <a:cs typeface="+mn-cs"/>
              </a:rPr>
              <a:t>changing energy market can exacerbate or mitigate existing vulnerabilities</a:t>
            </a: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 and metrics in place to monitor this.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Suppliers and service providers are </a:t>
            </a:r>
            <a:r>
              <a:rPr kumimoji="0" lang="en-GB" sz="1200" b="1" i="0" u="none" strike="noStrike" kern="1200" cap="none" spc="0" normalizeH="0" baseline="0" noProof="0">
                <a:ln>
                  <a:noFill/>
                </a:ln>
                <a:solidFill>
                  <a:schemeClr val="accent3"/>
                </a:solidFill>
                <a:effectLst/>
                <a:uLnTx/>
                <a:uFillTx/>
                <a:latin typeface="Corbel" panose="020B0503020204020204" pitchFamily="34" charset="0"/>
                <a:ea typeface="+mn-ea"/>
                <a:cs typeface="+mn-cs"/>
              </a:rPr>
              <a:t>not collecting the right information </a:t>
            </a: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about customer capabilities and circumstances to understand which options are right for people.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A disjointed approach to technology installs means that </a:t>
            </a:r>
            <a:r>
              <a:rPr kumimoji="0" lang="en-GB" sz="1200" b="1" i="0" u="none" strike="noStrike" kern="1200" cap="none" spc="0" normalizeH="0" baseline="0" noProof="0">
                <a:ln>
                  <a:noFill/>
                </a:ln>
                <a:solidFill>
                  <a:schemeClr val="accent3"/>
                </a:solidFill>
                <a:effectLst/>
                <a:uLnTx/>
                <a:uFillTx/>
                <a:latin typeface="Corbel" panose="020B0503020204020204" pitchFamily="34" charset="0"/>
                <a:ea typeface="+mn-ea"/>
                <a:cs typeface="+mn-cs"/>
              </a:rPr>
              <a:t>nobody is actively trying to get customers on a combination of technology</a:t>
            </a: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 tariff and behaviour that is right for them. The Warm Homes Fund (loan scheme for low carbon technologies for self-funding households) could result in installer-led advice and the potential for mis-selling.</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1200">
              <a:solidFill>
                <a:schemeClr val="bg1"/>
              </a:solidFill>
              <a:latin typeface="Corbel" panose="020B0503020204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endParaRPr>
          </a:p>
        </p:txBody>
      </p:sp>
      <p:grpSp>
        <p:nvGrpSpPr>
          <p:cNvPr id="16" name="Group 15">
            <a:extLst>
              <a:ext uri="{FF2B5EF4-FFF2-40B4-BE49-F238E27FC236}">
                <a16:creationId xmlns:a16="http://schemas.microsoft.com/office/drawing/2014/main" id="{DFD823B1-4226-A7F6-805A-8B2752C9E3C6}"/>
              </a:ext>
              <a:ext uri="{C183D7F6-B498-43B3-948B-1728B52AA6E4}">
                <adec:decorative xmlns:adec="http://schemas.microsoft.com/office/drawing/2017/decorative" val="1"/>
              </a:ext>
            </a:extLst>
          </p:cNvPr>
          <p:cNvGrpSpPr/>
          <p:nvPr/>
        </p:nvGrpSpPr>
        <p:grpSpPr>
          <a:xfrm>
            <a:off x="540000" y="328226"/>
            <a:ext cx="11113200" cy="444028"/>
            <a:chOff x="540000" y="328226"/>
            <a:chExt cx="11113200" cy="444028"/>
          </a:xfrm>
        </p:grpSpPr>
        <p:pic>
          <p:nvPicPr>
            <p:cNvPr id="17" name="Picture 16" descr="A purple fan shaped logo&#10;&#10;Description automatically generated">
              <a:extLst>
                <a:ext uri="{FF2B5EF4-FFF2-40B4-BE49-F238E27FC236}">
                  <a16:creationId xmlns:a16="http://schemas.microsoft.com/office/drawing/2014/main" id="{CE374AF5-254E-AC55-4CF6-1BA4B409BC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6194" y="328226"/>
              <a:ext cx="680260" cy="347635"/>
            </a:xfrm>
            <a:prstGeom prst="rect">
              <a:avLst/>
            </a:prstGeom>
          </p:spPr>
        </p:pic>
        <p:cxnSp>
          <p:nvCxnSpPr>
            <p:cNvPr id="18" name="Straight Connector 17">
              <a:extLst>
                <a:ext uri="{FF2B5EF4-FFF2-40B4-BE49-F238E27FC236}">
                  <a16:creationId xmlns:a16="http://schemas.microsoft.com/office/drawing/2014/main" id="{361D1AC9-A17D-8AD7-B9AB-646D42578763}"/>
                </a:ext>
              </a:extLst>
            </p:cNvPr>
            <p:cNvCxnSpPr>
              <a:cxnSpLocks/>
            </p:cNvCxnSpPr>
            <p:nvPr userDrawn="1"/>
          </p:nvCxnSpPr>
          <p:spPr>
            <a:xfrm>
              <a:off x="540000" y="772254"/>
              <a:ext cx="11113200" cy="0"/>
            </a:xfrm>
            <a:prstGeom prst="line">
              <a:avLst/>
            </a:prstGeom>
            <a:ln w="12700"/>
          </p:spPr>
          <p:style>
            <a:lnRef idx="2">
              <a:schemeClr val="dk1"/>
            </a:lnRef>
            <a:fillRef idx="0">
              <a:schemeClr val="dk1"/>
            </a:fillRef>
            <a:effectRef idx="1">
              <a:schemeClr val="dk1"/>
            </a:effectRef>
            <a:fontRef idx="minor">
              <a:schemeClr val="tx1"/>
            </a:fontRef>
          </p:style>
        </p:cxnSp>
      </p:grpSp>
      <p:pic>
        <p:nvPicPr>
          <p:cNvPr id="4" name="Graphic 3">
            <a:extLst>
              <a:ext uri="{FF2B5EF4-FFF2-40B4-BE49-F238E27FC236}">
                <a16:creationId xmlns:a16="http://schemas.microsoft.com/office/drawing/2014/main" id="{5312979B-03FA-26B0-AD6B-F179F87F002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6767" y="935999"/>
            <a:ext cx="720000" cy="720000"/>
          </a:xfrm>
          <a:prstGeom prst="rect">
            <a:avLst/>
          </a:prstGeom>
        </p:spPr>
      </p:pic>
      <p:sp>
        <p:nvSpPr>
          <p:cNvPr id="12" name="Rectangle 11">
            <a:extLst>
              <a:ext uri="{FF2B5EF4-FFF2-40B4-BE49-F238E27FC236}">
                <a16:creationId xmlns:a16="http://schemas.microsoft.com/office/drawing/2014/main" id="{1A6388D6-4788-FDB5-8EF3-2712290496B5}"/>
              </a:ext>
              <a:ext uri="{C183D7F6-B498-43B3-948B-1728B52AA6E4}">
                <adec:decorative xmlns:adec="http://schemas.microsoft.com/office/drawing/2017/decorative" val="1"/>
              </a:ext>
            </a:extLst>
          </p:cNvPr>
          <p:cNvSpPr/>
          <p:nvPr/>
        </p:nvSpPr>
        <p:spPr>
          <a:xfrm>
            <a:off x="6096000" y="2265245"/>
            <a:ext cx="5556000" cy="353611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orbel" panose="020B0503020204020204" pitchFamily="34" charset="0"/>
                <a:ea typeface="+mn-ea"/>
                <a:cs typeface="+mn-cs"/>
              </a:rPr>
              <a:t>We lack understanding of how the </a:t>
            </a:r>
            <a:r>
              <a:rPr kumimoji="0" lang="en-GB" sz="1200" b="1" i="0" u="none" strike="noStrike" kern="1200" cap="none" spc="0" normalizeH="0" baseline="0" noProof="0">
                <a:ln>
                  <a:noFill/>
                </a:ln>
                <a:solidFill>
                  <a:srgbClr val="CCC4F2"/>
                </a:solidFill>
                <a:effectLst/>
                <a:uLnTx/>
                <a:uFillTx/>
                <a:latin typeface="Corbel" panose="020B0503020204020204" pitchFamily="34" charset="0"/>
                <a:ea typeface="+mn-ea"/>
                <a:cs typeface="+mn-cs"/>
              </a:rPr>
              <a:t>changing energy market can exacerbate or mitigate existing vulnerabilities</a:t>
            </a:r>
            <a:r>
              <a:rPr kumimoji="0" lang="en-GB" sz="1200" b="0" i="0" u="none" strike="noStrike" kern="1200" cap="none" spc="0" normalizeH="0" baseline="0" noProof="0">
                <a:ln>
                  <a:noFill/>
                </a:ln>
                <a:solidFill>
                  <a:prstClr val="white"/>
                </a:solidFill>
                <a:effectLst/>
                <a:uLnTx/>
                <a:uFillTx/>
                <a:latin typeface="Corbel" panose="020B0503020204020204" pitchFamily="34" charset="0"/>
                <a:ea typeface="+mn-ea"/>
                <a:cs typeface="+mn-cs"/>
              </a:rPr>
              <a:t>, and metrics in place to monitor this.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orbel" panose="020B0503020204020204" pitchFamily="34" charset="0"/>
                <a:ea typeface="+mn-ea"/>
                <a:cs typeface="+mn-cs"/>
              </a:rPr>
              <a:t>Suppliers and service providers are </a:t>
            </a:r>
            <a:r>
              <a:rPr kumimoji="0" lang="en-GB" sz="1200" b="1" i="0" u="none" strike="noStrike" kern="1200" cap="none" spc="0" normalizeH="0" baseline="0" noProof="0">
                <a:ln>
                  <a:noFill/>
                </a:ln>
                <a:solidFill>
                  <a:srgbClr val="CCC4F2"/>
                </a:solidFill>
                <a:effectLst/>
                <a:uLnTx/>
                <a:uFillTx/>
                <a:latin typeface="Corbel" panose="020B0503020204020204" pitchFamily="34" charset="0"/>
                <a:ea typeface="+mn-ea"/>
                <a:cs typeface="+mn-cs"/>
              </a:rPr>
              <a:t>not collecting the right information </a:t>
            </a:r>
            <a:r>
              <a:rPr kumimoji="0" lang="en-GB" sz="1200" b="0" i="0" u="none" strike="noStrike" kern="1200" cap="none" spc="0" normalizeH="0" baseline="0" noProof="0">
                <a:ln>
                  <a:noFill/>
                </a:ln>
                <a:solidFill>
                  <a:prstClr val="white"/>
                </a:solidFill>
                <a:effectLst/>
                <a:uLnTx/>
                <a:uFillTx/>
                <a:latin typeface="Corbel" panose="020B0503020204020204" pitchFamily="34" charset="0"/>
                <a:ea typeface="+mn-ea"/>
                <a:cs typeface="+mn-cs"/>
              </a:rPr>
              <a:t>about customer capabilities and circumstances to understand which options are right for people.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orbel" panose="020B0503020204020204" pitchFamily="34" charset="0"/>
                <a:ea typeface="+mn-ea"/>
                <a:cs typeface="+mn-cs"/>
              </a:rPr>
              <a:t>A disjointed approach to technology installs means that </a:t>
            </a:r>
            <a:r>
              <a:rPr kumimoji="0" lang="en-GB" sz="1200" b="1" i="0" u="none" strike="noStrike" kern="1200" cap="none" spc="0" normalizeH="0" baseline="0" noProof="0">
                <a:ln>
                  <a:noFill/>
                </a:ln>
                <a:solidFill>
                  <a:srgbClr val="CCC4F2"/>
                </a:solidFill>
                <a:effectLst/>
                <a:uLnTx/>
                <a:uFillTx/>
                <a:latin typeface="Corbel" panose="020B0503020204020204" pitchFamily="34" charset="0"/>
                <a:ea typeface="+mn-ea"/>
                <a:cs typeface="+mn-cs"/>
              </a:rPr>
              <a:t>nobody is actively trying to get customers on a combination of technology</a:t>
            </a:r>
            <a:r>
              <a:rPr kumimoji="0" lang="en-GB" sz="1200" b="0" i="0" u="none" strike="noStrike" kern="1200" cap="none" spc="0" normalizeH="0" baseline="0" noProof="0">
                <a:ln>
                  <a:noFill/>
                </a:ln>
                <a:solidFill>
                  <a:prstClr val="white"/>
                </a:solidFill>
                <a:effectLst/>
                <a:uLnTx/>
                <a:uFillTx/>
                <a:latin typeface="Corbel" panose="020B0503020204020204" pitchFamily="34" charset="0"/>
                <a:ea typeface="+mn-ea"/>
                <a:cs typeface="+mn-cs"/>
              </a:rPr>
              <a:t>, tariff and behaviour that is right for them. </a:t>
            </a:r>
          </a:p>
          <a:p>
            <a:pPr lvl="0">
              <a:spcBef>
                <a:spcPts val="600"/>
              </a:spcBef>
              <a:defRPr/>
            </a:pPr>
            <a:r>
              <a:rPr kumimoji="0" lang="en-GB" sz="1200" b="0" i="0" u="none" strike="noStrike" kern="1200" cap="none" spc="0" normalizeH="0" baseline="0" noProof="0">
                <a:ln>
                  <a:noFill/>
                </a:ln>
                <a:solidFill>
                  <a:prstClr val="white"/>
                </a:solidFill>
                <a:effectLst/>
                <a:uLnTx/>
                <a:uFillTx/>
                <a:latin typeface="Corbel" panose="020B0503020204020204" pitchFamily="34" charset="0"/>
                <a:ea typeface="+mn-ea"/>
                <a:cs typeface="+mn-cs"/>
              </a:rPr>
              <a:t>Whilst the Warm Homes Fund (loan scheme for low carbon technologies for self-funding households) and the introduction of plug-in technologies could </a:t>
            </a:r>
            <a:r>
              <a:rPr lang="en-GB" sz="1200">
                <a:solidFill>
                  <a:prstClr val="white"/>
                </a:solidFill>
                <a:latin typeface="Corbel" panose="020B0503020204020204" pitchFamily="34" charset="0"/>
              </a:rPr>
              <a:t>address barriers to LCT uptake, there are also </a:t>
            </a:r>
            <a:r>
              <a:rPr lang="en-GB" sz="1200" b="1">
                <a:solidFill>
                  <a:srgbClr val="CCC4F2"/>
                </a:solidFill>
                <a:latin typeface="Corbel" panose="020B0503020204020204" pitchFamily="34" charset="0"/>
              </a:rPr>
              <a:t>potential risks around mis-selling and gaps around follow-on support</a:t>
            </a:r>
            <a:r>
              <a:rPr kumimoji="0" lang="en-GB" sz="1200" b="0" i="0" u="none" strike="noStrike" kern="1200" cap="none" spc="0" normalizeH="0" baseline="0" noProof="0">
                <a:ln>
                  <a:noFill/>
                </a:ln>
                <a:solidFill>
                  <a:prstClr val="white"/>
                </a:solidFill>
                <a:effectLst/>
                <a:uLnTx/>
                <a:uFillTx/>
                <a:latin typeface="Corbel" panose="020B0503020204020204" pitchFamily="34" charset="0"/>
                <a:ea typeface="+mn-ea"/>
                <a:cs typeface="+mn-cs"/>
              </a:rPr>
              <a:t>.</a:t>
            </a:r>
          </a:p>
        </p:txBody>
      </p:sp>
      <p:sp>
        <p:nvSpPr>
          <p:cNvPr id="5" name="TextBox 4">
            <a:extLst>
              <a:ext uri="{FF2B5EF4-FFF2-40B4-BE49-F238E27FC236}">
                <a16:creationId xmlns:a16="http://schemas.microsoft.com/office/drawing/2014/main" id="{5C7B1CFE-39E7-58DC-08AC-B61C4BA66414}"/>
              </a:ext>
            </a:extLst>
          </p:cNvPr>
          <p:cNvSpPr txBox="1"/>
          <p:nvPr/>
        </p:nvSpPr>
        <p:spPr>
          <a:xfrm>
            <a:off x="6312442" y="2368505"/>
            <a:ext cx="5117557" cy="400110"/>
          </a:xfrm>
          <a:prstGeom prst="rect">
            <a:avLst/>
          </a:prstGeom>
          <a:noFill/>
        </p:spPr>
        <p:txBody>
          <a:bodyPr wrap="square" lIns="0" rIns="0" rtlCol="0">
            <a:spAutoFit/>
          </a:bodyPr>
          <a:lstStyle/>
          <a:p>
            <a:pPr>
              <a:defRPr/>
            </a:pPr>
            <a:r>
              <a:rPr lang="en-GB" sz="2000" b="1">
                <a:solidFill>
                  <a:prstClr val="white"/>
                </a:solidFill>
                <a:latin typeface="Corbel" panose="020B0503020204020204" pitchFamily="34" charset="0"/>
              </a:rPr>
              <a:t>Remaining gaps</a:t>
            </a:r>
          </a:p>
        </p:txBody>
      </p:sp>
    </p:spTree>
    <p:extLst>
      <p:ext uri="{BB962C8B-B14F-4D97-AF65-F5344CB8AC3E}">
        <p14:creationId xmlns:p14="http://schemas.microsoft.com/office/powerpoint/2010/main" val="403530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BAA12A0-2694-E531-15BE-DAD065B6BD3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870E38B-2E01-8618-8DF6-A50D58E0D58F}"/>
              </a:ext>
              <a:ext uri="{C183D7F6-B498-43B3-948B-1728B52AA6E4}">
                <adec:decorative xmlns:adec="http://schemas.microsoft.com/office/drawing/2017/decorative" val="1"/>
              </a:ext>
            </a:extLst>
          </p:cNvPr>
          <p:cNvSpPr/>
          <p:nvPr/>
        </p:nvSpPr>
        <p:spPr>
          <a:xfrm>
            <a:off x="540000" y="2265245"/>
            <a:ext cx="5556000" cy="353611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EBC18603-8B1C-9A24-5666-C812735BB41F}"/>
              </a:ext>
              <a:ext uri="{C183D7F6-B498-43B3-948B-1728B52AA6E4}">
                <adec:decorative xmlns:adec="http://schemas.microsoft.com/office/drawing/2017/decorative" val="1"/>
              </a:ext>
            </a:extLst>
          </p:cNvPr>
          <p:cNvSpPr/>
          <p:nvPr/>
        </p:nvSpPr>
        <p:spPr>
          <a:xfrm>
            <a:off x="6096000" y="2265245"/>
            <a:ext cx="5556000" cy="353611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6C9B2CDC-13F0-D109-7EAA-263DBD446771}"/>
              </a:ext>
            </a:extLst>
          </p:cNvPr>
          <p:cNvSpPr txBox="1">
            <a:spLocks noGrp="1"/>
          </p:cNvSpPr>
          <p:nvPr>
            <p:ph type="title" idx="4294967295"/>
          </p:nvPr>
        </p:nvSpPr>
        <p:spPr>
          <a:xfrm>
            <a:off x="1345488" y="936000"/>
            <a:ext cx="9959668" cy="70788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Corbel" panose="020B0503020204020204" pitchFamily="34" charset="0"/>
                <a:ea typeface="+mn-ea"/>
                <a:cs typeface="+mn-cs"/>
              </a:rPr>
              <a:t>Confident consumers</a:t>
            </a:r>
          </a:p>
        </p:txBody>
      </p:sp>
      <p:sp>
        <p:nvSpPr>
          <p:cNvPr id="7" name="TextBox 6">
            <a:extLst>
              <a:ext uri="{FF2B5EF4-FFF2-40B4-BE49-F238E27FC236}">
                <a16:creationId xmlns:a16="http://schemas.microsoft.com/office/drawing/2014/main" id="{4AFB3F34-79E7-C5CF-93DC-6FC0E55E6599}"/>
              </a:ext>
            </a:extLst>
          </p:cNvPr>
          <p:cNvSpPr txBox="1"/>
          <p:nvPr/>
        </p:nvSpPr>
        <p:spPr>
          <a:xfrm>
            <a:off x="540000" y="1643886"/>
            <a:ext cx="10967023" cy="523220"/>
          </a:xfrm>
          <a:prstGeom prst="rect">
            <a:avLst/>
          </a:prstGeom>
          <a:noFill/>
        </p:spPr>
        <p:txBody>
          <a:bodyPr wrap="square" lIns="0" rtlCol="0">
            <a:spAutoFit/>
          </a:bodyPr>
          <a:lstStyle/>
          <a:p>
            <a:r>
              <a:rPr lang="en-GB" sz="1400">
                <a:latin typeface="Corbel" panose="020B0503020204020204" pitchFamily="34" charset="0"/>
              </a:rPr>
              <a:t>There has been some progress in building consumer confidence, but gaps remain in ensuring households have the information, support and protections needed to engage with confidence.</a:t>
            </a:r>
          </a:p>
        </p:txBody>
      </p:sp>
      <p:sp>
        <p:nvSpPr>
          <p:cNvPr id="3" name="TextBox 2">
            <a:extLst>
              <a:ext uri="{FF2B5EF4-FFF2-40B4-BE49-F238E27FC236}">
                <a16:creationId xmlns:a16="http://schemas.microsoft.com/office/drawing/2014/main" id="{58524E0F-F1BE-7F88-0EDF-0C5F911CE94A}"/>
              </a:ext>
            </a:extLst>
          </p:cNvPr>
          <p:cNvSpPr txBox="1"/>
          <p:nvPr/>
        </p:nvSpPr>
        <p:spPr>
          <a:xfrm>
            <a:off x="756442" y="2342028"/>
            <a:ext cx="5195253" cy="40011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orbel" panose="020B0503020204020204" pitchFamily="34" charset="0"/>
                <a:ea typeface="+mn-ea"/>
                <a:cs typeface="+mn-cs"/>
              </a:rPr>
              <a:t>Positive progress</a:t>
            </a:r>
            <a:endParaRPr kumimoji="0" lang="en-GB" sz="2000" b="0" i="0" u="none" strike="noStrike" kern="1200" cap="none" spc="0" normalizeH="0" baseline="0" noProof="0">
              <a:ln>
                <a:noFill/>
              </a:ln>
              <a:solidFill>
                <a:prstClr val="black"/>
              </a:solidFill>
              <a:effectLst/>
              <a:uLnTx/>
              <a:uFillTx/>
              <a:latin typeface="Corbel Light" panose="020B0303020204020204" pitchFamily="34" charset="0"/>
              <a:ea typeface="+mn-ea"/>
              <a:cs typeface="+mn-cs"/>
            </a:endParaRPr>
          </a:p>
        </p:txBody>
      </p:sp>
      <p:sp>
        <p:nvSpPr>
          <p:cNvPr id="10" name="TextBox 9">
            <a:extLst>
              <a:ext uri="{FF2B5EF4-FFF2-40B4-BE49-F238E27FC236}">
                <a16:creationId xmlns:a16="http://schemas.microsoft.com/office/drawing/2014/main" id="{AB21367C-F92B-B4B0-AC1C-D46C84D884F3}"/>
              </a:ext>
            </a:extLst>
          </p:cNvPr>
          <p:cNvSpPr txBox="1"/>
          <p:nvPr/>
        </p:nvSpPr>
        <p:spPr>
          <a:xfrm>
            <a:off x="762000" y="2773465"/>
            <a:ext cx="5189695" cy="1831271"/>
          </a:xfrm>
          <a:prstGeom prst="rect">
            <a:avLst/>
          </a:prstGeom>
          <a:noFill/>
        </p:spPr>
        <p:txBody>
          <a:bodyPr wrap="square" lIns="0" rIns="0">
            <a:spAutoFit/>
          </a:bodyPr>
          <a:lstStyle/>
          <a:p>
            <a:pPr marL="0" marR="0" lvl="0" indent="0" algn="l" defTabSz="914400" rtl="0" eaLnBrk="1" fontAlgn="auto" latinLnBrk="0" hangingPunct="1">
              <a:lnSpc>
                <a:spcPct val="100000"/>
              </a:lnSpc>
              <a:spcAft>
                <a:spcPts val="600"/>
              </a:spcAft>
              <a:buClrTx/>
              <a:buSzTx/>
              <a:buFontTx/>
              <a:buNone/>
              <a:tabLst/>
              <a:defRPr/>
            </a:pPr>
            <a:r>
              <a:rPr kumimoji="0" lang="en-GB" sz="1200" b="0" i="0" u="none" strike="noStrike" kern="1200" cap="none" spc="0" normalizeH="0" baseline="0" noProof="0">
                <a:ln>
                  <a:noFill/>
                </a:ln>
                <a:effectLst/>
                <a:uLnTx/>
                <a:uFillTx/>
                <a:latin typeface="Corbel" panose="020B0503020204020204" pitchFamily="34" charset="0"/>
                <a:ea typeface="+mn-ea"/>
                <a:cs typeface="+mn-cs"/>
              </a:rPr>
              <a:t>DESNZ and Ofgem’s final </a:t>
            </a:r>
            <a:r>
              <a:rPr kumimoji="0" lang="en-GB" sz="1200" b="1" i="0" u="none" strike="noStrike" kern="1200" cap="none" spc="0" normalizeH="0" baseline="0" noProof="0">
                <a:ln>
                  <a:noFill/>
                </a:ln>
                <a:effectLst/>
                <a:uLnTx/>
                <a:uFillTx/>
                <a:latin typeface="Corbel" panose="020B0503020204020204" pitchFamily="34" charset="0"/>
                <a:ea typeface="+mn-ea"/>
                <a:cs typeface="+mn-cs"/>
              </a:rPr>
              <a:t>consultation on licensing for load controllers and flexibility service providers introduces customer protections</a:t>
            </a:r>
            <a:r>
              <a:rPr kumimoji="0" lang="en-GB" sz="1200" b="0" i="0" u="none" strike="noStrike" kern="1200" cap="none" spc="0" normalizeH="0" baseline="0" noProof="0">
                <a:ln>
                  <a:noFill/>
                </a:ln>
                <a:effectLst/>
                <a:uLnTx/>
                <a:uFillTx/>
                <a:latin typeface="Corbel" panose="020B0503020204020204" pitchFamily="34" charset="0"/>
                <a:ea typeface="+mn-ea"/>
                <a:cs typeface="+mn-cs"/>
              </a:rPr>
              <a:t> and a requirement to treat customers fairly. Alongside this, Ofgem has published best practice guidance for service providers on customer protection, informed by Smart and Fair principles.</a:t>
            </a:r>
          </a:p>
          <a:p>
            <a:pPr marL="0" marR="0" lvl="0" indent="0" algn="l" defTabSz="914400" rtl="0" eaLnBrk="1" fontAlgn="auto" latinLnBrk="0" hangingPunct="1">
              <a:lnSpc>
                <a:spcPct val="100000"/>
              </a:lnSpc>
              <a:spcAft>
                <a:spcPts val="600"/>
              </a:spcAft>
              <a:buClrTx/>
              <a:buSzTx/>
              <a:buFontTx/>
              <a:buNone/>
              <a:tabLst/>
              <a:defRPr/>
            </a:pPr>
            <a:r>
              <a:rPr kumimoji="0" lang="en-GB" sz="1200" b="0" i="0" u="none" strike="noStrike" kern="1200" cap="none" spc="0" normalizeH="0" baseline="0" noProof="0">
                <a:ln>
                  <a:noFill/>
                </a:ln>
                <a:effectLst/>
                <a:uLnTx/>
                <a:uFillTx/>
                <a:latin typeface="Corbel" panose="020B0503020204020204" pitchFamily="34" charset="0"/>
                <a:ea typeface="+mn-ea"/>
                <a:cs typeface="+mn-cs"/>
              </a:rPr>
              <a:t>More and more </a:t>
            </a:r>
            <a:r>
              <a:rPr kumimoji="0" lang="en-GB" sz="1200" b="1" i="0" u="none" strike="noStrike" kern="1200" cap="none" spc="0" normalizeH="0" baseline="0" noProof="0">
                <a:ln>
                  <a:noFill/>
                </a:ln>
                <a:effectLst/>
                <a:uLnTx/>
                <a:uFillTx/>
                <a:latin typeface="Corbel" panose="020B0503020204020204" pitchFamily="34" charset="0"/>
                <a:ea typeface="+mn-ea"/>
                <a:cs typeface="+mn-cs"/>
              </a:rPr>
              <a:t>advice organisations are able to provide in-depth smart energy advice</a:t>
            </a:r>
            <a:r>
              <a:rPr kumimoji="0" lang="en-GB" sz="1200" b="0" i="0" u="none" strike="noStrike" kern="1200" cap="none" spc="0" normalizeH="0" baseline="0" noProof="0">
                <a:ln>
                  <a:noFill/>
                </a:ln>
                <a:effectLst/>
                <a:uLnTx/>
                <a:uFillTx/>
                <a:latin typeface="Corbel" panose="020B0503020204020204" pitchFamily="34" charset="0"/>
                <a:ea typeface="+mn-ea"/>
                <a:cs typeface="+mn-cs"/>
              </a:rPr>
              <a:t>. CSE has contributed to this at the national level through events, training and support networks, but it also demonstrates some natural progress in advice keeping up with market developments.</a:t>
            </a:r>
          </a:p>
        </p:txBody>
      </p:sp>
      <p:sp>
        <p:nvSpPr>
          <p:cNvPr id="6" name="TextBox 5">
            <a:extLst>
              <a:ext uri="{FF2B5EF4-FFF2-40B4-BE49-F238E27FC236}">
                <a16:creationId xmlns:a16="http://schemas.microsoft.com/office/drawing/2014/main" id="{910C8AA8-8653-6701-0101-114CED4B2E6A}"/>
              </a:ext>
            </a:extLst>
          </p:cNvPr>
          <p:cNvSpPr txBox="1"/>
          <p:nvPr/>
        </p:nvSpPr>
        <p:spPr>
          <a:xfrm>
            <a:off x="6312443" y="2351973"/>
            <a:ext cx="5117557" cy="40011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bg1"/>
                </a:solidFill>
                <a:effectLst/>
                <a:uLnTx/>
                <a:uFillTx/>
                <a:latin typeface="Corbel" panose="020B0503020204020204" pitchFamily="34" charset="0"/>
              </a:rPr>
              <a:t>Remaining gaps</a:t>
            </a:r>
          </a:p>
        </p:txBody>
      </p:sp>
      <p:sp>
        <p:nvSpPr>
          <p:cNvPr id="11" name="TextBox 10">
            <a:extLst>
              <a:ext uri="{FF2B5EF4-FFF2-40B4-BE49-F238E27FC236}">
                <a16:creationId xmlns:a16="http://schemas.microsoft.com/office/drawing/2014/main" id="{68B253E4-B2D4-8EEF-94DC-0F09B242C253}"/>
              </a:ext>
            </a:extLst>
          </p:cNvPr>
          <p:cNvSpPr txBox="1"/>
          <p:nvPr/>
        </p:nvSpPr>
        <p:spPr>
          <a:xfrm>
            <a:off x="6312443" y="2752083"/>
            <a:ext cx="5117557" cy="2723823"/>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There is </a:t>
            </a:r>
            <a:r>
              <a:rPr kumimoji="0" lang="en-GB" sz="1200" b="1" i="0" u="none" strike="noStrike" kern="1200" cap="none" spc="0" normalizeH="0" baseline="0" noProof="0">
                <a:ln>
                  <a:noFill/>
                </a:ln>
                <a:solidFill>
                  <a:schemeClr val="accent3"/>
                </a:solidFill>
                <a:effectLst/>
                <a:uLnTx/>
                <a:uFillTx/>
                <a:latin typeface="Corbel" panose="020B0503020204020204" pitchFamily="34" charset="0"/>
                <a:ea typeface="+mn-ea"/>
                <a:cs typeface="+mn-cs"/>
              </a:rPr>
              <a:t>little communication of the need for change in our energy system</a:t>
            </a: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 how forthcoming changes could alter the public’s use of energy and the positive outcomes this could provide for customers.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Suppliers and service providers generally </a:t>
            </a:r>
            <a:r>
              <a:rPr kumimoji="0" lang="en-GB" sz="1200" b="1" i="0" u="none" strike="noStrike" kern="1200" cap="none" spc="0" normalizeH="0" baseline="0" noProof="0">
                <a:ln>
                  <a:noFill/>
                </a:ln>
                <a:solidFill>
                  <a:schemeClr val="accent3"/>
                </a:solidFill>
                <a:effectLst/>
                <a:uLnTx/>
                <a:uFillTx/>
                <a:latin typeface="Corbel" panose="020B0503020204020204" pitchFamily="34" charset="0"/>
                <a:ea typeface="+mn-ea"/>
                <a:cs typeface="+mn-cs"/>
              </a:rPr>
              <a:t>don’t provide adequate information and advice </a:t>
            </a: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to those that need more support to engage or participate effectively in smart energy options.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There is </a:t>
            </a:r>
            <a:r>
              <a:rPr kumimoji="0" lang="en-GB" sz="1200" i="0" u="none" strike="noStrike" kern="1200" cap="none" spc="0" normalizeH="0" baseline="0" noProof="0">
                <a:ln>
                  <a:noFill/>
                </a:ln>
                <a:solidFill>
                  <a:schemeClr val="bg1"/>
                </a:solidFill>
                <a:effectLst/>
                <a:uLnTx/>
                <a:uFillTx/>
                <a:latin typeface="Corbel" panose="020B0503020204020204" pitchFamily="34" charset="0"/>
                <a:ea typeface="+mn-ea"/>
                <a:cs typeface="+mn-cs"/>
              </a:rPr>
              <a:t>a significant </a:t>
            </a:r>
            <a:r>
              <a:rPr kumimoji="0" lang="en-GB" sz="1200" b="1" i="0" u="none" strike="noStrike" kern="1200" cap="none" spc="0" normalizeH="0" baseline="0" noProof="0">
                <a:ln>
                  <a:noFill/>
                </a:ln>
                <a:solidFill>
                  <a:schemeClr val="accent3"/>
                </a:solidFill>
                <a:effectLst/>
                <a:uLnTx/>
                <a:uFillTx/>
                <a:latin typeface="Corbel" panose="020B0503020204020204" pitchFamily="34" charset="0"/>
                <a:ea typeface="+mn-ea"/>
                <a:cs typeface="+mn-cs"/>
              </a:rPr>
              <a:t>lack of funding and skills for delivering good retrofit advice</a:t>
            </a: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a:t>
            </a:r>
          </a:p>
          <a:p>
            <a:pPr>
              <a:spcBef>
                <a:spcPts val="600"/>
              </a:spcBef>
              <a:defRPr/>
            </a:pPr>
            <a:r>
              <a:rPr lang="en-GB" sz="1200">
                <a:solidFill>
                  <a:prstClr val="white"/>
                </a:solidFill>
                <a:latin typeface="Corbel" panose="020B0503020204020204" pitchFamily="34" charset="0"/>
              </a:rPr>
              <a:t>As discussed on page 10, government appears to be </a:t>
            </a:r>
            <a:r>
              <a:rPr lang="en-GB" sz="1200" b="1">
                <a:solidFill>
                  <a:srgbClr val="CCC4F2"/>
                </a:solidFill>
                <a:latin typeface="Corbel" panose="020B0503020204020204" pitchFamily="34" charset="0"/>
              </a:rPr>
              <a:t>limiting its approach to market oversight</a:t>
            </a:r>
            <a:r>
              <a:rPr lang="en-GB" sz="1200">
                <a:solidFill>
                  <a:prstClr val="white"/>
                </a:solidFill>
                <a:latin typeface="Corbel" panose="020B0503020204020204" pitchFamily="34" charset="0"/>
              </a:rPr>
              <a:t> by not taking forward the consumer-led flexibility engagement framework and reducing the scope of the load control service regulation. This weaker approach </a:t>
            </a:r>
            <a:r>
              <a:rPr lang="en-GB" sz="1200" b="1">
                <a:solidFill>
                  <a:srgbClr val="CCC4F2"/>
                </a:solidFill>
                <a:latin typeface="Corbel" panose="020B0503020204020204" pitchFamily="34" charset="0"/>
              </a:rPr>
              <a:t>misses an opportunity to implement advice, support and customer protection that would support consumer confidence</a:t>
            </a:r>
            <a:r>
              <a:rPr lang="en-GB" sz="1200">
                <a:solidFill>
                  <a:prstClr val="white"/>
                </a:solidFill>
                <a:latin typeface="Corbel" panose="020B0503020204020204" pitchFamily="34" charset="0"/>
              </a:rPr>
              <a:t>.</a:t>
            </a:r>
          </a:p>
        </p:txBody>
      </p:sp>
      <p:grpSp>
        <p:nvGrpSpPr>
          <p:cNvPr id="16" name="Group 15">
            <a:extLst>
              <a:ext uri="{FF2B5EF4-FFF2-40B4-BE49-F238E27FC236}">
                <a16:creationId xmlns:a16="http://schemas.microsoft.com/office/drawing/2014/main" id="{5E409766-7546-26B7-CAAE-42F00EE4CFB9}"/>
              </a:ext>
              <a:ext uri="{C183D7F6-B498-43B3-948B-1728B52AA6E4}">
                <adec:decorative xmlns:adec="http://schemas.microsoft.com/office/drawing/2017/decorative" val="1"/>
              </a:ext>
            </a:extLst>
          </p:cNvPr>
          <p:cNvGrpSpPr/>
          <p:nvPr/>
        </p:nvGrpSpPr>
        <p:grpSpPr>
          <a:xfrm>
            <a:off x="540000" y="328226"/>
            <a:ext cx="11113200" cy="444028"/>
            <a:chOff x="540000" y="328226"/>
            <a:chExt cx="11113200" cy="444028"/>
          </a:xfrm>
        </p:grpSpPr>
        <p:pic>
          <p:nvPicPr>
            <p:cNvPr id="17" name="Picture 16" descr="A purple fan shaped logo&#10;&#10;Description automatically generated">
              <a:extLst>
                <a:ext uri="{FF2B5EF4-FFF2-40B4-BE49-F238E27FC236}">
                  <a16:creationId xmlns:a16="http://schemas.microsoft.com/office/drawing/2014/main" id="{72895742-9BFE-9B46-923E-1654CBD2FF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6194" y="328226"/>
              <a:ext cx="680260" cy="347635"/>
            </a:xfrm>
            <a:prstGeom prst="rect">
              <a:avLst/>
            </a:prstGeom>
          </p:spPr>
        </p:pic>
        <p:cxnSp>
          <p:nvCxnSpPr>
            <p:cNvPr id="18" name="Straight Connector 17">
              <a:extLst>
                <a:ext uri="{FF2B5EF4-FFF2-40B4-BE49-F238E27FC236}">
                  <a16:creationId xmlns:a16="http://schemas.microsoft.com/office/drawing/2014/main" id="{5A460AA5-423A-40D8-8BFA-7A33357C1CA1}"/>
                </a:ext>
              </a:extLst>
            </p:cNvPr>
            <p:cNvCxnSpPr>
              <a:cxnSpLocks/>
            </p:cNvCxnSpPr>
            <p:nvPr userDrawn="1"/>
          </p:nvCxnSpPr>
          <p:spPr>
            <a:xfrm>
              <a:off x="540000" y="772254"/>
              <a:ext cx="11113200" cy="0"/>
            </a:xfrm>
            <a:prstGeom prst="line">
              <a:avLst/>
            </a:prstGeom>
            <a:ln w="12700"/>
          </p:spPr>
          <p:style>
            <a:lnRef idx="2">
              <a:schemeClr val="dk1"/>
            </a:lnRef>
            <a:fillRef idx="0">
              <a:schemeClr val="dk1"/>
            </a:fillRef>
            <a:effectRef idx="1">
              <a:schemeClr val="dk1"/>
            </a:effectRef>
            <a:fontRef idx="minor">
              <a:schemeClr val="tx1"/>
            </a:fontRef>
          </p:style>
        </p:cxnSp>
      </p:grpSp>
      <p:pic>
        <p:nvPicPr>
          <p:cNvPr id="4" name="Graphic 3">
            <a:extLst>
              <a:ext uri="{FF2B5EF4-FFF2-40B4-BE49-F238E27FC236}">
                <a16:creationId xmlns:a16="http://schemas.microsoft.com/office/drawing/2014/main" id="{731E6FEF-4E07-B748-C118-E73B29B31053}"/>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6768" y="935999"/>
            <a:ext cx="720000" cy="720000"/>
          </a:xfrm>
          <a:prstGeom prst="rect">
            <a:avLst/>
          </a:prstGeom>
        </p:spPr>
      </p:pic>
    </p:spTree>
    <p:extLst>
      <p:ext uri="{BB962C8B-B14F-4D97-AF65-F5344CB8AC3E}">
        <p14:creationId xmlns:p14="http://schemas.microsoft.com/office/powerpoint/2010/main" val="3972372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672CA60-FC5C-4570-7017-44EE7C516E52}"/>
              </a:ext>
              <a:ext uri="{C183D7F6-B498-43B3-948B-1728B52AA6E4}">
                <adec:decorative xmlns:adec="http://schemas.microsoft.com/office/drawing/2017/decorative" val="1"/>
              </a:ext>
            </a:extLst>
          </p:cNvPr>
          <p:cNvSpPr/>
          <p:nvPr/>
        </p:nvSpPr>
        <p:spPr>
          <a:xfrm>
            <a:off x="538800" y="5346975"/>
            <a:ext cx="11113200" cy="7096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1574425-FB3C-6F5A-D8A0-485F045C1A5C}"/>
              </a:ext>
            </a:extLst>
          </p:cNvPr>
          <p:cNvSpPr>
            <a:spLocks noGrp="1"/>
          </p:cNvSpPr>
          <p:nvPr>
            <p:ph type="title"/>
          </p:nvPr>
        </p:nvSpPr>
        <p:spPr>
          <a:xfrm>
            <a:off x="540000" y="936000"/>
            <a:ext cx="11113200" cy="720006"/>
          </a:xfrm>
        </p:spPr>
        <p:txBody>
          <a:bodyPr/>
          <a:lstStyle/>
          <a:p>
            <a:r>
              <a:rPr lang="en-GB" sz="4000"/>
              <a:t>Focus areas</a:t>
            </a:r>
          </a:p>
        </p:txBody>
      </p:sp>
      <p:sp>
        <p:nvSpPr>
          <p:cNvPr id="3" name="Content Placeholder 2">
            <a:extLst>
              <a:ext uri="{FF2B5EF4-FFF2-40B4-BE49-F238E27FC236}">
                <a16:creationId xmlns:a16="http://schemas.microsoft.com/office/drawing/2014/main" id="{0172AB1A-5B13-262F-8E9E-5230D522FD18}"/>
              </a:ext>
            </a:extLst>
          </p:cNvPr>
          <p:cNvSpPr>
            <a:spLocks noGrp="1"/>
          </p:cNvSpPr>
          <p:nvPr>
            <p:ph idx="1"/>
          </p:nvPr>
        </p:nvSpPr>
        <p:spPr>
          <a:xfrm>
            <a:off x="540000" y="1764144"/>
            <a:ext cx="11113200" cy="4322024"/>
          </a:xfrm>
        </p:spPr>
        <p:txBody>
          <a:bodyPr>
            <a:normAutofit/>
          </a:bodyPr>
          <a:lstStyle/>
          <a:p>
            <a:pPr>
              <a:lnSpc>
                <a:spcPct val="100000"/>
              </a:lnSpc>
              <a:spcBef>
                <a:spcPts val="0"/>
              </a:spcBef>
              <a:defRPr/>
            </a:pPr>
            <a:r>
              <a:rPr lang="en-GB"/>
              <a:t>The following chapters explore these gaps in more detail, drawing on our research and setting out the actions needed to deliver these outcomes. </a:t>
            </a:r>
          </a:p>
          <a:p>
            <a:pPr>
              <a:lnSpc>
                <a:spcPct val="100000"/>
              </a:lnSpc>
              <a:spcBef>
                <a:spcPts val="0"/>
              </a:spcBef>
              <a:defRPr/>
            </a:pPr>
            <a:endParaRPr lang="en-GB">
              <a:solidFill>
                <a:prstClr val="black"/>
              </a:solidFill>
            </a:endParaRPr>
          </a:p>
          <a:p>
            <a:pPr>
              <a:lnSpc>
                <a:spcPct val="100000"/>
              </a:lnSpc>
              <a:spcBef>
                <a:spcPts val="0"/>
              </a:spcBef>
              <a:defRPr/>
            </a:pPr>
            <a:r>
              <a:rPr lang="en-GB">
                <a:solidFill>
                  <a:prstClr val="black"/>
                </a:solidFill>
              </a:rPr>
              <a:t>They are aligned with our three Smart and Fair focus areas. These three areas are interdependent: market design shapes participation opportunities, research to understand participation reveals gaps, and advice helps bridge them.</a:t>
            </a:r>
          </a:p>
          <a:p>
            <a:pPr>
              <a:lnSpc>
                <a:spcPct val="100000"/>
              </a:lnSpc>
              <a:spcBef>
                <a:spcPts val="0"/>
              </a:spcBef>
              <a:defRPr/>
            </a:pPr>
            <a:endParaRPr lang="en-GB">
              <a:solidFill>
                <a:prstClr val="black"/>
              </a:solidFill>
            </a:endParaRPr>
          </a:p>
          <a:p>
            <a:pPr>
              <a:lnSpc>
                <a:spcPct val="100000"/>
              </a:lnSpc>
              <a:spcBef>
                <a:spcPts val="0"/>
              </a:spcBef>
              <a:defRPr/>
            </a:pPr>
            <a:endParaRPr lang="en-GB">
              <a:solidFill>
                <a:prstClr val="black"/>
              </a:solidFill>
            </a:endParaRPr>
          </a:p>
          <a:p>
            <a:pPr>
              <a:lnSpc>
                <a:spcPct val="100000"/>
              </a:lnSpc>
              <a:spcBef>
                <a:spcPts val="0"/>
              </a:spcBef>
              <a:defRPr/>
            </a:pPr>
            <a:endParaRPr lang="en-GB">
              <a:solidFill>
                <a:prstClr val="black"/>
              </a:solidFill>
            </a:endParaRPr>
          </a:p>
          <a:p>
            <a:pPr>
              <a:lnSpc>
                <a:spcPct val="100000"/>
              </a:lnSpc>
              <a:spcBef>
                <a:spcPts val="0"/>
              </a:spcBef>
              <a:defRPr/>
            </a:pPr>
            <a:endParaRPr lang="en-GB">
              <a:solidFill>
                <a:prstClr val="black"/>
              </a:solidFill>
            </a:endParaRPr>
          </a:p>
          <a:p>
            <a:pPr>
              <a:lnSpc>
                <a:spcPct val="100000"/>
              </a:lnSpc>
              <a:spcBef>
                <a:spcPts val="0"/>
              </a:spcBef>
              <a:defRPr/>
            </a:pPr>
            <a:endParaRPr lang="en-GB">
              <a:solidFill>
                <a:prstClr val="black"/>
              </a:solidFill>
            </a:endParaRPr>
          </a:p>
          <a:p>
            <a:pPr>
              <a:lnSpc>
                <a:spcPct val="100000"/>
              </a:lnSpc>
              <a:spcBef>
                <a:spcPts val="0"/>
              </a:spcBef>
              <a:defRPr/>
            </a:pPr>
            <a:endParaRPr lang="en-GB">
              <a:solidFill>
                <a:prstClr val="black"/>
              </a:solidFill>
            </a:endParaRPr>
          </a:p>
          <a:p>
            <a:pPr>
              <a:lnSpc>
                <a:spcPct val="100000"/>
              </a:lnSpc>
              <a:spcBef>
                <a:spcPts val="0"/>
              </a:spcBef>
              <a:defRPr/>
            </a:pPr>
            <a:endParaRPr lang="en-GB">
              <a:solidFill>
                <a:prstClr val="black"/>
              </a:solidFill>
            </a:endParaRPr>
          </a:p>
          <a:p>
            <a:pPr>
              <a:lnSpc>
                <a:spcPct val="100000"/>
              </a:lnSpc>
              <a:spcBef>
                <a:spcPts val="0"/>
              </a:spcBef>
              <a:defRPr/>
            </a:pPr>
            <a:endParaRPr lang="en-GB">
              <a:solidFill>
                <a:prstClr val="black"/>
              </a:solidFill>
            </a:endParaRPr>
          </a:p>
          <a:p>
            <a:pPr>
              <a:lnSpc>
                <a:spcPct val="100000"/>
              </a:lnSpc>
              <a:spcBef>
                <a:spcPts val="0"/>
              </a:spcBef>
              <a:defRPr/>
            </a:pPr>
            <a:endParaRPr lang="en-GB">
              <a:solidFill>
                <a:prstClr val="black"/>
              </a:solidFill>
            </a:endParaRPr>
          </a:p>
          <a:p>
            <a:pPr>
              <a:lnSpc>
                <a:spcPct val="100000"/>
              </a:lnSpc>
              <a:spcBef>
                <a:spcPts val="0"/>
              </a:spcBef>
              <a:defRPr/>
            </a:pPr>
            <a:endParaRPr lang="en-GB">
              <a:solidFill>
                <a:prstClr val="black"/>
              </a:solidFill>
            </a:endParaRPr>
          </a:p>
          <a:p>
            <a:pPr>
              <a:lnSpc>
                <a:spcPct val="100000"/>
              </a:lnSpc>
              <a:spcBef>
                <a:spcPts val="0"/>
              </a:spcBef>
              <a:defRPr/>
            </a:pPr>
            <a:endParaRPr lang="en-GB">
              <a:solidFill>
                <a:prstClr val="black"/>
              </a:solidFill>
            </a:endParaRPr>
          </a:p>
          <a:p>
            <a:pPr>
              <a:lnSpc>
                <a:spcPct val="100000"/>
              </a:lnSpc>
              <a:spcBef>
                <a:spcPts val="0"/>
              </a:spcBef>
              <a:defRPr/>
            </a:pPr>
            <a:r>
              <a:rPr lang="en-GB">
                <a:solidFill>
                  <a:prstClr val="black"/>
                </a:solidFill>
              </a:rPr>
              <a:t>Each chapter provides an overview of the external context, our insights, learning and key recommendations for moving closer to </a:t>
            </a:r>
            <a:r>
              <a:rPr lang="en-GB">
                <a:solidFill>
                  <a:prstClr val="black"/>
                </a:solidFill>
                <a:hlinkClick r:id="rId3" action="ppaction://hlinksldjump"/>
              </a:rPr>
              <a:t>our four aims</a:t>
            </a:r>
            <a:r>
              <a:rPr lang="en-GB">
                <a:solidFill>
                  <a:prstClr val="black"/>
                </a:solidFill>
              </a:rPr>
              <a:t>. </a:t>
            </a:r>
            <a:endParaRPr lang="en-GB"/>
          </a:p>
        </p:txBody>
      </p:sp>
      <p:grpSp>
        <p:nvGrpSpPr>
          <p:cNvPr id="10" name="Group 9">
            <a:extLst>
              <a:ext uri="{FF2B5EF4-FFF2-40B4-BE49-F238E27FC236}">
                <a16:creationId xmlns:a16="http://schemas.microsoft.com/office/drawing/2014/main" id="{225D9B0F-16FF-7AB1-29E3-DA3002FF18CC}"/>
              </a:ext>
            </a:extLst>
          </p:cNvPr>
          <p:cNvGrpSpPr/>
          <p:nvPr/>
        </p:nvGrpSpPr>
        <p:grpSpPr>
          <a:xfrm>
            <a:off x="538800" y="2872027"/>
            <a:ext cx="11114400" cy="1807331"/>
            <a:chOff x="538800" y="2551182"/>
            <a:chExt cx="11114400" cy="1807331"/>
          </a:xfrm>
        </p:grpSpPr>
        <p:grpSp>
          <p:nvGrpSpPr>
            <p:cNvPr id="12" name="Group 11">
              <a:extLst>
                <a:ext uri="{FF2B5EF4-FFF2-40B4-BE49-F238E27FC236}">
                  <a16:creationId xmlns:a16="http://schemas.microsoft.com/office/drawing/2014/main" id="{354B4990-9F74-7F97-4F55-670C1ADCCDE5}"/>
                </a:ext>
              </a:extLst>
            </p:cNvPr>
            <p:cNvGrpSpPr/>
            <p:nvPr/>
          </p:nvGrpSpPr>
          <p:grpSpPr>
            <a:xfrm>
              <a:off x="538800" y="3133842"/>
              <a:ext cx="11114400" cy="590315"/>
              <a:chOff x="537600" y="2766186"/>
              <a:chExt cx="11114400" cy="590315"/>
            </a:xfrm>
          </p:grpSpPr>
          <p:sp>
            <p:nvSpPr>
              <p:cNvPr id="5" name="Rectangle 4">
                <a:extLst>
                  <a:ext uri="{FF2B5EF4-FFF2-40B4-BE49-F238E27FC236}">
                    <a16:creationId xmlns:a16="http://schemas.microsoft.com/office/drawing/2014/main" id="{EBA9397D-FEB5-6E5C-A623-5FCE4AAF4262}"/>
                  </a:ext>
                </a:extLst>
              </p:cNvPr>
              <p:cNvSpPr/>
              <p:nvPr/>
            </p:nvSpPr>
            <p:spPr>
              <a:xfrm>
                <a:off x="538800" y="2794644"/>
                <a:ext cx="11113200" cy="56185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b="1">
                    <a:solidFill>
                      <a:schemeClr val="tx1"/>
                    </a:solidFill>
                    <a:ea typeface="Noto Sans"/>
                    <a:cs typeface="Noto Sans"/>
                  </a:rPr>
                  <a:t>            Understanding participation in the changing energy system.</a:t>
                </a:r>
                <a:r>
                  <a:rPr lang="en-GB">
                    <a:solidFill>
                      <a:schemeClr val="tx1"/>
                    </a:solidFill>
                    <a:ea typeface="Noto Sans"/>
                    <a:cs typeface="Noto Sans"/>
                  </a:rPr>
                  <a:t> </a:t>
                </a:r>
              </a:p>
            </p:txBody>
          </p:sp>
          <p:pic>
            <p:nvPicPr>
              <p:cNvPr id="7" name="Graphic 6">
                <a:extLst>
                  <a:ext uri="{FF2B5EF4-FFF2-40B4-BE49-F238E27FC236}">
                    <a16:creationId xmlns:a16="http://schemas.microsoft.com/office/drawing/2014/main" id="{FA526CFB-379F-8E9B-BD84-256F0744051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7600" y="2766186"/>
                <a:ext cx="561857" cy="561857"/>
              </a:xfrm>
              <a:prstGeom prst="rect">
                <a:avLst/>
              </a:prstGeom>
            </p:spPr>
          </p:pic>
        </p:grpSp>
        <p:grpSp>
          <p:nvGrpSpPr>
            <p:cNvPr id="13" name="Group 12">
              <a:extLst>
                <a:ext uri="{FF2B5EF4-FFF2-40B4-BE49-F238E27FC236}">
                  <a16:creationId xmlns:a16="http://schemas.microsoft.com/office/drawing/2014/main" id="{5E626982-ED42-DE09-D8EC-A8420A20C278}"/>
                </a:ext>
              </a:extLst>
            </p:cNvPr>
            <p:cNvGrpSpPr/>
            <p:nvPr/>
          </p:nvGrpSpPr>
          <p:grpSpPr>
            <a:xfrm>
              <a:off x="538800" y="3796656"/>
              <a:ext cx="11114400" cy="561857"/>
              <a:chOff x="537600" y="3429000"/>
              <a:chExt cx="11114400" cy="561857"/>
            </a:xfrm>
          </p:grpSpPr>
          <p:sp>
            <p:nvSpPr>
              <p:cNvPr id="6" name="Rectangle 5">
                <a:extLst>
                  <a:ext uri="{FF2B5EF4-FFF2-40B4-BE49-F238E27FC236}">
                    <a16:creationId xmlns:a16="http://schemas.microsoft.com/office/drawing/2014/main" id="{25759F8F-86AF-84A5-1CA0-E613C0D7D209}"/>
                  </a:ext>
                </a:extLst>
              </p:cNvPr>
              <p:cNvSpPr/>
              <p:nvPr/>
            </p:nvSpPr>
            <p:spPr>
              <a:xfrm>
                <a:off x="538800" y="3429000"/>
                <a:ext cx="11113200" cy="5618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b="1">
                    <a:solidFill>
                      <a:schemeClr val="tx1"/>
                    </a:solidFill>
                    <a:ea typeface="Noto Sans"/>
                    <a:cs typeface="Noto Sans"/>
                  </a:rPr>
                  <a:t>           Supporting individuals through smart energy advice.</a:t>
                </a:r>
              </a:p>
            </p:txBody>
          </p:sp>
          <p:pic>
            <p:nvPicPr>
              <p:cNvPr id="8" name="Graphic 7">
                <a:extLst>
                  <a:ext uri="{FF2B5EF4-FFF2-40B4-BE49-F238E27FC236}">
                    <a16:creationId xmlns:a16="http://schemas.microsoft.com/office/drawing/2014/main" id="{294E8B90-86C5-6616-C99B-ED118D9243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7600" y="3429000"/>
                <a:ext cx="561857" cy="561857"/>
              </a:xfrm>
              <a:prstGeom prst="rect">
                <a:avLst/>
              </a:prstGeom>
            </p:spPr>
          </p:pic>
        </p:grpSp>
        <p:grpSp>
          <p:nvGrpSpPr>
            <p:cNvPr id="11" name="Group 10">
              <a:extLst>
                <a:ext uri="{FF2B5EF4-FFF2-40B4-BE49-F238E27FC236}">
                  <a16:creationId xmlns:a16="http://schemas.microsoft.com/office/drawing/2014/main" id="{97DF2628-B513-A318-F4D2-B343DF0A9F19}"/>
                </a:ext>
              </a:extLst>
            </p:cNvPr>
            <p:cNvGrpSpPr/>
            <p:nvPr/>
          </p:nvGrpSpPr>
          <p:grpSpPr>
            <a:xfrm>
              <a:off x="540000" y="2551182"/>
              <a:ext cx="11113200" cy="538619"/>
              <a:chOff x="538800" y="2183526"/>
              <a:chExt cx="11113200" cy="538619"/>
            </a:xfrm>
          </p:grpSpPr>
          <p:sp>
            <p:nvSpPr>
              <p:cNvPr id="4" name="Rectangle 3">
                <a:extLst>
                  <a:ext uri="{FF2B5EF4-FFF2-40B4-BE49-F238E27FC236}">
                    <a16:creationId xmlns:a16="http://schemas.microsoft.com/office/drawing/2014/main" id="{0C40A854-5CC0-47F2-3ED3-36E7CD2C96E9}"/>
                  </a:ext>
                </a:extLst>
              </p:cNvPr>
              <p:cNvSpPr/>
              <p:nvPr/>
            </p:nvSpPr>
            <p:spPr>
              <a:xfrm>
                <a:off x="538800" y="2202631"/>
                <a:ext cx="11113200" cy="5195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b="1">
                    <a:solidFill>
                      <a:schemeClr val="bg1"/>
                    </a:solidFill>
                    <a:ea typeface="Noto Sans"/>
                    <a:cs typeface="Noto Sans"/>
                  </a:rPr>
                  <a:t>            Inclusive innovation in the smart energy market.</a:t>
                </a:r>
                <a:endParaRPr lang="en-GB">
                  <a:solidFill>
                    <a:schemeClr val="bg1"/>
                  </a:solidFill>
                  <a:ea typeface="Noto Sans"/>
                  <a:cs typeface="Noto Sans"/>
                </a:endParaRPr>
              </a:p>
            </p:txBody>
          </p:sp>
          <p:pic>
            <p:nvPicPr>
              <p:cNvPr id="9" name="Graphic 8">
                <a:extLst>
                  <a:ext uri="{FF2B5EF4-FFF2-40B4-BE49-F238E27FC236}">
                    <a16:creationId xmlns:a16="http://schemas.microsoft.com/office/drawing/2014/main" id="{53788801-A99E-F0C2-48D6-CC520B7AC2D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79944" y="2183526"/>
                <a:ext cx="519513" cy="519513"/>
              </a:xfrm>
              <a:prstGeom prst="rect">
                <a:avLst/>
              </a:prstGeom>
            </p:spPr>
          </p:pic>
        </p:grpSp>
      </p:grpSp>
      <p:grpSp>
        <p:nvGrpSpPr>
          <p:cNvPr id="42" name="Group 41">
            <a:extLst>
              <a:ext uri="{FF2B5EF4-FFF2-40B4-BE49-F238E27FC236}">
                <a16:creationId xmlns:a16="http://schemas.microsoft.com/office/drawing/2014/main" id="{402F1CD7-D712-7176-8F46-939C617C2D49}"/>
              </a:ext>
            </a:extLst>
          </p:cNvPr>
          <p:cNvGrpSpPr/>
          <p:nvPr/>
        </p:nvGrpSpPr>
        <p:grpSpPr>
          <a:xfrm>
            <a:off x="617538" y="5474319"/>
            <a:ext cx="2558801" cy="450000"/>
            <a:chOff x="576767" y="6262913"/>
            <a:chExt cx="2266701" cy="450000"/>
          </a:xfrm>
        </p:grpSpPr>
        <p:sp>
          <p:nvSpPr>
            <p:cNvPr id="43" name="TextBox 42">
              <a:extLst>
                <a:ext uri="{FF2B5EF4-FFF2-40B4-BE49-F238E27FC236}">
                  <a16:creationId xmlns:a16="http://schemas.microsoft.com/office/drawing/2014/main" id="{4CB1B456-EF4B-B299-E84C-CA326B9E4070}"/>
                </a:ext>
              </a:extLst>
            </p:cNvPr>
            <p:cNvSpPr txBox="1"/>
            <p:nvPr/>
          </p:nvSpPr>
          <p:spPr>
            <a:xfrm>
              <a:off x="1026768" y="6364802"/>
              <a:ext cx="1816700" cy="246221"/>
            </a:xfrm>
            <a:prstGeom prst="rect">
              <a:avLst/>
            </a:prstGeom>
            <a:noFill/>
          </p:spPr>
          <p:txBody>
            <a:bodyPr wrap="square" lIns="0" tIns="0" rIns="0" bIns="0" rtlCol="0">
              <a:spAutoFit/>
            </a:bodyPr>
            <a:lstStyle/>
            <a:p>
              <a:pPr algn="l"/>
              <a:r>
                <a:rPr lang="en-GB" sz="1600" b="1">
                  <a:solidFill>
                    <a:schemeClr val="bg1"/>
                  </a:solidFill>
                  <a:latin typeface="Corbel" panose="020B0503020204020204" pitchFamily="34" charset="0"/>
                </a:rPr>
                <a:t>Responsible Networks</a:t>
              </a:r>
            </a:p>
          </p:txBody>
        </p:sp>
        <p:pic>
          <p:nvPicPr>
            <p:cNvPr id="44" name="Graphic 43">
              <a:extLst>
                <a:ext uri="{FF2B5EF4-FFF2-40B4-BE49-F238E27FC236}">
                  <a16:creationId xmlns:a16="http://schemas.microsoft.com/office/drawing/2014/main" id="{8A4E725E-43C7-6914-BCFD-B503871F115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76767" y="6262913"/>
              <a:ext cx="450000" cy="450000"/>
            </a:xfrm>
            <a:prstGeom prst="rect">
              <a:avLst/>
            </a:prstGeom>
          </p:spPr>
        </p:pic>
      </p:grpSp>
      <p:grpSp>
        <p:nvGrpSpPr>
          <p:cNvPr id="45" name="Group 44">
            <a:extLst>
              <a:ext uri="{FF2B5EF4-FFF2-40B4-BE49-F238E27FC236}">
                <a16:creationId xmlns:a16="http://schemas.microsoft.com/office/drawing/2014/main" id="{BD454B96-8B86-BD29-229E-011A6264CA0C}"/>
              </a:ext>
            </a:extLst>
          </p:cNvPr>
          <p:cNvGrpSpPr/>
          <p:nvPr/>
        </p:nvGrpSpPr>
        <p:grpSpPr>
          <a:xfrm>
            <a:off x="3492348" y="5484480"/>
            <a:ext cx="1925623" cy="450000"/>
            <a:chOff x="3170996" y="6273073"/>
            <a:chExt cx="1705805" cy="450000"/>
          </a:xfrm>
        </p:grpSpPr>
        <p:pic>
          <p:nvPicPr>
            <p:cNvPr id="46" name="Graphic 45">
              <a:extLst>
                <a:ext uri="{FF2B5EF4-FFF2-40B4-BE49-F238E27FC236}">
                  <a16:creationId xmlns:a16="http://schemas.microsoft.com/office/drawing/2014/main" id="{E601E6D1-CD5A-54CA-1614-2590A3B56D0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170996" y="6273073"/>
              <a:ext cx="450000" cy="450000"/>
            </a:xfrm>
            <a:prstGeom prst="rect">
              <a:avLst/>
            </a:prstGeom>
          </p:spPr>
        </p:pic>
        <p:sp>
          <p:nvSpPr>
            <p:cNvPr id="47" name="TextBox 46">
              <a:extLst>
                <a:ext uri="{FF2B5EF4-FFF2-40B4-BE49-F238E27FC236}">
                  <a16:creationId xmlns:a16="http://schemas.microsoft.com/office/drawing/2014/main" id="{472FB7ED-0D96-2694-4BD4-E7E50B97EC56}"/>
                </a:ext>
              </a:extLst>
            </p:cNvPr>
            <p:cNvSpPr txBox="1"/>
            <p:nvPr/>
          </p:nvSpPr>
          <p:spPr>
            <a:xfrm>
              <a:off x="3620997" y="6380202"/>
              <a:ext cx="1255804" cy="246221"/>
            </a:xfrm>
            <a:prstGeom prst="rect">
              <a:avLst/>
            </a:prstGeom>
            <a:noFill/>
          </p:spPr>
          <p:txBody>
            <a:bodyPr wrap="square" lIns="0" tIns="0" rIns="0" bIns="0" rtlCol="0">
              <a:spAutoFit/>
            </a:bodyPr>
            <a:lstStyle/>
            <a:p>
              <a:pPr algn="l"/>
              <a:r>
                <a:rPr lang="en-GB" sz="1600" b="1">
                  <a:solidFill>
                    <a:schemeClr val="bg1"/>
                  </a:solidFill>
                  <a:latin typeface="Corbel" panose="020B0503020204020204" pitchFamily="34" charset="0"/>
                </a:rPr>
                <a:t>Diverse Market</a:t>
              </a:r>
            </a:p>
          </p:txBody>
        </p:sp>
      </p:grpSp>
      <p:grpSp>
        <p:nvGrpSpPr>
          <p:cNvPr id="39" name="Group 38">
            <a:extLst>
              <a:ext uri="{FF2B5EF4-FFF2-40B4-BE49-F238E27FC236}">
                <a16:creationId xmlns:a16="http://schemas.microsoft.com/office/drawing/2014/main" id="{B0F466B6-396F-93E0-1D70-9BEC11E2FAEE}"/>
              </a:ext>
            </a:extLst>
          </p:cNvPr>
          <p:cNvGrpSpPr/>
          <p:nvPr/>
        </p:nvGrpSpPr>
        <p:grpSpPr>
          <a:xfrm>
            <a:off x="5733983" y="5474320"/>
            <a:ext cx="2920586" cy="450000"/>
            <a:chOff x="4806310" y="6262913"/>
            <a:chExt cx="2587189" cy="450000"/>
          </a:xfrm>
        </p:grpSpPr>
        <p:pic>
          <p:nvPicPr>
            <p:cNvPr id="40" name="Graphic 39">
              <a:extLst>
                <a:ext uri="{FF2B5EF4-FFF2-40B4-BE49-F238E27FC236}">
                  <a16:creationId xmlns:a16="http://schemas.microsoft.com/office/drawing/2014/main" id="{0886A942-51A8-DDB7-4985-3DB761BBD06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806310" y="6262913"/>
              <a:ext cx="450000" cy="450000"/>
            </a:xfrm>
            <a:prstGeom prst="rect">
              <a:avLst/>
            </a:prstGeom>
          </p:spPr>
        </p:pic>
        <p:sp>
          <p:nvSpPr>
            <p:cNvPr id="41" name="TextBox 40">
              <a:extLst>
                <a:ext uri="{FF2B5EF4-FFF2-40B4-BE49-F238E27FC236}">
                  <a16:creationId xmlns:a16="http://schemas.microsoft.com/office/drawing/2014/main" id="{33B1E817-B976-A35D-B52E-8A5FEAD80F86}"/>
                </a:ext>
              </a:extLst>
            </p:cNvPr>
            <p:cNvSpPr txBox="1"/>
            <p:nvPr/>
          </p:nvSpPr>
          <p:spPr>
            <a:xfrm>
              <a:off x="5256310" y="6364802"/>
              <a:ext cx="2137189" cy="246221"/>
            </a:xfrm>
            <a:prstGeom prst="rect">
              <a:avLst/>
            </a:prstGeom>
            <a:noFill/>
          </p:spPr>
          <p:txBody>
            <a:bodyPr wrap="square" lIns="0" tIns="0" rIns="0" bIns="0" rtlCol="0">
              <a:spAutoFit/>
            </a:bodyPr>
            <a:lstStyle/>
            <a:p>
              <a:pPr algn="l"/>
              <a:r>
                <a:rPr lang="en-GB" sz="1600" b="1">
                  <a:solidFill>
                    <a:schemeClr val="bg1"/>
                  </a:solidFill>
                  <a:latin typeface="Corbel" panose="020B0503020204020204" pitchFamily="34" charset="0"/>
                </a:rPr>
                <a:t>Good Customer Outcomes</a:t>
              </a:r>
            </a:p>
          </p:txBody>
        </p:sp>
      </p:grpSp>
      <p:grpSp>
        <p:nvGrpSpPr>
          <p:cNvPr id="48" name="Group 47">
            <a:extLst>
              <a:ext uri="{FF2B5EF4-FFF2-40B4-BE49-F238E27FC236}">
                <a16:creationId xmlns:a16="http://schemas.microsoft.com/office/drawing/2014/main" id="{6E05FAB2-4715-CAB2-0677-0D10EAD6FFC2}"/>
              </a:ext>
            </a:extLst>
          </p:cNvPr>
          <p:cNvGrpSpPr/>
          <p:nvPr/>
        </p:nvGrpSpPr>
        <p:grpSpPr>
          <a:xfrm>
            <a:off x="8970579" y="5474318"/>
            <a:ext cx="2483602" cy="450000"/>
            <a:chOff x="9021004" y="6260795"/>
            <a:chExt cx="2200089" cy="450000"/>
          </a:xfrm>
        </p:grpSpPr>
        <p:pic>
          <p:nvPicPr>
            <p:cNvPr id="49" name="Graphic 48">
              <a:extLst>
                <a:ext uri="{FF2B5EF4-FFF2-40B4-BE49-F238E27FC236}">
                  <a16:creationId xmlns:a16="http://schemas.microsoft.com/office/drawing/2014/main" id="{B85BE304-D034-BF76-48FC-79D25B161B6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9021004" y="6260795"/>
              <a:ext cx="450000" cy="450000"/>
            </a:xfrm>
            <a:prstGeom prst="rect">
              <a:avLst/>
            </a:prstGeom>
          </p:spPr>
        </p:pic>
        <p:sp>
          <p:nvSpPr>
            <p:cNvPr id="50" name="TextBox 49">
              <a:extLst>
                <a:ext uri="{FF2B5EF4-FFF2-40B4-BE49-F238E27FC236}">
                  <a16:creationId xmlns:a16="http://schemas.microsoft.com/office/drawing/2014/main" id="{F628294D-58AC-4D21-CA88-61F920A4F3B1}"/>
                </a:ext>
              </a:extLst>
            </p:cNvPr>
            <p:cNvSpPr txBox="1"/>
            <p:nvPr/>
          </p:nvSpPr>
          <p:spPr>
            <a:xfrm>
              <a:off x="9471004" y="6380202"/>
              <a:ext cx="1750089" cy="246221"/>
            </a:xfrm>
            <a:prstGeom prst="rect">
              <a:avLst/>
            </a:prstGeom>
            <a:noFill/>
          </p:spPr>
          <p:txBody>
            <a:bodyPr wrap="square" lIns="0" tIns="0" rIns="0" bIns="0" rtlCol="0">
              <a:spAutoFit/>
            </a:bodyPr>
            <a:lstStyle/>
            <a:p>
              <a:pPr algn="l"/>
              <a:r>
                <a:rPr lang="en-GB" sz="1600" b="1">
                  <a:solidFill>
                    <a:schemeClr val="bg1"/>
                  </a:solidFill>
                  <a:latin typeface="Corbel" panose="020B0503020204020204" pitchFamily="34" charset="0"/>
                </a:rPr>
                <a:t>Confident Consumers</a:t>
              </a:r>
            </a:p>
          </p:txBody>
        </p:sp>
      </p:grpSp>
    </p:spTree>
    <p:extLst>
      <p:ext uri="{BB962C8B-B14F-4D97-AF65-F5344CB8AC3E}">
        <p14:creationId xmlns:p14="http://schemas.microsoft.com/office/powerpoint/2010/main" val="173249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A38F47-20A7-2DE6-0958-E7F7465E7B03}"/>
              </a:ext>
            </a:extLst>
          </p:cNvPr>
          <p:cNvSpPr txBox="1">
            <a:spLocks noGrp="1"/>
          </p:cNvSpPr>
          <p:nvPr>
            <p:ph type="title" idx="4294967295"/>
          </p:nvPr>
        </p:nvSpPr>
        <p:spPr>
          <a:xfrm>
            <a:off x="540000" y="2680176"/>
            <a:ext cx="11112000" cy="29546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a:ln>
                  <a:noFill/>
                </a:ln>
                <a:solidFill>
                  <a:srgbClr val="F5F2EB"/>
                </a:solidFill>
                <a:effectLst/>
                <a:uLnTx/>
                <a:uFillTx/>
                <a:latin typeface="Corbel" panose="020B0503020204020204" pitchFamily="34" charset="0"/>
                <a:ea typeface="+mn-ea"/>
                <a:cs typeface="+mn-cs"/>
              </a:rPr>
              <a:t>Inclusive</a:t>
            </a:r>
            <a:br>
              <a:rPr kumimoji="0" lang="en-GB" sz="9600" b="1" i="0" u="none" strike="noStrike" kern="1200" cap="none" spc="0" normalizeH="0" baseline="0" noProof="0">
                <a:ln>
                  <a:noFill/>
                </a:ln>
                <a:solidFill>
                  <a:srgbClr val="F5F2EB"/>
                </a:solidFill>
                <a:effectLst/>
                <a:uLnTx/>
                <a:uFillTx/>
                <a:latin typeface="Corbel" panose="020B0503020204020204" pitchFamily="34" charset="0"/>
                <a:ea typeface="+mn-ea"/>
                <a:cs typeface="+mn-cs"/>
              </a:rPr>
            </a:br>
            <a:r>
              <a:rPr kumimoji="0" lang="en-GB" sz="9600" b="1" i="0" u="none" strike="noStrike" kern="1200" cap="none" spc="0" normalizeH="0" baseline="0" noProof="0">
                <a:ln>
                  <a:noFill/>
                </a:ln>
                <a:solidFill>
                  <a:srgbClr val="F5F2EB"/>
                </a:solidFill>
                <a:effectLst/>
                <a:uLnTx/>
                <a:uFillTx/>
                <a:latin typeface="Corbel" panose="020B0503020204020204" pitchFamily="34" charset="0"/>
                <a:ea typeface="+mn-ea"/>
                <a:cs typeface="+mn-cs"/>
              </a:rPr>
              <a:t>Innovation</a:t>
            </a:r>
            <a:endParaRPr kumimoji="0" lang="en-GB" sz="3200" b="0" i="0" u="none" strike="noStrike" kern="1200" cap="none" spc="0" normalizeH="0" baseline="0" noProof="0">
              <a:ln>
                <a:noFill/>
              </a:ln>
              <a:solidFill>
                <a:srgbClr val="F5F2EB"/>
              </a:solidFill>
              <a:effectLst/>
              <a:uLnTx/>
              <a:uFillTx/>
              <a:latin typeface="Corbel Light" panose="020B0303020204020204" pitchFamily="34" charset="0"/>
              <a:ea typeface="+mn-ea"/>
              <a:cs typeface="+mn-cs"/>
            </a:endParaRPr>
          </a:p>
        </p:txBody>
      </p:sp>
      <p:grpSp>
        <p:nvGrpSpPr>
          <p:cNvPr id="10" name="Group 9">
            <a:extLst>
              <a:ext uri="{FF2B5EF4-FFF2-40B4-BE49-F238E27FC236}">
                <a16:creationId xmlns:a16="http://schemas.microsoft.com/office/drawing/2014/main" id="{C7693150-EF35-D982-A098-86629ADBB784}"/>
              </a:ext>
              <a:ext uri="{C183D7F6-B498-43B3-948B-1728B52AA6E4}">
                <adec:decorative xmlns:adec="http://schemas.microsoft.com/office/drawing/2017/decorative" val="1"/>
              </a:ext>
            </a:extLst>
          </p:cNvPr>
          <p:cNvGrpSpPr/>
          <p:nvPr/>
        </p:nvGrpSpPr>
        <p:grpSpPr>
          <a:xfrm>
            <a:off x="540000" y="328227"/>
            <a:ext cx="11113200" cy="444027"/>
            <a:chOff x="540000" y="328227"/>
            <a:chExt cx="11113200" cy="444027"/>
          </a:xfrm>
        </p:grpSpPr>
        <p:pic>
          <p:nvPicPr>
            <p:cNvPr id="7" name="Picture 6">
              <a:extLst>
                <a:ext uri="{FF2B5EF4-FFF2-40B4-BE49-F238E27FC236}">
                  <a16:creationId xmlns:a16="http://schemas.microsoft.com/office/drawing/2014/main" id="{161F1C85-6457-3FB5-9E3E-95E3055192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06193" y="328227"/>
              <a:ext cx="680261" cy="347635"/>
            </a:xfrm>
            <a:prstGeom prst="rect">
              <a:avLst/>
            </a:prstGeom>
            <a:ln w="12700">
              <a:noFill/>
            </a:ln>
          </p:spPr>
        </p:pic>
        <p:cxnSp>
          <p:nvCxnSpPr>
            <p:cNvPr id="9" name="Straight Connector 8">
              <a:extLst>
                <a:ext uri="{FF2B5EF4-FFF2-40B4-BE49-F238E27FC236}">
                  <a16:creationId xmlns:a16="http://schemas.microsoft.com/office/drawing/2014/main" id="{1D98ABAF-7953-4333-130F-87268802CB74}"/>
                </a:ext>
              </a:extLst>
            </p:cNvPr>
            <p:cNvCxnSpPr>
              <a:cxnSpLocks/>
            </p:cNvCxnSpPr>
            <p:nvPr/>
          </p:nvCxnSpPr>
          <p:spPr>
            <a:xfrm>
              <a:off x="540000" y="772254"/>
              <a:ext cx="11113200"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grpSp>
      <p:pic>
        <p:nvPicPr>
          <p:cNvPr id="2" name="Graphic 1">
            <a:extLst>
              <a:ext uri="{FF2B5EF4-FFF2-40B4-BE49-F238E27FC236}">
                <a16:creationId xmlns:a16="http://schemas.microsoft.com/office/drawing/2014/main" id="{B3E4E2D8-D465-31E1-ED6C-59C624B7EE3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49440" y="3457746"/>
            <a:ext cx="2628000" cy="2628000"/>
          </a:xfrm>
          <a:prstGeom prst="rect">
            <a:avLst/>
          </a:prstGeom>
        </p:spPr>
      </p:pic>
    </p:spTree>
    <p:extLst>
      <p:ext uri="{BB962C8B-B14F-4D97-AF65-F5344CB8AC3E}">
        <p14:creationId xmlns:p14="http://schemas.microsoft.com/office/powerpoint/2010/main" val="336002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79FC8-096A-C1CC-FF3B-7451BBE8EAE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6E110F9D-F202-CAAA-4B48-62E50D4556B3}"/>
              </a:ext>
            </a:extLst>
          </p:cNvPr>
          <p:cNvGrpSpPr/>
          <p:nvPr/>
        </p:nvGrpSpPr>
        <p:grpSpPr>
          <a:xfrm>
            <a:off x="540000" y="3689546"/>
            <a:ext cx="11113200" cy="1179074"/>
            <a:chOff x="540000" y="3052926"/>
            <a:chExt cx="11113200" cy="1179074"/>
          </a:xfrm>
        </p:grpSpPr>
        <p:sp>
          <p:nvSpPr>
            <p:cNvPr id="5" name="Rectangle 4">
              <a:extLst>
                <a:ext uri="{FF2B5EF4-FFF2-40B4-BE49-F238E27FC236}">
                  <a16:creationId xmlns:a16="http://schemas.microsoft.com/office/drawing/2014/main" id="{8C8F286D-EC00-831A-3F95-06FA533DC255}"/>
                </a:ext>
              </a:extLst>
            </p:cNvPr>
            <p:cNvSpPr/>
            <p:nvPr/>
          </p:nvSpPr>
          <p:spPr>
            <a:xfrm>
              <a:off x="540000" y="3052926"/>
              <a:ext cx="11113200" cy="117907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sz="2400" b="1" i="1">
                  <a:solidFill>
                    <a:schemeClr val="tx1"/>
                  </a:solidFill>
                  <a:ea typeface="Noto Sans"/>
                  <a:cs typeface="Noto Sans"/>
                </a:rPr>
                <a:t>2. Understanding participation - </a:t>
              </a:r>
              <a:r>
                <a:rPr lang="en-GB" sz="2400" i="1">
                  <a:solidFill>
                    <a:schemeClr val="tx1"/>
                  </a:solidFill>
                  <a:ea typeface="Noto Sans"/>
                  <a:cs typeface="Noto Sans"/>
                </a:rPr>
                <a:t>Explores who engages and benefits </a:t>
              </a:r>
            </a:p>
          </p:txBody>
        </p:sp>
        <p:pic>
          <p:nvPicPr>
            <p:cNvPr id="7" name="Graphic 6">
              <a:extLst>
                <a:ext uri="{FF2B5EF4-FFF2-40B4-BE49-F238E27FC236}">
                  <a16:creationId xmlns:a16="http://schemas.microsoft.com/office/drawing/2014/main" id="{DBB0B1A6-DDC8-3AAF-3968-91003BA54C9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890" y="3216825"/>
              <a:ext cx="881468" cy="881468"/>
            </a:xfrm>
            <a:prstGeom prst="rect">
              <a:avLst/>
            </a:prstGeom>
          </p:spPr>
        </p:pic>
      </p:grpSp>
      <p:grpSp>
        <p:nvGrpSpPr>
          <p:cNvPr id="3" name="Group 2">
            <a:extLst>
              <a:ext uri="{FF2B5EF4-FFF2-40B4-BE49-F238E27FC236}">
                <a16:creationId xmlns:a16="http://schemas.microsoft.com/office/drawing/2014/main" id="{2110450D-31E9-FC25-5C5A-26FDB71FD338}"/>
              </a:ext>
            </a:extLst>
          </p:cNvPr>
          <p:cNvGrpSpPr/>
          <p:nvPr/>
        </p:nvGrpSpPr>
        <p:grpSpPr>
          <a:xfrm>
            <a:off x="540000" y="5113594"/>
            <a:ext cx="11113200" cy="1179074"/>
            <a:chOff x="540000" y="4935795"/>
            <a:chExt cx="11113200" cy="1179074"/>
          </a:xfrm>
        </p:grpSpPr>
        <p:sp>
          <p:nvSpPr>
            <p:cNvPr id="6" name="Rectangle 5">
              <a:extLst>
                <a:ext uri="{FF2B5EF4-FFF2-40B4-BE49-F238E27FC236}">
                  <a16:creationId xmlns:a16="http://schemas.microsoft.com/office/drawing/2014/main" id="{629A96BC-8C51-A41B-B104-16412113D9B0}"/>
                </a:ext>
              </a:extLst>
            </p:cNvPr>
            <p:cNvSpPr/>
            <p:nvPr/>
          </p:nvSpPr>
          <p:spPr>
            <a:xfrm>
              <a:off x="540000" y="4935795"/>
              <a:ext cx="11113200" cy="11790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sz="2400" b="1" i="1">
                  <a:solidFill>
                    <a:schemeClr val="tx1"/>
                  </a:solidFill>
                  <a:ea typeface="Noto Sans"/>
                  <a:cs typeface="Noto Sans"/>
                </a:rPr>
                <a:t>3. Smart Energy Advice - </a:t>
              </a:r>
              <a:r>
                <a:rPr lang="en-GB" sz="2400" i="1">
                  <a:solidFill>
                    <a:schemeClr val="tx1"/>
                  </a:solidFill>
                  <a:ea typeface="Noto Sans"/>
                  <a:cs typeface="Noto Sans"/>
                </a:rPr>
                <a:t>Shapes how people engage and outcomes achieved</a:t>
              </a:r>
            </a:p>
          </p:txBody>
        </p:sp>
        <p:pic>
          <p:nvPicPr>
            <p:cNvPr id="8" name="Graphic 7">
              <a:extLst>
                <a:ext uri="{FF2B5EF4-FFF2-40B4-BE49-F238E27FC236}">
                  <a16:creationId xmlns:a16="http://schemas.microsoft.com/office/drawing/2014/main" id="{BABCBCB4-E4F5-916C-E966-C927DFC3734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80890" y="5158352"/>
              <a:ext cx="881468" cy="881468"/>
            </a:xfrm>
            <a:prstGeom prst="rect">
              <a:avLst/>
            </a:prstGeom>
          </p:spPr>
        </p:pic>
      </p:grpSp>
      <p:grpSp>
        <p:nvGrpSpPr>
          <p:cNvPr id="14" name="Group 13">
            <a:extLst>
              <a:ext uri="{FF2B5EF4-FFF2-40B4-BE49-F238E27FC236}">
                <a16:creationId xmlns:a16="http://schemas.microsoft.com/office/drawing/2014/main" id="{86D5178F-CF0A-2807-4A4A-1D849CA41E29}"/>
              </a:ext>
            </a:extLst>
          </p:cNvPr>
          <p:cNvGrpSpPr/>
          <p:nvPr/>
        </p:nvGrpSpPr>
        <p:grpSpPr>
          <a:xfrm>
            <a:off x="539400" y="2364295"/>
            <a:ext cx="11113200" cy="1090216"/>
            <a:chOff x="540000" y="1072209"/>
            <a:chExt cx="11113200" cy="1090216"/>
          </a:xfrm>
        </p:grpSpPr>
        <p:sp>
          <p:nvSpPr>
            <p:cNvPr id="4" name="Rectangle 3">
              <a:extLst>
                <a:ext uri="{FF2B5EF4-FFF2-40B4-BE49-F238E27FC236}">
                  <a16:creationId xmlns:a16="http://schemas.microsoft.com/office/drawing/2014/main" id="{37678D7C-495A-529F-6396-EC2CFAF029C4}"/>
                </a:ext>
              </a:extLst>
            </p:cNvPr>
            <p:cNvSpPr/>
            <p:nvPr/>
          </p:nvSpPr>
          <p:spPr>
            <a:xfrm>
              <a:off x="540000" y="1072209"/>
              <a:ext cx="11113200" cy="10902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sz="2800" b="1">
                  <a:solidFill>
                    <a:schemeClr val="bg1"/>
                  </a:solidFill>
                  <a:ea typeface="Noto Sans"/>
                  <a:cs typeface="Noto Sans"/>
                </a:rPr>
                <a:t>1. Inclusive innovation - </a:t>
              </a:r>
              <a:r>
                <a:rPr lang="en-GB" sz="2400">
                  <a:solidFill>
                    <a:schemeClr val="bg1"/>
                  </a:solidFill>
                  <a:ea typeface="Noto Sans"/>
                  <a:cs typeface="Noto Sans"/>
                </a:rPr>
                <a:t>Shapes what is available</a:t>
              </a:r>
              <a:endParaRPr lang="en-GB" sz="2800">
                <a:solidFill>
                  <a:schemeClr val="bg1"/>
                </a:solidFill>
                <a:ea typeface="Noto Sans"/>
                <a:cs typeface="Noto Sans"/>
              </a:endParaRPr>
            </a:p>
          </p:txBody>
        </p:sp>
        <p:pic>
          <p:nvPicPr>
            <p:cNvPr id="9" name="Graphic 8">
              <a:extLst>
                <a:ext uri="{FF2B5EF4-FFF2-40B4-BE49-F238E27FC236}">
                  <a16:creationId xmlns:a16="http://schemas.microsoft.com/office/drawing/2014/main" id="{E71C7C6D-DCC9-77A5-3832-8959FCA08E0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423234" y="1199858"/>
              <a:ext cx="815037" cy="815037"/>
            </a:xfrm>
            <a:prstGeom prst="rect">
              <a:avLst/>
            </a:prstGeom>
          </p:spPr>
        </p:pic>
      </p:grpSp>
      <p:sp>
        <p:nvSpPr>
          <p:cNvPr id="11" name="Rectangle 10">
            <a:extLst>
              <a:ext uri="{FF2B5EF4-FFF2-40B4-BE49-F238E27FC236}">
                <a16:creationId xmlns:a16="http://schemas.microsoft.com/office/drawing/2014/main" id="{4B377999-7E9C-2513-0E30-382B1BBC89D4}"/>
              </a:ext>
            </a:extLst>
          </p:cNvPr>
          <p:cNvSpPr/>
          <p:nvPr/>
        </p:nvSpPr>
        <p:spPr>
          <a:xfrm>
            <a:off x="540000" y="1037691"/>
            <a:ext cx="11113200" cy="11790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sz="2400" b="1">
                <a:solidFill>
                  <a:schemeClr val="tx1"/>
                </a:solidFill>
                <a:ea typeface="Noto Sans"/>
                <a:cs typeface="Noto Sans"/>
              </a:rPr>
              <a:t>Together, these chapters show how market design, real-world engagement and support systems interact to shape fairness.</a:t>
            </a:r>
          </a:p>
        </p:txBody>
      </p:sp>
      <p:sp>
        <p:nvSpPr>
          <p:cNvPr id="15" name="Title 14">
            <a:extLst>
              <a:ext uri="{FF2B5EF4-FFF2-40B4-BE49-F238E27FC236}">
                <a16:creationId xmlns:a16="http://schemas.microsoft.com/office/drawing/2014/main" id="{02D5F6A0-4E88-D0E6-3C93-F42CE89C7D6E}"/>
              </a:ext>
            </a:extLst>
          </p:cNvPr>
          <p:cNvSpPr>
            <a:spLocks noGrp="1"/>
          </p:cNvSpPr>
          <p:nvPr>
            <p:ph type="title"/>
          </p:nvPr>
        </p:nvSpPr>
        <p:spPr>
          <a:xfrm>
            <a:off x="540000" y="-720006"/>
            <a:ext cx="11113200" cy="720006"/>
          </a:xfrm>
        </p:spPr>
        <p:txBody>
          <a:bodyPr lIns="0" anchor="b"/>
          <a:lstStyle/>
          <a:p>
            <a:r>
              <a:rPr lang="en-GB"/>
              <a:t>Chapters</a:t>
            </a:r>
          </a:p>
        </p:txBody>
      </p:sp>
    </p:spTree>
    <p:extLst>
      <p:ext uri="{BB962C8B-B14F-4D97-AF65-F5344CB8AC3E}">
        <p14:creationId xmlns:p14="http://schemas.microsoft.com/office/powerpoint/2010/main" val="207446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7D56-38DE-5476-EEAB-2B57B80D6599}"/>
              </a:ext>
            </a:extLst>
          </p:cNvPr>
          <p:cNvSpPr>
            <a:spLocks noGrp="1"/>
          </p:cNvSpPr>
          <p:nvPr>
            <p:ph type="title"/>
          </p:nvPr>
        </p:nvSpPr>
        <p:spPr>
          <a:xfrm>
            <a:off x="540000" y="936000"/>
            <a:ext cx="11113200" cy="720006"/>
          </a:xfrm>
        </p:spPr>
        <p:txBody>
          <a:bodyPr/>
          <a:lstStyle/>
          <a:p>
            <a:r>
              <a:rPr lang="en-GB" sz="4000"/>
              <a:t>Introduction</a:t>
            </a:r>
          </a:p>
        </p:txBody>
      </p:sp>
      <p:sp>
        <p:nvSpPr>
          <p:cNvPr id="3" name="Content Placeholder 2">
            <a:extLst>
              <a:ext uri="{FF2B5EF4-FFF2-40B4-BE49-F238E27FC236}">
                <a16:creationId xmlns:a16="http://schemas.microsoft.com/office/drawing/2014/main" id="{A3DC65A3-4707-AA3B-E6C5-28F229A1DC6A}"/>
              </a:ext>
            </a:extLst>
          </p:cNvPr>
          <p:cNvSpPr>
            <a:spLocks noGrp="1"/>
          </p:cNvSpPr>
          <p:nvPr>
            <p:ph idx="1"/>
          </p:nvPr>
        </p:nvSpPr>
        <p:spPr>
          <a:xfrm>
            <a:off x="540000" y="1764144"/>
            <a:ext cx="11113200" cy="4817631"/>
          </a:xfrm>
        </p:spPr>
        <p:txBody>
          <a:bodyPr>
            <a:normAutofit/>
          </a:bodyPr>
          <a:lstStyle/>
          <a:p>
            <a:pPr>
              <a:lnSpc>
                <a:spcPct val="80000"/>
              </a:lnSpc>
            </a:pPr>
            <a:r>
              <a:rPr lang="en-GB" sz="1600">
                <a:solidFill>
                  <a:prstClr val="black"/>
                </a:solidFill>
                <a:latin typeface="Corbel" panose="020B0503020204020204" pitchFamily="34" charset="0"/>
              </a:rPr>
              <a:t>In our 2020 report we recommended that government analysed distributional impacts across the retail market to understand ‘winners’ and ‘losers’. We recommended that the regulator monitors data on participation rates and the benefits and costs being experienced by different types of customer, and that industry supplied this data to Ofgem. In our 2024 report we again asked for this evidence. Though some policy proposals are emerging that may partly fill this gap, these plans are not yet in place, their scope is not confirmed, and they are unlikely to be implemented for some years. In the absence of this activity from government, we have continued to develop our market monitoring and offer profiling to help track and encourage inclusive innovation across the smart energy market. </a:t>
            </a:r>
          </a:p>
          <a:p>
            <a:pPr>
              <a:lnSpc>
                <a:spcPct val="80000"/>
              </a:lnSpc>
            </a:pPr>
            <a:r>
              <a:rPr lang="en-GB" sz="1600" b="1">
                <a:solidFill>
                  <a:prstClr val="black"/>
                </a:solidFill>
                <a:latin typeface="Corbel" panose="020B0503020204020204" pitchFamily="34" charset="0"/>
              </a:rPr>
              <a:t>Systematic market analysis supporting advice work</a:t>
            </a:r>
          </a:p>
          <a:p>
            <a:pPr>
              <a:lnSpc>
                <a:spcPct val="80000"/>
              </a:lnSpc>
              <a:spcBef>
                <a:spcPts val="0"/>
              </a:spcBef>
            </a:pPr>
            <a:r>
              <a:rPr lang="en-GB" sz="1600">
                <a:solidFill>
                  <a:prstClr val="black"/>
                </a:solidFill>
                <a:latin typeface="Corbel" panose="020B0503020204020204" pitchFamily="34" charset="0"/>
              </a:rPr>
              <a:t>Since our last report in 2024, there has been continued growth in the smart energy market. We have seen more market offerings, more offer providers, as well as some new types of propositions being made available for consumers. We have searched for new market trends through a combination of desk research, engaging with industry and liaising with CSE’s smart energy advisors. We have used collected evidence to maintain a database of individual branded smart energy products, tariffs and services (‘offers’) available to UK consumers. We also have also categorised each individual offer by ‘offer type’. Individual branded offers within an offer type will vary to some degree, but their core components and the requirements they place on consumers are the same. We determine this by profiling each offer type using CSE’s Capabilities Lens, which helps us to understand what consumers need to be able to take up and benefit from different offer types. </a:t>
            </a:r>
          </a:p>
          <a:p>
            <a:pPr>
              <a:lnSpc>
                <a:spcPct val="80000"/>
              </a:lnSpc>
            </a:pPr>
            <a:r>
              <a:rPr lang="en-GB" sz="1600">
                <a:solidFill>
                  <a:prstClr val="black"/>
                </a:solidFill>
                <a:latin typeface="Corbel" panose="020B0503020204020204" pitchFamily="34" charset="0"/>
              </a:rPr>
              <a:t>Accurate, up-to-date information on offer types is crucial for supporting our smart energy advice work allowing us to match consumers with smart offers that match their capabilities. We use this approach for our </a:t>
            </a:r>
            <a:r>
              <a:rPr lang="en-GB" sz="1600" b="1">
                <a:solidFill>
                  <a:prstClr val="black"/>
                </a:solidFill>
                <a:latin typeface="Corbel" panose="020B0503020204020204" pitchFamily="34" charset="0"/>
                <a:hlinkClick r:id="rId2"/>
              </a:rPr>
              <a:t>Smart Energy Action Plan</a:t>
            </a:r>
            <a:r>
              <a:rPr lang="en-GB" sz="1600">
                <a:solidFill>
                  <a:prstClr val="black"/>
                </a:solidFill>
                <a:latin typeface="Corbel" panose="020B0503020204020204" pitchFamily="34" charset="0"/>
              </a:rPr>
              <a:t> (SMEAP) advice as well as our online, self-service </a:t>
            </a:r>
            <a:r>
              <a:rPr lang="en-GB" sz="1600" b="1" u="sng">
                <a:solidFill>
                  <a:schemeClr val="accent2"/>
                </a:solidFill>
                <a:latin typeface="Corbel" panose="020B0503020204020204" pitchFamily="34" charset="0"/>
                <a:hlinkClick r:id="rId3"/>
              </a:rPr>
              <a:t>Energy Choices Tool</a:t>
            </a:r>
            <a:r>
              <a:rPr lang="en-GB" sz="1600">
                <a:solidFill>
                  <a:prstClr val="black"/>
                </a:solidFill>
                <a:latin typeface="Corbel" panose="020B0503020204020204" pitchFamily="34" charset="0"/>
              </a:rPr>
              <a:t>. Our advisors have also started using our smart offers database. Whilst developments in Flex Assure and load controller regulation in the last two years both help to support inclusive innovation by protecting customers if things go wrong, providing this advice to households </a:t>
            </a:r>
            <a:r>
              <a:rPr lang="en-GB" sz="1600" i="1">
                <a:solidFill>
                  <a:prstClr val="black"/>
                </a:solidFill>
                <a:latin typeface="Corbel" panose="020B0503020204020204" pitchFamily="34" charset="0"/>
              </a:rPr>
              <a:t>before </a:t>
            </a:r>
            <a:r>
              <a:rPr lang="en-GB" sz="1600">
                <a:solidFill>
                  <a:prstClr val="black"/>
                </a:solidFill>
                <a:latin typeface="Corbel" panose="020B0503020204020204" pitchFamily="34" charset="0"/>
              </a:rPr>
              <a:t>they get involved with the smart energy market is also a crucial piece of the puzzle we have been helping to tackle.</a:t>
            </a:r>
          </a:p>
        </p:txBody>
      </p:sp>
    </p:spTree>
    <p:extLst>
      <p:ext uri="{BB962C8B-B14F-4D97-AF65-F5344CB8AC3E}">
        <p14:creationId xmlns:p14="http://schemas.microsoft.com/office/powerpoint/2010/main" val="301931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A7F9-733E-9A87-14FF-63E61C7B45F8}"/>
              </a:ext>
            </a:extLst>
          </p:cNvPr>
          <p:cNvSpPr>
            <a:spLocks noGrp="1"/>
          </p:cNvSpPr>
          <p:nvPr>
            <p:ph type="title"/>
          </p:nvPr>
        </p:nvSpPr>
        <p:spPr>
          <a:xfrm>
            <a:off x="540000" y="936000"/>
            <a:ext cx="11113200" cy="720006"/>
          </a:xfrm>
        </p:spPr>
        <p:txBody>
          <a:bodyPr/>
          <a:lstStyle/>
          <a:p>
            <a:r>
              <a:rPr lang="en-GB" sz="4000"/>
              <a:t>Introduction</a:t>
            </a:r>
          </a:p>
        </p:txBody>
      </p:sp>
      <p:sp>
        <p:nvSpPr>
          <p:cNvPr id="3" name="Content Placeholder 2">
            <a:extLst>
              <a:ext uri="{FF2B5EF4-FFF2-40B4-BE49-F238E27FC236}">
                <a16:creationId xmlns:a16="http://schemas.microsoft.com/office/drawing/2014/main" id="{CC01D76E-DA27-1C6D-1D55-A55AA46AB4F1}"/>
              </a:ext>
            </a:extLst>
          </p:cNvPr>
          <p:cNvSpPr>
            <a:spLocks noGrp="1"/>
          </p:cNvSpPr>
          <p:nvPr>
            <p:ph idx="1"/>
          </p:nvPr>
        </p:nvSpPr>
        <p:spPr>
          <a:xfrm>
            <a:off x="540000" y="1764144"/>
            <a:ext cx="11113200" cy="4809184"/>
          </a:xfrm>
        </p:spPr>
        <p:txBody>
          <a:bodyPr>
            <a:normAutofit/>
          </a:bodyPr>
          <a:lstStyle/>
          <a:p>
            <a:pPr>
              <a:lnSpc>
                <a:spcPct val="80000"/>
              </a:lnSpc>
            </a:pPr>
            <a:r>
              <a:rPr lang="en-GB" sz="1600" b="1">
                <a:solidFill>
                  <a:prstClr val="black"/>
                </a:solidFill>
                <a:latin typeface="Corbel" panose="020B0503020204020204" pitchFamily="34" charset="0"/>
              </a:rPr>
              <a:t>Sharing insights across the smart energy sector</a:t>
            </a:r>
          </a:p>
          <a:p>
            <a:pPr>
              <a:lnSpc>
                <a:spcPct val="80000"/>
              </a:lnSpc>
              <a:spcBef>
                <a:spcPts val="0"/>
              </a:spcBef>
            </a:pPr>
            <a:r>
              <a:rPr lang="en-GB" sz="1600">
                <a:solidFill>
                  <a:prstClr val="black"/>
                </a:solidFill>
                <a:latin typeface="Corbel" panose="020B0503020204020204" pitchFamily="34" charset="0"/>
              </a:rPr>
              <a:t>Another gap we wanted to address with our market monitoring work was a lack of clear information and communication across the smart energy sector. Our biannual </a:t>
            </a:r>
            <a:r>
              <a:rPr lang="en-GB" sz="1600" b="1">
                <a:solidFill>
                  <a:prstClr val="black"/>
                </a:solidFill>
                <a:latin typeface="Corbel" panose="020B0503020204020204" pitchFamily="34" charset="0"/>
                <a:hlinkClick r:id="rId2"/>
              </a:rPr>
              <a:t>Smart Energy Market Review</a:t>
            </a:r>
            <a:r>
              <a:rPr lang="en-GB" sz="1600" b="1">
                <a:solidFill>
                  <a:prstClr val="black"/>
                </a:solidFill>
                <a:latin typeface="Corbel" panose="020B0503020204020204" pitchFamily="34" charset="0"/>
              </a:rPr>
              <a:t> </a:t>
            </a:r>
            <a:r>
              <a:rPr lang="en-GB" sz="1600">
                <a:solidFill>
                  <a:prstClr val="black"/>
                </a:solidFill>
                <a:latin typeface="Corbel" panose="020B0503020204020204" pitchFamily="34" charset="0"/>
              </a:rPr>
              <a:t>webinars (four delivered since September 2024) have helped to fill this gap, providing regular updates on fairness developments across the market for smart energy offer providers, policymakers, advisors and practitioners. Webinars include a market ‘dashboard’ overview and deeper analysis on emerging issues or progress. We’ve recently been encouraged by </a:t>
            </a:r>
            <a:r>
              <a:rPr lang="en-GB" sz="1600" b="1">
                <a:solidFill>
                  <a:prstClr val="black"/>
                </a:solidFill>
                <a:latin typeface="Corbel" panose="020B0503020204020204" pitchFamily="34" charset="0"/>
                <a:hlinkClick r:id="rId3"/>
              </a:rPr>
              <a:t>other organisations doing similar research work</a:t>
            </a:r>
            <a:r>
              <a:rPr lang="en-GB" sz="1600">
                <a:solidFill>
                  <a:prstClr val="black"/>
                </a:solidFill>
                <a:latin typeface="Corbel" panose="020B0503020204020204" pitchFamily="34" charset="0"/>
              </a:rPr>
              <a:t>,</a:t>
            </a:r>
            <a:r>
              <a:rPr lang="en-GB" sz="1600" baseline="30000">
                <a:solidFill>
                  <a:prstClr val="black"/>
                </a:solidFill>
                <a:latin typeface="Corbel" panose="020B0503020204020204" pitchFamily="34" charset="0"/>
              </a:rPr>
              <a:t>1</a:t>
            </a:r>
            <a:r>
              <a:rPr lang="en-GB" sz="1600">
                <a:solidFill>
                  <a:prstClr val="black"/>
                </a:solidFill>
                <a:latin typeface="Corbel" panose="020B0503020204020204" pitchFamily="34" charset="0"/>
              </a:rPr>
              <a:t> as well as proposals in the </a:t>
            </a:r>
            <a:r>
              <a:rPr lang="en-GB" sz="1600" b="1">
                <a:solidFill>
                  <a:prstClr val="black"/>
                </a:solidFill>
                <a:latin typeface="Corbel" panose="020B0503020204020204" pitchFamily="34" charset="0"/>
                <a:hlinkClick r:id="rId4"/>
              </a:rPr>
              <a:t>Consumer-Led Flexibility consumer engagement framework </a:t>
            </a:r>
            <a:r>
              <a:rPr lang="en-GB" sz="1600">
                <a:solidFill>
                  <a:prstClr val="black"/>
                </a:solidFill>
                <a:latin typeface="Corbel" panose="020B0503020204020204" pitchFamily="34" charset="0"/>
              </a:rPr>
              <a:t>to convene more forums such as this.</a:t>
            </a:r>
            <a:r>
              <a:rPr lang="en-GB" sz="1600" baseline="30000">
                <a:solidFill>
                  <a:prstClr val="black"/>
                </a:solidFill>
                <a:latin typeface="Corbel" panose="020B0503020204020204" pitchFamily="34" charset="0"/>
              </a:rPr>
              <a:t>2</a:t>
            </a:r>
            <a:endParaRPr lang="en-GB" sz="1600" b="1">
              <a:latin typeface="Corbel" panose="020B0503020204020204" pitchFamily="34" charset="0"/>
            </a:endParaRPr>
          </a:p>
          <a:p>
            <a:pPr>
              <a:lnSpc>
                <a:spcPct val="80000"/>
              </a:lnSpc>
            </a:pPr>
            <a:r>
              <a:rPr lang="en-GB" sz="1600" b="1">
                <a:latin typeface="Corbel" panose="020B0503020204020204" pitchFamily="34" charset="0"/>
              </a:rPr>
              <a:t>Understanding how the market is delivering for different consumer types</a:t>
            </a:r>
          </a:p>
          <a:p>
            <a:pPr>
              <a:lnSpc>
                <a:spcPct val="80000"/>
              </a:lnSpc>
              <a:spcBef>
                <a:spcPts val="0"/>
              </a:spcBef>
            </a:pPr>
            <a:r>
              <a:rPr lang="en-GB" sz="1600">
                <a:latin typeface="Corbel" panose="020B0503020204020204" pitchFamily="34" charset="0"/>
              </a:rPr>
              <a:t>Given the lack of systematic tracking of ‘winners’ and ‘losers’ in the smart energy market, a key aim of our webinars has been to demonstrate how the market is working for different consumers. As the following pages show, the last two years have been a mixed picture. The market is still delivering the most options and potential benefits for a particular subset of customers, especially owner-occupiers and low-carbon technology (LCT) users. Nonetheless, as the market continues to mature, we have also seen significant strides forward in terms of market access for other groups. More widely-available time of use tariffs, demand shifting schemes, and the new potential of plug-in solar are all important here. We continue to stress that smart offer providers bringing forward more inclusive innovation - as well as data about </a:t>
            </a:r>
            <a:r>
              <a:rPr lang="en-GB" sz="1600" i="1">
                <a:latin typeface="Corbel" panose="020B0503020204020204" pitchFamily="34" charset="0"/>
              </a:rPr>
              <a:t>who </a:t>
            </a:r>
            <a:r>
              <a:rPr lang="en-GB" sz="1600">
                <a:latin typeface="Corbel" panose="020B0503020204020204" pitchFamily="34" charset="0"/>
              </a:rPr>
              <a:t>exactly is using their propositions, and their outcomes - will be crucial for building and tracking market fairness moving forward.</a:t>
            </a:r>
          </a:p>
          <a:p>
            <a:endParaRPr lang="en-GB" sz="1200"/>
          </a:p>
          <a:p>
            <a:endParaRPr lang="en-GB" sz="1200"/>
          </a:p>
          <a:p>
            <a:endParaRPr lang="en-GB" sz="1200"/>
          </a:p>
          <a:p>
            <a:endParaRPr lang="en-GB" sz="1200"/>
          </a:p>
          <a:p>
            <a:endParaRPr lang="en-GB" sz="1200"/>
          </a:p>
        </p:txBody>
      </p:sp>
    </p:spTree>
    <p:extLst>
      <p:ext uri="{BB962C8B-B14F-4D97-AF65-F5344CB8AC3E}">
        <p14:creationId xmlns:p14="http://schemas.microsoft.com/office/powerpoint/2010/main" val="3336267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41A8B-F8E3-F5C1-8345-303E1ED364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7E69A-0F57-8F2E-8EEF-EBDF7E9A1A5D}"/>
              </a:ext>
            </a:extLst>
          </p:cNvPr>
          <p:cNvSpPr>
            <a:spLocks noGrp="1"/>
          </p:cNvSpPr>
          <p:nvPr>
            <p:ph type="title"/>
          </p:nvPr>
        </p:nvSpPr>
        <p:spPr>
          <a:xfrm>
            <a:off x="540000" y="936000"/>
            <a:ext cx="11113200" cy="720006"/>
          </a:xfrm>
        </p:spPr>
        <p:txBody>
          <a:bodyPr/>
          <a:lstStyle/>
          <a:p>
            <a:r>
              <a:rPr lang="en-GB" sz="4000"/>
              <a:t>Introduction</a:t>
            </a:r>
          </a:p>
        </p:txBody>
      </p:sp>
      <p:sp>
        <p:nvSpPr>
          <p:cNvPr id="3" name="Content Placeholder 2">
            <a:extLst>
              <a:ext uri="{FF2B5EF4-FFF2-40B4-BE49-F238E27FC236}">
                <a16:creationId xmlns:a16="http://schemas.microsoft.com/office/drawing/2014/main" id="{79FE8DA1-C736-D0CF-AC96-366716140497}"/>
              </a:ext>
            </a:extLst>
          </p:cNvPr>
          <p:cNvSpPr>
            <a:spLocks noGrp="1"/>
          </p:cNvSpPr>
          <p:nvPr>
            <p:ph idx="1"/>
          </p:nvPr>
        </p:nvSpPr>
        <p:spPr>
          <a:xfrm>
            <a:off x="540000" y="1764144"/>
            <a:ext cx="11113200" cy="4809184"/>
          </a:xfrm>
        </p:spPr>
        <p:txBody>
          <a:bodyPr>
            <a:normAutofit/>
          </a:bodyPr>
          <a:lstStyle/>
          <a:p>
            <a:pPr>
              <a:lnSpc>
                <a:spcPct val="80000"/>
              </a:lnSpc>
            </a:pPr>
            <a:r>
              <a:rPr lang="en-GB" sz="1600" b="1">
                <a:latin typeface="Corbel" panose="020B0503020204020204" pitchFamily="34" charset="0"/>
              </a:rPr>
              <a:t>Tracking market complexity</a:t>
            </a:r>
          </a:p>
          <a:p>
            <a:pPr>
              <a:lnSpc>
                <a:spcPct val="80000"/>
              </a:lnSpc>
              <a:spcBef>
                <a:spcPts val="0"/>
              </a:spcBef>
            </a:pPr>
            <a:r>
              <a:rPr lang="en-GB" sz="1600">
                <a:latin typeface="Corbel" panose="020B0503020204020204" pitchFamily="34" charset="0"/>
              </a:rPr>
              <a:t>With growing numbers of smart energy offers and consumers, the way</a:t>
            </a:r>
            <a:r>
              <a:rPr lang="en-GB" sz="1600" i="1">
                <a:latin typeface="Corbel" panose="020B0503020204020204" pitchFamily="34" charset="0"/>
              </a:rPr>
              <a:t> </a:t>
            </a:r>
            <a:r>
              <a:rPr lang="en-GB" sz="1600">
                <a:latin typeface="Corbel" panose="020B0503020204020204" pitchFamily="34" charset="0"/>
              </a:rPr>
              <a:t>offer providers communicate with potential customers is increasingly crucial. A key ask in our previous report was for more detailed information for consumers to be able to assess how and if an offer might work for them. The financial analysis presented in our webinars has offered a potential way forward here. We are able to clearly show the range of potential benefits that are achievable by different types of consumers, and we can break this down into the benefits that result from switching tariffs, those that come from optimising LCT usage or those that come from changing behaviour (described in more detail on page 46). This work has also underlined the value of providing bespoke financial impacts information about smart offers, helping demonstrate that good advice delivers savings to households and more flexibility to networks.</a:t>
            </a:r>
          </a:p>
          <a:p>
            <a:pPr>
              <a:lnSpc>
                <a:spcPct val="80000"/>
              </a:lnSpc>
            </a:pPr>
            <a:r>
              <a:rPr lang="en-GB" sz="1600">
                <a:solidFill>
                  <a:prstClr val="black"/>
                </a:solidFill>
                <a:latin typeface="Corbel" panose="020B0503020204020204" pitchFamily="34" charset="0"/>
                <a:sym typeface="Wingdings" panose="05000000000000000000" pitchFamily="2" charset="2"/>
              </a:rPr>
              <a:t>More generally, our market monitoring work has also surfaced emerging areas of potential complexity and confusion for prospective smart energy consumers – particularly around interoperability. </a:t>
            </a:r>
            <a:r>
              <a:rPr lang="en-GB" sz="1600">
                <a:solidFill>
                  <a:prstClr val="black"/>
                </a:solidFill>
                <a:latin typeface="Corbel" panose="020B0503020204020204" pitchFamily="34" charset="0"/>
              </a:rPr>
              <a:t>The proposed consumer consent solution may in future help customers to understand the </a:t>
            </a:r>
            <a:r>
              <a:rPr lang="en-GB" sz="1600">
                <a:latin typeface="Corbel" panose="020B0503020204020204" pitchFamily="34" charset="0"/>
              </a:rPr>
              <a:t>combination of technology, tariff and behaviour that is right for them. Emerging regulation around interoperability will also be key for enabling more inclusive customer participation via automation. But our work suggests there is more for offer providers to do in terms of continuing to innovate inclusive products and services and develop communication that supports clarity of choice. </a:t>
            </a:r>
          </a:p>
          <a:p>
            <a:pPr>
              <a:lnSpc>
                <a:spcPct val="80000"/>
              </a:lnSpc>
            </a:pPr>
            <a:r>
              <a:rPr lang="en-GB" sz="1600">
                <a:latin typeface="Corbel" panose="020B0503020204020204" pitchFamily="34" charset="0"/>
              </a:rPr>
              <a:t>One route is to help households experiment before they take up new offers. For example, our </a:t>
            </a:r>
            <a:r>
              <a:rPr lang="en-GB" sz="1600" b="1">
                <a:latin typeface="Corbel" panose="020B0503020204020204" pitchFamily="34" charset="0"/>
                <a:hlinkClick r:id="rId2"/>
              </a:rPr>
              <a:t>Flexibility Explorer</a:t>
            </a:r>
            <a:r>
              <a:rPr lang="en-GB" sz="1600">
                <a:latin typeface="Corbel" panose="020B0503020204020204" pitchFamily="34" charset="0"/>
              </a:rPr>
              <a:t>, created in December 2025, is a simple online tool lets consumers see if they could save money by shifting use of different appliances on a time-of-use tariff. A future aim for our market monitoring work is to produce more resources like these that can engage consumers and advice providers while helping them get to grips with new smart energy concepts and offer types.</a:t>
            </a:r>
          </a:p>
          <a:p>
            <a:pPr>
              <a:lnSpc>
                <a:spcPct val="80000"/>
              </a:lnSpc>
            </a:pPr>
            <a:r>
              <a:rPr lang="en-GB" sz="1600">
                <a:latin typeface="Corbel" panose="020B0503020204020204" pitchFamily="34" charset="0"/>
              </a:rPr>
              <a:t>The following pages outline our key insights from delivering this work, and our recommendations for progressing inclusive innovation in the smart energy market in the coming years.</a:t>
            </a:r>
          </a:p>
          <a:p>
            <a:pPr>
              <a:lnSpc>
                <a:spcPct val="80000"/>
              </a:lnSpc>
            </a:pPr>
            <a:endParaRPr lang="en-GB" sz="1600"/>
          </a:p>
          <a:p>
            <a:endParaRPr lang="en-GB"/>
          </a:p>
          <a:p>
            <a:endParaRPr lang="en-GB"/>
          </a:p>
        </p:txBody>
      </p:sp>
    </p:spTree>
    <p:extLst>
      <p:ext uri="{BB962C8B-B14F-4D97-AF65-F5344CB8AC3E}">
        <p14:creationId xmlns:p14="http://schemas.microsoft.com/office/powerpoint/2010/main" val="218339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C4451FE-326A-8A4C-BE73-FD0BC1D5C8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668A53-5D3F-6385-F22A-830D429B1A75}"/>
              </a:ext>
            </a:extLst>
          </p:cNvPr>
          <p:cNvSpPr txBox="1">
            <a:spLocks noGrp="1"/>
          </p:cNvSpPr>
          <p:nvPr>
            <p:ph type="title" idx="4294967295"/>
          </p:nvPr>
        </p:nvSpPr>
        <p:spPr>
          <a:xfrm>
            <a:off x="540000" y="1962000"/>
            <a:ext cx="11112000" cy="20313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a:ln>
                  <a:noFill/>
                </a:ln>
                <a:solidFill>
                  <a:srgbClr val="F5F2EB"/>
                </a:solidFill>
                <a:effectLst/>
                <a:uLnTx/>
                <a:uFillTx/>
                <a:latin typeface="Corbel" panose="020B0503020204020204" pitchFamily="34" charset="0"/>
                <a:ea typeface="+mn-ea"/>
                <a:cs typeface="+mn-cs"/>
              </a:rPr>
              <a:t>Inclusive Innovation:</a:t>
            </a:r>
            <a:br>
              <a:rPr kumimoji="0" lang="en-GB" sz="6600" b="1" i="0" u="none" strike="noStrike" kern="1200" cap="none" spc="0" normalizeH="0" baseline="0" noProof="0">
                <a:ln>
                  <a:noFill/>
                </a:ln>
                <a:solidFill>
                  <a:srgbClr val="F5F2EB"/>
                </a:solidFill>
                <a:effectLst/>
                <a:uLnTx/>
                <a:uFillTx/>
                <a:latin typeface="Corbel" panose="020B0503020204020204" pitchFamily="34" charset="0"/>
                <a:ea typeface="+mn-ea"/>
                <a:cs typeface="+mn-cs"/>
              </a:rPr>
            </a:br>
            <a:r>
              <a:rPr kumimoji="0" lang="en-GB" sz="6600" b="1" i="1" u="none" strike="noStrike" kern="1200" cap="none" spc="0" normalizeH="0" baseline="0" noProof="0">
                <a:ln>
                  <a:noFill/>
                </a:ln>
                <a:solidFill>
                  <a:schemeClr val="accent3"/>
                </a:solidFill>
                <a:effectLst/>
                <a:uLnTx/>
                <a:uFillTx/>
                <a:latin typeface="Corbel" panose="020B0503020204020204" pitchFamily="34" charset="0"/>
                <a:ea typeface="+mn-ea"/>
                <a:cs typeface="+mn-cs"/>
              </a:rPr>
              <a:t>Insights and Recommendations</a:t>
            </a:r>
            <a:endParaRPr kumimoji="0" lang="en-GB" sz="1800" b="0" i="1" u="none" strike="noStrike" kern="1200" cap="none" spc="0" normalizeH="0" baseline="0" noProof="0">
              <a:ln>
                <a:noFill/>
              </a:ln>
              <a:solidFill>
                <a:schemeClr val="accent3"/>
              </a:solidFill>
              <a:effectLst/>
              <a:uLnTx/>
              <a:uFillTx/>
              <a:latin typeface="Corbel Light" panose="020B0303020204020204" pitchFamily="34" charset="0"/>
              <a:ea typeface="+mn-ea"/>
              <a:cs typeface="+mn-cs"/>
            </a:endParaRPr>
          </a:p>
        </p:txBody>
      </p:sp>
      <p:grpSp>
        <p:nvGrpSpPr>
          <p:cNvPr id="10" name="Group 9">
            <a:extLst>
              <a:ext uri="{FF2B5EF4-FFF2-40B4-BE49-F238E27FC236}">
                <a16:creationId xmlns:a16="http://schemas.microsoft.com/office/drawing/2014/main" id="{5749384F-E89A-2F94-D49E-8062D4089497}"/>
              </a:ext>
              <a:ext uri="{C183D7F6-B498-43B3-948B-1728B52AA6E4}">
                <adec:decorative xmlns:adec="http://schemas.microsoft.com/office/drawing/2017/decorative" val="1"/>
              </a:ext>
            </a:extLst>
          </p:cNvPr>
          <p:cNvGrpSpPr/>
          <p:nvPr/>
        </p:nvGrpSpPr>
        <p:grpSpPr>
          <a:xfrm>
            <a:off x="540000" y="328227"/>
            <a:ext cx="11113200" cy="444027"/>
            <a:chOff x="540000" y="328227"/>
            <a:chExt cx="11113200" cy="444027"/>
          </a:xfrm>
        </p:grpSpPr>
        <p:pic>
          <p:nvPicPr>
            <p:cNvPr id="7" name="Picture 6">
              <a:extLst>
                <a:ext uri="{FF2B5EF4-FFF2-40B4-BE49-F238E27FC236}">
                  <a16:creationId xmlns:a16="http://schemas.microsoft.com/office/drawing/2014/main" id="{5B273B63-CB3A-F57D-324B-A4CC8F6128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06193" y="328227"/>
              <a:ext cx="680261" cy="347635"/>
            </a:xfrm>
            <a:prstGeom prst="rect">
              <a:avLst/>
            </a:prstGeom>
            <a:ln w="12700">
              <a:noFill/>
            </a:ln>
          </p:spPr>
        </p:pic>
        <p:cxnSp>
          <p:nvCxnSpPr>
            <p:cNvPr id="9" name="Straight Connector 8">
              <a:extLst>
                <a:ext uri="{FF2B5EF4-FFF2-40B4-BE49-F238E27FC236}">
                  <a16:creationId xmlns:a16="http://schemas.microsoft.com/office/drawing/2014/main" id="{2446AD11-79EC-C6C2-D716-A0574B5670DD}"/>
                </a:ext>
              </a:extLst>
            </p:cNvPr>
            <p:cNvCxnSpPr>
              <a:cxnSpLocks/>
            </p:cNvCxnSpPr>
            <p:nvPr/>
          </p:nvCxnSpPr>
          <p:spPr>
            <a:xfrm>
              <a:off x="540000" y="772254"/>
              <a:ext cx="11113200"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grpSp>
      <p:pic>
        <p:nvPicPr>
          <p:cNvPr id="3" name="Graphic 2">
            <a:extLst>
              <a:ext uri="{FF2B5EF4-FFF2-40B4-BE49-F238E27FC236}">
                <a16:creationId xmlns:a16="http://schemas.microsoft.com/office/drawing/2014/main" id="{BA5EC2BA-30FC-D88E-38BE-459D31E3464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82000" y="3600000"/>
            <a:ext cx="2628000" cy="2628000"/>
          </a:xfrm>
          <a:prstGeom prst="rect">
            <a:avLst/>
          </a:prstGeom>
        </p:spPr>
      </p:pic>
    </p:spTree>
    <p:extLst>
      <p:ext uri="{BB962C8B-B14F-4D97-AF65-F5344CB8AC3E}">
        <p14:creationId xmlns:p14="http://schemas.microsoft.com/office/powerpoint/2010/main" val="202600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2105-EFC3-3F33-7325-5D7C8BD59B2D}"/>
              </a:ext>
            </a:extLst>
          </p:cNvPr>
          <p:cNvSpPr>
            <a:spLocks noGrp="1"/>
          </p:cNvSpPr>
          <p:nvPr>
            <p:ph type="title"/>
          </p:nvPr>
        </p:nvSpPr>
        <p:spPr>
          <a:xfrm>
            <a:off x="540000" y="936000"/>
            <a:ext cx="11113200" cy="720006"/>
          </a:xfrm>
        </p:spPr>
        <p:txBody>
          <a:bodyPr/>
          <a:lstStyle/>
          <a:p>
            <a:r>
              <a:rPr lang="en-GB">
                <a:latin typeface="Corbel" panose="020B0503020204020204" pitchFamily="34" charset="0"/>
              </a:rPr>
              <a:t>Foreword from NGED &amp; SSEN</a:t>
            </a:r>
            <a:endParaRPr lang="en-GB"/>
          </a:p>
        </p:txBody>
      </p:sp>
      <p:sp>
        <p:nvSpPr>
          <p:cNvPr id="3" name="Content Placeholder 2">
            <a:extLst>
              <a:ext uri="{FF2B5EF4-FFF2-40B4-BE49-F238E27FC236}">
                <a16:creationId xmlns:a16="http://schemas.microsoft.com/office/drawing/2014/main" id="{7B92882E-E51E-D1A4-E586-50F24C4EB2E9}"/>
              </a:ext>
            </a:extLst>
          </p:cNvPr>
          <p:cNvSpPr>
            <a:spLocks noGrp="1"/>
          </p:cNvSpPr>
          <p:nvPr>
            <p:ph idx="1"/>
          </p:nvPr>
        </p:nvSpPr>
        <p:spPr/>
        <p:txBody>
          <a:bodyPr>
            <a:normAutofit/>
          </a:bodyPr>
          <a:lstStyle/>
          <a:p>
            <a:r>
              <a:rPr lang="en-GB" sz="1500"/>
              <a:t>As Distribution Network Operators, we have long recognised that the transition to a smarter, more flexible energy system must also be a fair one.</a:t>
            </a:r>
          </a:p>
          <a:p>
            <a:r>
              <a:rPr lang="en-GB" sz="1500"/>
              <a:t>When NGED and SSEN first supported the Smart and Fair programme in 2018, our shared ambition was to understand what the commitment to “leave no one behind” would mean in practice. That ambition remains as important today as it was then, but the context has become more urgent. In the last two years, households have faced sustained pressure from rising costs, increasing complexity in the energy market and widening differences in who can access the benefits of new technologies and smart energy services.</a:t>
            </a:r>
          </a:p>
          <a:p>
            <a:r>
              <a:rPr lang="en-GB" sz="1500"/>
              <a:t>This report provides evidence on how well the smart energy market is working for different types of households. There are some very positive signs, with evidence of diverse households engaging positively with flexibility, and realising benefits. This is matched by encouraging progress across policy, regulation and market innovation. Significant gaps remain. The report highlights emerging risks of exclusion and inequality, but also provides practical mitigating interventions that can be led by network operators and other industry stakeholders. As we prepare for a step change in the pace of the transition, we will continue to make sure the smart energy system offers real opportunities for all of our customers. </a:t>
            </a:r>
          </a:p>
          <a:p>
            <a:endParaRPr lang="en-GB" sz="1600"/>
          </a:p>
          <a:p>
            <a:endParaRPr lang="en-GB" sz="1800"/>
          </a:p>
          <a:p>
            <a:endParaRPr lang="en-GB" sz="1800"/>
          </a:p>
          <a:p>
            <a:endParaRPr lang="en-GB" sz="1800"/>
          </a:p>
        </p:txBody>
      </p:sp>
      <p:sp>
        <p:nvSpPr>
          <p:cNvPr id="4" name="TextBox 3">
            <a:extLst>
              <a:ext uri="{FF2B5EF4-FFF2-40B4-BE49-F238E27FC236}">
                <a16:creationId xmlns:a16="http://schemas.microsoft.com/office/drawing/2014/main" id="{5A9C396E-B9C7-9923-8257-78DFB90B6C60}"/>
              </a:ext>
            </a:extLst>
          </p:cNvPr>
          <p:cNvSpPr txBox="1"/>
          <p:nvPr/>
        </p:nvSpPr>
        <p:spPr>
          <a:xfrm>
            <a:off x="538800" y="4513242"/>
            <a:ext cx="2833050" cy="923330"/>
          </a:xfrm>
          <a:prstGeom prst="rect">
            <a:avLst/>
          </a:prstGeom>
          <a:noFill/>
        </p:spPr>
        <p:txBody>
          <a:bodyPr wrap="square" lIns="0" tIns="0" rIns="0" bIns="0" rtlCol="0">
            <a:spAutoFit/>
          </a:bodyPr>
          <a:lstStyle/>
          <a:p>
            <a:pPr fontAlgn="base"/>
            <a:r>
              <a:rPr lang="en-GB" sz="1500" b="1"/>
              <a:t>Fiona J Nicholls</a:t>
            </a:r>
            <a:endParaRPr lang="en-GB" sz="1500"/>
          </a:p>
          <a:p>
            <a:pPr fontAlgn="base"/>
            <a:r>
              <a:rPr lang="en-GB" sz="1500"/>
              <a:t>Head of Vulnerability</a:t>
            </a:r>
          </a:p>
          <a:p>
            <a:pPr fontAlgn="base"/>
            <a:r>
              <a:rPr lang="en-GB" sz="1500"/>
              <a:t>Electricity Distribution</a:t>
            </a:r>
          </a:p>
          <a:p>
            <a:pPr fontAlgn="base"/>
            <a:r>
              <a:rPr lang="en-GB" sz="1500"/>
              <a:t>National Grid</a:t>
            </a:r>
          </a:p>
        </p:txBody>
      </p:sp>
      <p:pic>
        <p:nvPicPr>
          <p:cNvPr id="6" name="Picture 5" descr="Blue text on a black background&#10;&#10;AI-generated content may be incorrect.">
            <a:extLst>
              <a:ext uri="{FF2B5EF4-FFF2-40B4-BE49-F238E27FC236}">
                <a16:creationId xmlns:a16="http://schemas.microsoft.com/office/drawing/2014/main" id="{D98BA29F-77E3-1835-8C9D-24FE2896581C}"/>
              </a:ext>
            </a:extLst>
          </p:cNvPr>
          <p:cNvPicPr>
            <a:picLocks noChangeAspect="1"/>
          </p:cNvPicPr>
          <p:nvPr/>
        </p:nvPicPr>
        <p:blipFill>
          <a:blip r:embed="rId2"/>
          <a:stretch>
            <a:fillRect/>
          </a:stretch>
        </p:blipFill>
        <p:spPr>
          <a:xfrm>
            <a:off x="6611779" y="5670015"/>
            <a:ext cx="2982686" cy="97894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3EA6013E-93C1-B0C1-8618-7EBAFAB6964D}"/>
              </a:ext>
            </a:extLst>
          </p:cNvPr>
          <p:cNvPicPr>
            <a:picLocks noChangeAspect="1"/>
          </p:cNvPicPr>
          <p:nvPr/>
        </p:nvPicPr>
        <p:blipFill>
          <a:blip r:embed="rId3"/>
          <a:stretch>
            <a:fillRect/>
          </a:stretch>
        </p:blipFill>
        <p:spPr>
          <a:xfrm>
            <a:off x="3549997" y="5880550"/>
            <a:ext cx="2833050" cy="585544"/>
          </a:xfrm>
          <a:prstGeom prst="rect">
            <a:avLst/>
          </a:prstGeom>
        </p:spPr>
      </p:pic>
      <p:pic>
        <p:nvPicPr>
          <p:cNvPr id="8" name="Picture 7">
            <a:extLst>
              <a:ext uri="{FF2B5EF4-FFF2-40B4-BE49-F238E27FC236}">
                <a16:creationId xmlns:a16="http://schemas.microsoft.com/office/drawing/2014/main" id="{0E592DC7-9CAB-6CBD-6025-FD5B9DDC3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5213" y="5740926"/>
            <a:ext cx="1946787" cy="837118"/>
          </a:xfrm>
          <a:prstGeom prst="rect">
            <a:avLst/>
          </a:prstGeom>
        </p:spPr>
      </p:pic>
      <p:sp>
        <p:nvSpPr>
          <p:cNvPr id="9" name="TextBox 8">
            <a:extLst>
              <a:ext uri="{FF2B5EF4-FFF2-40B4-BE49-F238E27FC236}">
                <a16:creationId xmlns:a16="http://schemas.microsoft.com/office/drawing/2014/main" id="{1F84A213-070E-E1EC-5D4F-13378ACC4CB3}"/>
              </a:ext>
            </a:extLst>
          </p:cNvPr>
          <p:cNvSpPr txBox="1"/>
          <p:nvPr/>
        </p:nvSpPr>
        <p:spPr>
          <a:xfrm>
            <a:off x="2715222" y="4513242"/>
            <a:ext cx="2833050" cy="923330"/>
          </a:xfrm>
          <a:prstGeom prst="rect">
            <a:avLst/>
          </a:prstGeom>
          <a:noFill/>
        </p:spPr>
        <p:txBody>
          <a:bodyPr wrap="square" lIns="0" tIns="0" rIns="0" bIns="0" rtlCol="0">
            <a:spAutoFit/>
          </a:bodyPr>
          <a:lstStyle/>
          <a:p>
            <a:r>
              <a:rPr lang="en-GB" sz="1500" b="1"/>
              <a:t>Catherine Winning</a:t>
            </a:r>
            <a:endParaRPr lang="en-GB" sz="1500"/>
          </a:p>
          <a:p>
            <a:r>
              <a:rPr lang="en-GB" sz="1500"/>
              <a:t>Head of Future Networks</a:t>
            </a:r>
          </a:p>
          <a:p>
            <a:r>
              <a:rPr lang="en-GB" sz="1500"/>
              <a:t>Scottish and Southern Electricity Networks</a:t>
            </a:r>
          </a:p>
        </p:txBody>
      </p:sp>
    </p:spTree>
    <p:extLst>
      <p:ext uri="{BB962C8B-B14F-4D97-AF65-F5344CB8AC3E}">
        <p14:creationId xmlns:p14="http://schemas.microsoft.com/office/powerpoint/2010/main" val="948284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478F-04F3-7AB3-4889-27412C4D8D4A}"/>
              </a:ext>
            </a:extLst>
          </p:cNvPr>
          <p:cNvSpPr>
            <a:spLocks noGrp="1"/>
          </p:cNvSpPr>
          <p:nvPr>
            <p:ph type="title"/>
          </p:nvPr>
        </p:nvSpPr>
        <p:spPr>
          <a:xfrm>
            <a:off x="540000" y="936000"/>
            <a:ext cx="11113200" cy="720006"/>
          </a:xfrm>
        </p:spPr>
        <p:txBody>
          <a:bodyPr/>
          <a:lstStyle/>
          <a:p>
            <a:r>
              <a:rPr lang="en-GB" sz="4000">
                <a:latin typeface="Corbel" panose="020B0503020204020204" pitchFamily="34" charset="0"/>
              </a:rPr>
              <a:t>Smart energy market growth</a:t>
            </a:r>
            <a:endParaRPr lang="en-GB" sz="4000"/>
          </a:p>
        </p:txBody>
      </p:sp>
      <p:sp>
        <p:nvSpPr>
          <p:cNvPr id="3" name="Content Placeholder 2">
            <a:extLst>
              <a:ext uri="{FF2B5EF4-FFF2-40B4-BE49-F238E27FC236}">
                <a16:creationId xmlns:a16="http://schemas.microsoft.com/office/drawing/2014/main" id="{7AF25F2E-72A4-6DA1-03A0-C17C0C64B9B4}"/>
              </a:ext>
            </a:extLst>
          </p:cNvPr>
          <p:cNvSpPr>
            <a:spLocks noGrp="1"/>
          </p:cNvSpPr>
          <p:nvPr>
            <p:ph idx="1"/>
          </p:nvPr>
        </p:nvSpPr>
        <p:spPr>
          <a:xfrm>
            <a:off x="538801" y="1764000"/>
            <a:ext cx="7879642" cy="2785422"/>
          </a:xfrm>
        </p:spPr>
        <p:txBody>
          <a:bodyPr numCol="1">
            <a:noAutofit/>
          </a:bodyPr>
          <a:lstStyle/>
          <a:p>
            <a:r>
              <a:rPr lang="en-GB" sz="1200">
                <a:latin typeface="Corbel" panose="020B0503020204020204" pitchFamily="34" charset="0"/>
              </a:rPr>
              <a:t>Our regular market monitoring has revealed a </a:t>
            </a:r>
            <a:r>
              <a:rPr lang="en-GB" sz="1200" b="1">
                <a:solidFill>
                  <a:schemeClr val="accent2"/>
                </a:solidFill>
                <a:latin typeface="Corbel" panose="020B0503020204020204" pitchFamily="34" charset="0"/>
              </a:rPr>
              <a:t>sustained growth in the size and diversity of the smart energy market over the last two years</a:t>
            </a:r>
            <a:r>
              <a:rPr lang="en-GB" sz="1200">
                <a:latin typeface="Corbel" panose="020B0503020204020204" pitchFamily="34" charset="0"/>
              </a:rPr>
              <a:t>. We have tracked </a:t>
            </a:r>
            <a:r>
              <a:rPr lang="en-GB" sz="1200" b="1">
                <a:solidFill>
                  <a:schemeClr val="accent2"/>
                </a:solidFill>
                <a:latin typeface="Corbel" panose="020B0503020204020204" pitchFamily="34" charset="0"/>
              </a:rPr>
              <a:t>102 new individual offers</a:t>
            </a:r>
            <a:r>
              <a:rPr lang="en-GB" sz="1200">
                <a:latin typeface="Corbel" panose="020B0503020204020204" pitchFamily="34" charset="0"/>
              </a:rPr>
              <a:t> (taking the total on our database to 213, see right). Using our </a:t>
            </a:r>
            <a:r>
              <a:rPr lang="en-GB" sz="1200"/>
              <a:t>Capabilities Lens introduced earlier</a:t>
            </a:r>
            <a:r>
              <a:rPr lang="en-GB" sz="1200">
                <a:latin typeface="Corbel" panose="020B0503020204020204" pitchFamily="34" charset="0"/>
              </a:rPr>
              <a:t>, we have also identified </a:t>
            </a:r>
            <a:r>
              <a:rPr lang="en-GB" sz="1200" b="1">
                <a:solidFill>
                  <a:schemeClr val="accent2"/>
                </a:solidFill>
                <a:latin typeface="Corbel" panose="020B0503020204020204" pitchFamily="34" charset="0"/>
              </a:rPr>
              <a:t>9 new offer </a:t>
            </a:r>
            <a:r>
              <a:rPr lang="en-GB" sz="1200" b="1" i="1">
                <a:solidFill>
                  <a:schemeClr val="accent2"/>
                </a:solidFill>
                <a:latin typeface="Corbel" panose="020B0503020204020204" pitchFamily="34" charset="0"/>
              </a:rPr>
              <a:t>types</a:t>
            </a:r>
            <a:r>
              <a:rPr lang="en-GB" sz="1200">
                <a:latin typeface="Corbel" panose="020B0503020204020204" pitchFamily="34" charset="0"/>
              </a:rPr>
              <a:t>: market propositions that require different or new capabilities of consumers in some way. </a:t>
            </a:r>
          </a:p>
          <a:p>
            <a:r>
              <a:rPr lang="en-GB" sz="1200">
                <a:latin typeface="Corbel" panose="020B0503020204020204" pitchFamily="34" charset="0"/>
              </a:rPr>
              <a:t>Our webinars have also evidenced </a:t>
            </a:r>
            <a:r>
              <a:rPr lang="en-GB" sz="1200" b="1">
                <a:solidFill>
                  <a:schemeClr val="accent2"/>
                </a:solidFill>
                <a:latin typeface="Corbel" panose="020B0503020204020204" pitchFamily="34" charset="0"/>
              </a:rPr>
              <a:t>growing consumer numbers for smart energy</a:t>
            </a:r>
            <a:r>
              <a:rPr lang="en-GB" sz="1200">
                <a:latin typeface="Corbel" panose="020B0503020204020204" pitchFamily="34" charset="0"/>
              </a:rPr>
              <a:t>. We were grateful to see presentations from Octopus Energy and OVO at our October 2025 webinar. LCP Delta have also recently published some data from a broader range of smart energy suppliers. Taken together, these highlight that more market options are translating to more consumer numbers in the UK, and an emerging mass market: e.g. there are now more than </a:t>
            </a:r>
            <a:r>
              <a:rPr lang="en-GB" sz="1200" b="1">
                <a:solidFill>
                  <a:schemeClr val="accent2"/>
                </a:solidFill>
                <a:latin typeface="Corbel" panose="020B0503020204020204" pitchFamily="34" charset="0"/>
              </a:rPr>
              <a:t>0.6 million customers on smart time of use tariffs</a:t>
            </a:r>
            <a:r>
              <a:rPr lang="en-GB" sz="1200">
                <a:solidFill>
                  <a:schemeClr val="accent2"/>
                </a:solidFill>
                <a:latin typeface="Corbel" panose="020B0503020204020204" pitchFamily="34" charset="0"/>
              </a:rPr>
              <a:t>.</a:t>
            </a:r>
            <a:r>
              <a:rPr lang="en-GB" sz="1200" baseline="30000">
                <a:latin typeface="Corbel" panose="020B0503020204020204" pitchFamily="34" charset="0"/>
              </a:rPr>
              <a:t>1</a:t>
            </a:r>
          </a:p>
          <a:p>
            <a:r>
              <a:rPr lang="en-GB" sz="1200">
                <a:latin typeface="Corbel" panose="020B0503020204020204" pitchFamily="34" charset="0"/>
              </a:rPr>
              <a:t>But our last webinar (March 2026) highlighted that conflict in the Middle East has contributed to the </a:t>
            </a:r>
            <a:r>
              <a:rPr lang="en-GB" sz="1200" b="1">
                <a:solidFill>
                  <a:schemeClr val="accent2"/>
                </a:solidFill>
                <a:latin typeface="Corbel" panose="020B0503020204020204" pitchFamily="34" charset="0"/>
              </a:rPr>
              <a:t>first contraction in the smart energy market since 2022</a:t>
            </a:r>
            <a:r>
              <a:rPr lang="en-GB" sz="1200">
                <a:latin typeface="Corbel" panose="020B0503020204020204" pitchFamily="34" charset="0"/>
              </a:rPr>
              <a:t>. This has seen some major offer types such as heat pump type of use tariffs removed, other popular individual tariffs paused, and less competitive rates being offered. </a:t>
            </a:r>
          </a:p>
          <a:p>
            <a:r>
              <a:rPr kumimoji="0" lang="en-GB" sz="1200" b="1" i="0" u="none" strike="noStrike" kern="1200" cap="none" spc="0" normalizeH="0" baseline="0" noProof="0">
                <a:ln>
                  <a:noFill/>
                </a:ln>
                <a:solidFill>
                  <a:prstClr val="black"/>
                </a:solidFill>
                <a:effectLst/>
                <a:uLnTx/>
                <a:uFillTx/>
                <a:latin typeface="Corbel" panose="020B0503020204020204" pitchFamily="34" charset="0"/>
                <a:ea typeface="+mn-ea"/>
                <a:cs typeface="+mn-cs"/>
              </a:rPr>
              <a:t>Implications</a:t>
            </a:r>
          </a:p>
          <a:p>
            <a:r>
              <a:rPr lang="en-GB" sz="1200">
                <a:latin typeface="Corbel" panose="020B0503020204020204" pitchFamily="34" charset="0"/>
              </a:rPr>
              <a:t>It is good news that the smart energy market is continuing to deliver innovation, and that this innovation is supporting</a:t>
            </a:r>
            <a:endParaRPr kumimoji="0" lang="en-GB" sz="1200" b="1"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graphicFrame>
        <p:nvGraphicFramePr>
          <p:cNvPr id="5" name="Chart 4">
            <a:extLst>
              <a:ext uri="{FF2B5EF4-FFF2-40B4-BE49-F238E27FC236}">
                <a16:creationId xmlns:a16="http://schemas.microsoft.com/office/drawing/2014/main" id="{A59F0381-5569-4841-2D26-E58519BB8607}"/>
              </a:ext>
            </a:extLst>
          </p:cNvPr>
          <p:cNvGraphicFramePr>
            <a:graphicFrameLocks/>
          </p:cNvGraphicFramePr>
          <p:nvPr>
            <p:extLst>
              <p:ext uri="{D42A27DB-BD31-4B8C-83A1-F6EECF244321}">
                <p14:modId xmlns:p14="http://schemas.microsoft.com/office/powerpoint/2010/main" val="4290504452"/>
              </p:ext>
            </p:extLst>
          </p:nvPr>
        </p:nvGraphicFramePr>
        <p:xfrm>
          <a:off x="8418443" y="1709836"/>
          <a:ext cx="3322000" cy="278911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0811340-7A8B-DB85-02EF-4EC72ADEE598}"/>
              </a:ext>
            </a:extLst>
          </p:cNvPr>
          <p:cNvSpPr txBox="1"/>
          <p:nvPr/>
        </p:nvSpPr>
        <p:spPr>
          <a:xfrm>
            <a:off x="538800" y="6283233"/>
            <a:ext cx="10976924" cy="261610"/>
          </a:xfrm>
          <a:prstGeom prst="rect">
            <a:avLst/>
          </a:prstGeom>
          <a:noFill/>
        </p:spPr>
        <p:txBody>
          <a:bodyPr wrap="square" lIns="0" rtlCol="0">
            <a:spAutoFit/>
          </a:bodyPr>
          <a:lstStyle/>
          <a:p>
            <a:r>
              <a:rPr lang="en-GB" sz="1100"/>
              <a:t>1 Plus a further 2 million on Economy 7/10 tariffs. </a:t>
            </a:r>
            <a:r>
              <a:rPr lang="en-GB" sz="1100">
                <a:hlinkClick r:id="rId3"/>
              </a:rPr>
              <a:t>https://insights.lcp.com/rs/032-PAO-331/images/LCP-Delta-Beyond-Tariffs-GB-household-flexibility-propositions-Dec-2025.pdf</a:t>
            </a:r>
            <a:r>
              <a:rPr lang="en-GB" sz="1100"/>
              <a:t>, 5-6.</a:t>
            </a:r>
          </a:p>
        </p:txBody>
      </p:sp>
      <p:sp>
        <p:nvSpPr>
          <p:cNvPr id="4" name="AutoShape 2" descr="Image preview">
            <a:extLst>
              <a:ext uri="{FF2B5EF4-FFF2-40B4-BE49-F238E27FC236}">
                <a16:creationId xmlns:a16="http://schemas.microsoft.com/office/drawing/2014/main" id="{50D533A4-BDE2-537D-EF25-002FDDD77A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Content Placeholder 2">
            <a:extLst>
              <a:ext uri="{FF2B5EF4-FFF2-40B4-BE49-F238E27FC236}">
                <a16:creationId xmlns:a16="http://schemas.microsoft.com/office/drawing/2014/main" id="{A346CB27-5C27-421D-D512-03DAAE074FB0}"/>
              </a:ext>
            </a:extLst>
          </p:cNvPr>
          <p:cNvSpPr txBox="1">
            <a:spLocks/>
          </p:cNvSpPr>
          <p:nvPr/>
        </p:nvSpPr>
        <p:spPr>
          <a:xfrm>
            <a:off x="538800" y="4596571"/>
            <a:ext cx="11114399" cy="1629512"/>
          </a:xfrm>
          <a:prstGeom prst="rect">
            <a:avLst/>
          </a:prstGeom>
        </p:spPr>
        <p:txBody>
          <a:bodyPr vert="horz" lIns="0" tIns="0" rIns="0" bIns="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Corbel" panose="020B0503020204020204" pitchFamily="34" charset="0"/>
              </a:rPr>
              <a:t>growing consumer numbers. This is a sign that more customers feel confident enough to participate in smart. But also reflects this is a crucial juncture: </a:t>
            </a:r>
            <a:r>
              <a:rPr lang="en-GB" sz="1200" b="1">
                <a:solidFill>
                  <a:schemeClr val="accent2"/>
                </a:solidFill>
                <a:latin typeface="Corbel" panose="020B0503020204020204" pitchFamily="34" charset="0"/>
              </a:rPr>
              <a:t>mistakes that undermine trust now could be costly</a:t>
            </a:r>
            <a:r>
              <a:rPr lang="en-GB" sz="1200">
                <a:latin typeface="Corbel" panose="020B0503020204020204" pitchFamily="34" charset="0"/>
              </a:rPr>
              <a:t>. This is particularly relevant for the Warm Homes Fund which proposes to offer middle income households loan finance to fund LCTs. This may broaden access to the smart energy market even further, but it is essential this is accompanied by the right offers and support to deliver good financial outcomes.</a:t>
            </a:r>
          </a:p>
          <a:p>
            <a:pPr>
              <a:spcBef>
                <a:spcPts val="0"/>
              </a:spcBef>
            </a:pPr>
            <a:endParaRPr lang="en-GB" sz="1200">
              <a:latin typeface="Corbel" panose="020B0503020204020204" pitchFamily="34" charset="0"/>
            </a:endParaRPr>
          </a:p>
          <a:p>
            <a:pPr>
              <a:spcBef>
                <a:spcPts val="0"/>
              </a:spcBef>
            </a:pPr>
            <a:r>
              <a:rPr lang="en-GB" sz="1200">
                <a:latin typeface="Corbel" panose="020B0503020204020204" pitchFamily="34" charset="0"/>
              </a:rPr>
              <a:t>As the market continues to mature, we think it’s more important than ever to be monitoring developments, ideally supported by more mandated sharing of data such as customer numbers. Tracking how recent volatility impacts consumer options and confidence will be key moving forward.</a:t>
            </a:r>
          </a:p>
          <a:p>
            <a:pPr>
              <a:spcBef>
                <a:spcPts val="0"/>
              </a:spcBef>
            </a:pPr>
            <a:endParaRPr lang="en-GB" sz="1200" b="1">
              <a:latin typeface="Corbel" panose="020B0503020204020204" pitchFamily="34" charset="0"/>
            </a:endParaRPr>
          </a:p>
          <a:p>
            <a:pPr>
              <a:spcBef>
                <a:spcPts val="600"/>
              </a:spcBef>
            </a:pPr>
            <a:r>
              <a:rPr lang="en-GB" sz="1200" b="1">
                <a:latin typeface="Corbel" panose="020B0503020204020204" pitchFamily="34" charset="0"/>
              </a:rPr>
              <a:t>Recommendations</a:t>
            </a:r>
          </a:p>
          <a:p>
            <a:pPr>
              <a:spcBef>
                <a:spcPts val="0"/>
              </a:spcBef>
            </a:pPr>
            <a:r>
              <a:rPr lang="en-GB" sz="1200">
                <a:latin typeface="Corbel" panose="020B0503020204020204" pitchFamily="34" charset="0"/>
              </a:rPr>
              <a:t>Government to provide </a:t>
            </a:r>
            <a:r>
              <a:rPr lang="en-GB" sz="1200" b="1">
                <a:solidFill>
                  <a:schemeClr val="accent2"/>
                </a:solidFill>
                <a:latin typeface="Corbel" panose="020B0503020204020204" pitchFamily="34" charset="0"/>
              </a:rPr>
              <a:t>more formal market monitoring </a:t>
            </a:r>
            <a:r>
              <a:rPr lang="en-GB" sz="1200">
                <a:latin typeface="Corbel" panose="020B0503020204020204" pitchFamily="34" charset="0"/>
              </a:rPr>
              <a:t>of smart energy offers.</a:t>
            </a:r>
          </a:p>
          <a:p>
            <a:endParaRPr lang="en-GB" sz="1200" b="1">
              <a:latin typeface="Corbel" panose="020B0503020204020204" pitchFamily="34" charset="0"/>
            </a:endParaRPr>
          </a:p>
        </p:txBody>
      </p:sp>
    </p:spTree>
    <p:extLst>
      <p:ext uri="{BB962C8B-B14F-4D97-AF65-F5344CB8AC3E}">
        <p14:creationId xmlns:p14="http://schemas.microsoft.com/office/powerpoint/2010/main" val="2128501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3EC3B-D429-3813-D370-6818E5CAB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A0A41-3888-7776-D831-F61747AEFE29}"/>
              </a:ext>
            </a:extLst>
          </p:cNvPr>
          <p:cNvSpPr>
            <a:spLocks noGrp="1"/>
          </p:cNvSpPr>
          <p:nvPr>
            <p:ph type="title"/>
          </p:nvPr>
        </p:nvSpPr>
        <p:spPr>
          <a:xfrm>
            <a:off x="539999" y="936000"/>
            <a:ext cx="11760858" cy="720006"/>
          </a:xfrm>
        </p:spPr>
        <p:txBody>
          <a:bodyPr/>
          <a:lstStyle/>
          <a:p>
            <a:r>
              <a:rPr lang="en-GB" sz="4000">
                <a:latin typeface="Corbel" panose="020B0503020204020204" pitchFamily="34" charset="0"/>
              </a:rPr>
              <a:t>Uneven access and potential benefits…</a:t>
            </a:r>
            <a:endParaRPr lang="en-GB" sz="4000"/>
          </a:p>
        </p:txBody>
      </p:sp>
      <p:sp>
        <p:nvSpPr>
          <p:cNvPr id="3" name="Content Placeholder 2">
            <a:extLst>
              <a:ext uri="{FF2B5EF4-FFF2-40B4-BE49-F238E27FC236}">
                <a16:creationId xmlns:a16="http://schemas.microsoft.com/office/drawing/2014/main" id="{4572423E-B399-7541-BAA0-E8D3B27819E0}"/>
              </a:ext>
            </a:extLst>
          </p:cNvPr>
          <p:cNvSpPr>
            <a:spLocks noGrp="1"/>
          </p:cNvSpPr>
          <p:nvPr>
            <p:ph idx="1"/>
          </p:nvPr>
        </p:nvSpPr>
        <p:spPr>
          <a:xfrm>
            <a:off x="540000" y="1763999"/>
            <a:ext cx="6676878" cy="4676129"/>
          </a:xfrm>
        </p:spPr>
        <p:txBody>
          <a:bodyPr>
            <a:noAutofit/>
          </a:bodyPr>
          <a:lstStyle/>
          <a:p>
            <a:pPr>
              <a:spcBef>
                <a:spcPts val="600"/>
              </a:spcBef>
            </a:pPr>
            <a:r>
              <a:rPr lang="en-GB" sz="1200">
                <a:latin typeface="Corbel" panose="020B0503020204020204" pitchFamily="34" charset="0"/>
              </a:rPr>
              <a:t>Despite growth, the smart energy market is </a:t>
            </a:r>
            <a:r>
              <a:rPr lang="en-GB" sz="1200" b="1">
                <a:solidFill>
                  <a:schemeClr val="accent2"/>
                </a:solidFill>
                <a:latin typeface="Corbel" panose="020B0503020204020204" pitchFamily="34" charset="0"/>
              </a:rPr>
              <a:t>still delivering primarily for a small group of consumers</a:t>
            </a:r>
            <a:r>
              <a:rPr lang="en-GB" sz="1200">
                <a:latin typeface="Corbel" panose="020B0503020204020204" pitchFamily="34" charset="0"/>
              </a:rPr>
              <a:t>. This is most clearly seen in terms of </a:t>
            </a:r>
            <a:r>
              <a:rPr lang="en-GB" sz="1200" b="1">
                <a:solidFill>
                  <a:schemeClr val="accent2"/>
                </a:solidFill>
                <a:latin typeface="Corbel" panose="020B0503020204020204" pitchFamily="34" charset="0"/>
              </a:rPr>
              <a:t>market access</a:t>
            </a:r>
            <a:r>
              <a:rPr lang="en-GB" sz="1200">
                <a:latin typeface="Corbel" panose="020B0503020204020204" pitchFamily="34" charset="0"/>
              </a:rPr>
              <a:t>. By profiling offer types using the Capabilities Lens, we can see how many offer types are available for consumers with different needs and attributes. We developed some personas (see right) to visualise some of the asymmetries between different consumer types. Access continues to be driven by key capabilities like LCT and home ownership, meter type and payment method. </a:t>
            </a:r>
          </a:p>
          <a:p>
            <a:pPr>
              <a:spcBef>
                <a:spcPts val="600"/>
              </a:spcBef>
            </a:pPr>
            <a:r>
              <a:rPr lang="en-GB" sz="1200">
                <a:latin typeface="Corbel" panose="020B0503020204020204" pitchFamily="34" charset="0"/>
              </a:rPr>
              <a:t>We’ve also presented some analysis at our webinars looking specifically at smart tariffs. Again, this shows </a:t>
            </a:r>
            <a:r>
              <a:rPr lang="en-GB" sz="1200" b="1">
                <a:solidFill>
                  <a:schemeClr val="accent2"/>
                </a:solidFill>
                <a:latin typeface="Corbel" panose="020B0503020204020204" pitchFamily="34" charset="0"/>
              </a:rPr>
              <a:t>disparities in access</a:t>
            </a:r>
            <a:r>
              <a:rPr lang="en-GB" sz="1200">
                <a:latin typeface="Corbel" panose="020B0503020204020204" pitchFamily="34" charset="0"/>
              </a:rPr>
              <a:t>: users with certain LCTs have a much larger choice of tariffs. Whilst an EV and PV owner currently has a choice of 52 different smart tariffs, a heat pump owner has 15, a consumer with no LCTs has 9.</a:t>
            </a:r>
          </a:p>
          <a:p>
            <a:pPr indent="-228600">
              <a:spcBef>
                <a:spcPts val="600"/>
              </a:spcBef>
            </a:pPr>
            <a:r>
              <a:rPr lang="en-GB" sz="1200">
                <a:latin typeface="Corbel" panose="020B0503020204020204" pitchFamily="34" charset="0"/>
              </a:rPr>
              <a:t>We’ve also tracked </a:t>
            </a:r>
            <a:r>
              <a:rPr lang="en-GB" sz="1200" b="1">
                <a:solidFill>
                  <a:schemeClr val="accent2"/>
                </a:solidFill>
                <a:latin typeface="Corbel" panose="020B0503020204020204" pitchFamily="34" charset="0"/>
              </a:rPr>
              <a:t>large inequalities in potential savings</a:t>
            </a:r>
            <a:r>
              <a:rPr lang="en-GB" sz="1200">
                <a:latin typeface="Corbel" panose="020B0503020204020204" pitchFamily="34" charset="0"/>
              </a:rPr>
              <a:t>. Using domestic consumer archetypes we developed for NESO, we analysed how much personas could save on their most competitive smart tariff options. There are big differences between personas (see right). Nonetheless, some savings have been impacted by recent volatility: a heat pump user could save £504 in March 2025, but with the withdrawal of heat pump type of use tariffs, their savings are now £180.</a:t>
            </a:r>
          </a:p>
          <a:p>
            <a:pPr lvl="0" indent="-228600">
              <a:spcBef>
                <a:spcPts val="600"/>
              </a:spcBef>
              <a:defRPr/>
            </a:pPr>
            <a:r>
              <a:rPr lang="en-GB" sz="1200" b="1">
                <a:solidFill>
                  <a:prstClr val="black"/>
                </a:solidFill>
                <a:latin typeface="Corbel" panose="020B0503020204020204" pitchFamily="34" charset="0"/>
              </a:rPr>
              <a:t>Implications</a:t>
            </a:r>
          </a:p>
          <a:p>
            <a:pPr lvl="0" indent="-228600">
              <a:spcBef>
                <a:spcPts val="600"/>
              </a:spcBef>
              <a:defRPr/>
            </a:pPr>
            <a:r>
              <a:rPr lang="en-GB" sz="1200">
                <a:solidFill>
                  <a:prstClr val="black"/>
                </a:solidFill>
                <a:latin typeface="Corbel" panose="020B0503020204020204" pitchFamily="34" charset="0"/>
              </a:rPr>
              <a:t>This data suggests </a:t>
            </a:r>
            <a:r>
              <a:rPr lang="en-GB" sz="1200" b="1">
                <a:solidFill>
                  <a:srgbClr val="6B57DE"/>
                </a:solidFill>
                <a:latin typeface="Corbel" panose="020B0503020204020204" pitchFamily="34" charset="0"/>
              </a:rPr>
              <a:t>the current market for smart energy in the UK is two-tiered</a:t>
            </a:r>
            <a:r>
              <a:rPr lang="en-GB" sz="1200">
                <a:solidFill>
                  <a:prstClr val="black"/>
                </a:solidFill>
                <a:latin typeface="Corbel" panose="020B0503020204020204" pitchFamily="34" charset="0"/>
              </a:rPr>
              <a:t>. Smart and Fair has warned of the danger of this pattern becoming rooted in the future energy system. This would not only be </a:t>
            </a:r>
            <a:r>
              <a:rPr lang="en-GB" sz="1200" b="1">
                <a:solidFill>
                  <a:srgbClr val="6B57DE"/>
                </a:solidFill>
                <a:latin typeface="Corbel" panose="020B0503020204020204" pitchFamily="34" charset="0"/>
              </a:rPr>
              <a:t>unfair</a:t>
            </a:r>
            <a:r>
              <a:rPr lang="en-GB" sz="1200">
                <a:solidFill>
                  <a:prstClr val="black"/>
                </a:solidFill>
                <a:latin typeface="Corbel" panose="020B0503020204020204" pitchFamily="34" charset="0"/>
              </a:rPr>
              <a:t> but </a:t>
            </a:r>
            <a:r>
              <a:rPr lang="en-GB" sz="1200" b="1">
                <a:solidFill>
                  <a:srgbClr val="6B57DE"/>
                </a:solidFill>
                <a:latin typeface="Corbel" panose="020B0503020204020204" pitchFamily="34" charset="0"/>
              </a:rPr>
              <a:t>risks undermining the effectiveness </a:t>
            </a:r>
            <a:r>
              <a:rPr lang="en-GB" sz="1200">
                <a:solidFill>
                  <a:prstClr val="black"/>
                </a:solidFill>
                <a:latin typeface="Corbel" panose="020B0503020204020204" pitchFamily="34" charset="0"/>
              </a:rPr>
              <a:t>of the whole transition if ordinary consumers lose faith. Being able to track fairness metrics (as above) is a key first step for preventing this. More data from offer providers on exactly </a:t>
            </a:r>
            <a:r>
              <a:rPr lang="en-GB" sz="1200" i="1">
                <a:solidFill>
                  <a:prstClr val="black"/>
                </a:solidFill>
                <a:latin typeface="Corbel" panose="020B0503020204020204" pitchFamily="34" charset="0"/>
              </a:rPr>
              <a:t>who </a:t>
            </a:r>
            <a:r>
              <a:rPr lang="en-GB" sz="1200">
                <a:solidFill>
                  <a:prstClr val="black"/>
                </a:solidFill>
                <a:latin typeface="Corbel" panose="020B0503020204020204" pitchFamily="34" charset="0"/>
              </a:rPr>
              <a:t>is using their offers, and their outcomes, would improve these metrics. High savings for LCT owners also suggests there would be value in focussing advice for this group.</a:t>
            </a:r>
          </a:p>
          <a:p>
            <a:pPr lvl="0">
              <a:spcBef>
                <a:spcPts val="600"/>
              </a:spcBef>
              <a:defRPr/>
            </a:pPr>
            <a:r>
              <a:rPr lang="en-GB" sz="1200" b="1">
                <a:solidFill>
                  <a:prstClr val="black"/>
                </a:solidFill>
                <a:latin typeface="Corbel" panose="020B0503020204020204" pitchFamily="34" charset="0"/>
              </a:rPr>
              <a:t>Recommendations</a:t>
            </a:r>
          </a:p>
          <a:p>
            <a:pPr lvl="0">
              <a:spcBef>
                <a:spcPts val="600"/>
              </a:spcBef>
              <a:defRPr/>
            </a:pPr>
            <a:r>
              <a:rPr lang="en-GB" sz="1200">
                <a:solidFill>
                  <a:prstClr val="black"/>
                </a:solidFill>
                <a:latin typeface="Corbel" panose="020B0503020204020204" pitchFamily="34" charset="0"/>
              </a:rPr>
              <a:t>Regulator to mandate smart offer providers </a:t>
            </a:r>
            <a:r>
              <a:rPr lang="en-GB" sz="1200" b="1">
                <a:solidFill>
                  <a:schemeClr val="accent2"/>
                </a:solidFill>
                <a:latin typeface="Corbel" panose="020B0503020204020204" pitchFamily="34" charset="0"/>
              </a:rPr>
              <a:t>to share more data about offer users and outcomes</a:t>
            </a:r>
            <a:r>
              <a:rPr lang="en-GB" sz="1200">
                <a:solidFill>
                  <a:prstClr val="black"/>
                </a:solidFill>
                <a:latin typeface="Corbel" panose="020B0503020204020204" pitchFamily="34" charset="0"/>
              </a:rPr>
              <a:t>.</a:t>
            </a:r>
          </a:p>
          <a:p>
            <a:pPr indent="-228600">
              <a:spcBef>
                <a:spcPts val="600"/>
              </a:spcBef>
            </a:pPr>
            <a:endParaRPr lang="en-GB" sz="1200">
              <a:latin typeface="Corbel" panose="020B0503020204020204" pitchFamily="34" charset="0"/>
            </a:endParaRPr>
          </a:p>
        </p:txBody>
      </p:sp>
      <p:sp>
        <p:nvSpPr>
          <p:cNvPr id="14" name="TextBox 13">
            <a:extLst>
              <a:ext uri="{FF2B5EF4-FFF2-40B4-BE49-F238E27FC236}">
                <a16:creationId xmlns:a16="http://schemas.microsoft.com/office/drawing/2014/main" id="{3E6A6BD1-DB69-E1C3-9061-D7AEAA6A5412}"/>
              </a:ext>
            </a:extLst>
          </p:cNvPr>
          <p:cNvSpPr txBox="1"/>
          <p:nvPr/>
        </p:nvSpPr>
        <p:spPr>
          <a:xfrm>
            <a:off x="9945932" y="2792651"/>
            <a:ext cx="501984" cy="276999"/>
          </a:xfrm>
          <a:prstGeom prst="rect">
            <a:avLst/>
          </a:prstGeom>
          <a:noFill/>
        </p:spPr>
        <p:txBody>
          <a:bodyPr wrap="square" rtlCol="0">
            <a:spAutoFit/>
          </a:bodyPr>
          <a:lstStyle/>
          <a:p>
            <a:r>
              <a:rPr lang="en-GB" sz="1200">
                <a:solidFill>
                  <a:schemeClr val="bg1"/>
                </a:solidFill>
              </a:rPr>
              <a:t>-1</a:t>
            </a:r>
          </a:p>
        </p:txBody>
      </p:sp>
      <p:graphicFrame>
        <p:nvGraphicFramePr>
          <p:cNvPr id="5" name="Chart 4">
            <a:extLst>
              <a:ext uri="{FF2B5EF4-FFF2-40B4-BE49-F238E27FC236}">
                <a16:creationId xmlns:a16="http://schemas.microsoft.com/office/drawing/2014/main" id="{6A7D78FE-E777-0459-EDA7-84335992152D}"/>
              </a:ext>
            </a:extLst>
          </p:cNvPr>
          <p:cNvGraphicFramePr>
            <a:graphicFrameLocks/>
          </p:cNvGraphicFramePr>
          <p:nvPr>
            <p:extLst>
              <p:ext uri="{D42A27DB-BD31-4B8C-83A1-F6EECF244321}">
                <p14:modId xmlns:p14="http://schemas.microsoft.com/office/powerpoint/2010/main" val="3783981222"/>
              </p:ext>
            </p:extLst>
          </p:nvPr>
        </p:nvGraphicFramePr>
        <p:xfrm>
          <a:off x="7216878" y="3847348"/>
          <a:ext cx="4509644"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C7C7289C-84A0-7CEB-2585-4A4772768ED6}"/>
              </a:ext>
            </a:extLst>
          </p:cNvPr>
          <p:cNvGraphicFramePr>
            <a:graphicFrameLocks/>
          </p:cNvGraphicFramePr>
          <p:nvPr>
            <p:extLst>
              <p:ext uri="{D42A27DB-BD31-4B8C-83A1-F6EECF244321}">
                <p14:modId xmlns:p14="http://schemas.microsoft.com/office/powerpoint/2010/main" val="3252496045"/>
              </p:ext>
            </p:extLst>
          </p:nvPr>
        </p:nvGraphicFramePr>
        <p:xfrm>
          <a:off x="7216878" y="1607836"/>
          <a:ext cx="4509644" cy="21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6006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E339-EE76-0188-7C15-76AF4CA0A50F}"/>
              </a:ext>
            </a:extLst>
          </p:cNvPr>
          <p:cNvSpPr>
            <a:spLocks noGrp="1"/>
          </p:cNvSpPr>
          <p:nvPr>
            <p:ph type="title"/>
          </p:nvPr>
        </p:nvSpPr>
        <p:spPr>
          <a:xfrm>
            <a:off x="540000" y="936000"/>
            <a:ext cx="11113200" cy="720006"/>
          </a:xfrm>
        </p:spPr>
        <p:txBody>
          <a:bodyPr/>
          <a:lstStyle/>
          <a:p>
            <a:r>
              <a:rPr lang="en-GB" sz="4000"/>
              <a:t>…but signs of narrowing gaps</a:t>
            </a:r>
          </a:p>
        </p:txBody>
      </p:sp>
      <p:sp>
        <p:nvSpPr>
          <p:cNvPr id="3" name="Content Placeholder 2">
            <a:extLst>
              <a:ext uri="{FF2B5EF4-FFF2-40B4-BE49-F238E27FC236}">
                <a16:creationId xmlns:a16="http://schemas.microsoft.com/office/drawing/2014/main" id="{7EED57F8-6782-5989-747D-E1F2C52C01AD}"/>
              </a:ext>
            </a:extLst>
          </p:cNvPr>
          <p:cNvSpPr>
            <a:spLocks noGrp="1"/>
          </p:cNvSpPr>
          <p:nvPr>
            <p:ph idx="1"/>
          </p:nvPr>
        </p:nvSpPr>
        <p:spPr>
          <a:xfrm>
            <a:off x="540000" y="1764000"/>
            <a:ext cx="7759048" cy="4410181"/>
          </a:xfrm>
        </p:spPr>
        <p:txBody>
          <a:bodyPr>
            <a:normAutofit/>
          </a:bodyPr>
          <a:lstStyle/>
          <a:p>
            <a:r>
              <a:rPr lang="en-GB">
                <a:latin typeface="Corbel" panose="020B0503020204020204" pitchFamily="34" charset="0"/>
              </a:rPr>
              <a:t>Although the smart energy market is still unbalanced in terms of the consumers it is serving, we have nonetheless seen some encouraging signs in the last two years that </a:t>
            </a:r>
            <a:r>
              <a:rPr lang="en-GB" b="1">
                <a:solidFill>
                  <a:schemeClr val="accent2"/>
                </a:solidFill>
                <a:latin typeface="Corbel" panose="020B0503020204020204" pitchFamily="34" charset="0"/>
              </a:rPr>
              <a:t>the market is delivering more for ordinary consumers</a:t>
            </a:r>
            <a:r>
              <a:rPr lang="en-GB">
                <a:latin typeface="Corbel" panose="020B0503020204020204" pitchFamily="34" charset="0"/>
              </a:rPr>
              <a:t>.</a:t>
            </a:r>
          </a:p>
          <a:p>
            <a:r>
              <a:rPr lang="en-GB">
                <a:latin typeface="Corbel" panose="020B0503020204020204" pitchFamily="34" charset="0"/>
              </a:rPr>
              <a:t>There are now </a:t>
            </a:r>
            <a:r>
              <a:rPr lang="en-GB" b="1">
                <a:solidFill>
                  <a:schemeClr val="accent2"/>
                </a:solidFill>
                <a:latin typeface="Corbel" panose="020B0503020204020204" pitchFamily="34" charset="0"/>
              </a:rPr>
              <a:t>more smart tariff options for those without an LCT</a:t>
            </a:r>
            <a:r>
              <a:rPr lang="en-GB">
                <a:latin typeface="Corbel" panose="020B0503020204020204" pitchFamily="34" charset="0"/>
              </a:rPr>
              <a:t>. There were 5 individual smart tariffs for these consumers in March 2024. There are now 12 (see ‘no LCT’ band right). A new offer type – smart storage heater time of use tariff – is also offering </a:t>
            </a:r>
            <a:r>
              <a:rPr lang="en-GB" b="1">
                <a:solidFill>
                  <a:schemeClr val="accent2"/>
                </a:solidFill>
                <a:latin typeface="Corbel" panose="020B0503020204020204" pitchFamily="34" charset="0"/>
              </a:rPr>
              <a:t>more competitive savings to a traditionally underserved group</a:t>
            </a:r>
            <a:r>
              <a:rPr lang="en-GB">
                <a:latin typeface="Corbel" panose="020B0503020204020204" pitchFamily="34" charset="0"/>
              </a:rPr>
              <a:t>.</a:t>
            </a:r>
          </a:p>
          <a:p>
            <a:r>
              <a:rPr lang="en-GB">
                <a:latin typeface="Corbel" panose="020B0503020204020204" pitchFamily="34" charset="0"/>
              </a:rPr>
              <a:t>Following the success of NESO’s Demand Flexibility Service, we’ve also seen a flourishing of demand shifting schemes (that incentivise users to flex without signing up to a tariff), including year-round schemes. This is an area where we have seen </a:t>
            </a:r>
            <a:r>
              <a:rPr lang="en-GB" b="1">
                <a:solidFill>
                  <a:schemeClr val="accent2"/>
                </a:solidFill>
                <a:latin typeface="Corbel" panose="020B0503020204020204" pitchFamily="34" charset="0"/>
              </a:rPr>
              <a:t>mass participation</a:t>
            </a:r>
            <a:r>
              <a:rPr lang="en-GB">
                <a:latin typeface="Corbel" panose="020B0503020204020204" pitchFamily="34" charset="0"/>
              </a:rPr>
              <a:t>: with more than 2.5 million customers, most of whom have no LCTs. The experience of these consumers will be explored more in the following section. </a:t>
            </a:r>
          </a:p>
          <a:p>
            <a:r>
              <a:rPr lang="en-GB">
                <a:latin typeface="Corbel" panose="020B0503020204020204" pitchFamily="34" charset="0"/>
              </a:rPr>
              <a:t>Finally, the recent announcement that plug-in solar is to be made available to UK consumers may also help </a:t>
            </a:r>
            <a:r>
              <a:rPr lang="en-GB" b="1">
                <a:solidFill>
                  <a:schemeClr val="accent2"/>
                </a:solidFill>
                <a:latin typeface="Corbel" panose="020B0503020204020204" pitchFamily="34" charset="0"/>
              </a:rPr>
              <a:t>break down capability barriers to smart products </a:t>
            </a:r>
            <a:r>
              <a:rPr lang="en-GB">
                <a:latin typeface="Corbel" panose="020B0503020204020204" pitchFamily="34" charset="0"/>
              </a:rPr>
              <a:t>for renters and those with less disposable income.</a:t>
            </a:r>
          </a:p>
        </p:txBody>
      </p:sp>
      <p:sp>
        <p:nvSpPr>
          <p:cNvPr id="4" name="Content Placeholder 2">
            <a:extLst>
              <a:ext uri="{FF2B5EF4-FFF2-40B4-BE49-F238E27FC236}">
                <a16:creationId xmlns:a16="http://schemas.microsoft.com/office/drawing/2014/main" id="{39E3237A-9081-C315-B62C-0D8E59179D9B}"/>
              </a:ext>
            </a:extLst>
          </p:cNvPr>
          <p:cNvSpPr txBox="1">
            <a:spLocks/>
          </p:cNvSpPr>
          <p:nvPr/>
        </p:nvSpPr>
        <p:spPr>
          <a:xfrm>
            <a:off x="540000" y="4932844"/>
            <a:ext cx="11279147" cy="1805952"/>
          </a:xfrm>
          <a:prstGeom prst="rect">
            <a:avLst/>
          </a:prstGeom>
        </p:spPr>
        <p:txBody>
          <a:bodyPr vert="horz" lIns="0" tIns="0" rIns="0" bIns="0" numCol="1" rtlCol="0">
            <a:noAutofit/>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b="1">
                <a:latin typeface="Corbel" panose="020B0503020204020204" pitchFamily="34" charset="0"/>
              </a:rPr>
              <a:t>Implications</a:t>
            </a:r>
          </a:p>
          <a:p>
            <a:pPr>
              <a:spcBef>
                <a:spcPts val="600"/>
              </a:spcBef>
            </a:pPr>
            <a:r>
              <a:rPr lang="en-GB">
                <a:latin typeface="Corbel" panose="020B0503020204020204" pitchFamily="34" charset="0"/>
              </a:rPr>
              <a:t>The popularity of demand shifting schemes reflects the potential and appetite for customers without LCTs to participate in flex. It’s positive that we are now seeing the retail market cater more to this interest, but there is still lots that could be done. A new smart tariff for the c.4 million prepay households in the UK would be one welcome addition. As well as delivering </a:t>
            </a:r>
            <a:r>
              <a:rPr lang="en-GB" b="1">
                <a:solidFill>
                  <a:schemeClr val="accent2"/>
                </a:solidFill>
                <a:latin typeface="Corbel" panose="020B0503020204020204" pitchFamily="34" charset="0"/>
              </a:rPr>
              <a:t>system value </a:t>
            </a:r>
            <a:r>
              <a:rPr lang="en-GB">
                <a:latin typeface="Corbel" panose="020B0503020204020204" pitchFamily="34" charset="0"/>
              </a:rPr>
              <a:t>and </a:t>
            </a:r>
            <a:r>
              <a:rPr lang="en-GB" b="1">
                <a:solidFill>
                  <a:schemeClr val="accent2"/>
                </a:solidFill>
                <a:latin typeface="Corbel" panose="020B0503020204020204" pitchFamily="34" charset="0"/>
              </a:rPr>
              <a:t>customer savings</a:t>
            </a:r>
            <a:r>
              <a:rPr lang="en-GB">
                <a:latin typeface="Corbel" panose="020B0503020204020204" pitchFamily="34" charset="0"/>
              </a:rPr>
              <a:t>, more of these tariffs would valuably build </a:t>
            </a:r>
            <a:r>
              <a:rPr lang="en-GB" b="1">
                <a:solidFill>
                  <a:schemeClr val="accent2"/>
                </a:solidFill>
                <a:latin typeface="Corbel" panose="020B0503020204020204" pitchFamily="34" charset="0"/>
              </a:rPr>
              <a:t>consumer flex awareness </a:t>
            </a:r>
            <a:r>
              <a:rPr lang="en-GB">
                <a:latin typeface="Corbel" panose="020B0503020204020204" pitchFamily="34" charset="0"/>
              </a:rPr>
              <a:t>before LCT ownership becomes more widespread. The potential for plug-in solar to benefit previously excluded groups will need to be monitored closely.</a:t>
            </a:r>
          </a:p>
          <a:p>
            <a:pPr>
              <a:spcBef>
                <a:spcPts val="600"/>
              </a:spcBef>
            </a:pPr>
            <a:r>
              <a:rPr lang="en-GB" b="1">
                <a:latin typeface="Corbel" panose="020B0503020204020204" pitchFamily="34" charset="0"/>
              </a:rPr>
              <a:t>Recommendations</a:t>
            </a:r>
          </a:p>
          <a:p>
            <a:pPr>
              <a:spcBef>
                <a:spcPts val="600"/>
              </a:spcBef>
            </a:pPr>
            <a:r>
              <a:rPr lang="en-GB">
                <a:latin typeface="Corbel" panose="020B0503020204020204" pitchFamily="34" charset="0"/>
              </a:rPr>
              <a:t>Offer providers should develop further inclusive innovation aimed at everyday consumers.</a:t>
            </a:r>
          </a:p>
        </p:txBody>
      </p:sp>
      <p:graphicFrame>
        <p:nvGraphicFramePr>
          <p:cNvPr id="12" name="Chart 11">
            <a:extLst>
              <a:ext uri="{FF2B5EF4-FFF2-40B4-BE49-F238E27FC236}">
                <a16:creationId xmlns:a16="http://schemas.microsoft.com/office/drawing/2014/main" id="{CBEA011D-B7B0-4FAA-ADE5-A7FD3EA31260}"/>
              </a:ext>
            </a:extLst>
          </p:cNvPr>
          <p:cNvGraphicFramePr>
            <a:graphicFrameLocks/>
          </p:cNvGraphicFramePr>
          <p:nvPr>
            <p:extLst>
              <p:ext uri="{D42A27DB-BD31-4B8C-83A1-F6EECF244321}">
                <p14:modId xmlns:p14="http://schemas.microsoft.com/office/powerpoint/2010/main" val="3008727594"/>
              </p:ext>
            </p:extLst>
          </p:nvPr>
        </p:nvGraphicFramePr>
        <p:xfrm>
          <a:off x="8299048" y="1764001"/>
          <a:ext cx="3352952" cy="31688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403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F196-574C-160F-9E54-33126629D1FF}"/>
              </a:ext>
            </a:extLst>
          </p:cNvPr>
          <p:cNvSpPr>
            <a:spLocks noGrp="1"/>
          </p:cNvSpPr>
          <p:nvPr>
            <p:ph type="title"/>
          </p:nvPr>
        </p:nvSpPr>
        <p:spPr>
          <a:xfrm>
            <a:off x="540000" y="936000"/>
            <a:ext cx="11113200" cy="720006"/>
          </a:xfrm>
        </p:spPr>
        <p:txBody>
          <a:bodyPr lIns="0"/>
          <a:lstStyle/>
          <a:p>
            <a:r>
              <a:rPr lang="en-GB" sz="4000"/>
              <a:t>Growth = opportunity = complexity</a:t>
            </a:r>
          </a:p>
        </p:txBody>
      </p:sp>
      <p:sp>
        <p:nvSpPr>
          <p:cNvPr id="3" name="Content Placeholder 2">
            <a:extLst>
              <a:ext uri="{FF2B5EF4-FFF2-40B4-BE49-F238E27FC236}">
                <a16:creationId xmlns:a16="http://schemas.microsoft.com/office/drawing/2014/main" id="{48A709C0-C07D-78B9-F634-BAC1CEEFE721}"/>
              </a:ext>
            </a:extLst>
          </p:cNvPr>
          <p:cNvSpPr>
            <a:spLocks noGrp="1"/>
          </p:cNvSpPr>
          <p:nvPr>
            <p:ph idx="1"/>
          </p:nvPr>
        </p:nvSpPr>
        <p:spPr>
          <a:xfrm>
            <a:off x="540000" y="1764000"/>
            <a:ext cx="7709479" cy="2714223"/>
          </a:xfrm>
        </p:spPr>
        <p:txBody>
          <a:bodyPr>
            <a:noAutofit/>
          </a:bodyPr>
          <a:lstStyle/>
          <a:p>
            <a:r>
              <a:rPr lang="en-GB" sz="1200">
                <a:latin typeface="Corbel" panose="020B0503020204020204" pitchFamily="34" charset="0"/>
              </a:rPr>
              <a:t>Continued development of the smart energy market has delivered: </a:t>
            </a:r>
            <a:r>
              <a:rPr lang="en-GB" sz="1200" b="1">
                <a:solidFill>
                  <a:schemeClr val="accent2"/>
                </a:solidFill>
                <a:latin typeface="Corbel" panose="020B0503020204020204" pitchFamily="34" charset="0"/>
              </a:rPr>
              <a:t>more opportunities for savings</a:t>
            </a:r>
            <a:r>
              <a:rPr lang="en-GB" sz="1200">
                <a:latin typeface="Corbel" panose="020B0503020204020204" pitchFamily="34" charset="0"/>
              </a:rPr>
              <a:t>, but </a:t>
            </a:r>
            <a:r>
              <a:rPr lang="en-GB" sz="1200" b="1">
                <a:solidFill>
                  <a:schemeClr val="accent2"/>
                </a:solidFill>
                <a:latin typeface="Corbel" panose="020B0503020204020204" pitchFamily="34" charset="0"/>
              </a:rPr>
              <a:t>increased complexity for consumers</a:t>
            </a:r>
            <a:r>
              <a:rPr lang="en-GB" sz="1200">
                <a:latin typeface="Corbel" panose="020B0503020204020204" pitchFamily="34" charset="0"/>
              </a:rPr>
              <a:t> to manage. </a:t>
            </a:r>
            <a:endParaRPr lang="en-GB" sz="1200">
              <a:highlight>
                <a:srgbClr val="F9CC5A"/>
              </a:highlight>
              <a:latin typeface="Corbel" panose="020B0503020204020204" pitchFamily="34" charset="0"/>
            </a:endParaRPr>
          </a:p>
          <a:p>
            <a:r>
              <a:rPr lang="en-GB" sz="1200">
                <a:latin typeface="Corbel" panose="020B0503020204020204" pitchFamily="34" charset="0"/>
              </a:rPr>
              <a:t>The increasing number of ‘bundled’ smart tariffs – that have preferential rates for, for example, those with certain import suppliers, brands/combinations of technology installed, or installers – is a good example. This is a positive development for many, delivering </a:t>
            </a:r>
            <a:r>
              <a:rPr lang="en-GB" sz="1200" b="1">
                <a:solidFill>
                  <a:schemeClr val="accent2"/>
                </a:solidFill>
                <a:latin typeface="Corbel" panose="020B0503020204020204" pitchFamily="34" charset="0"/>
              </a:rPr>
              <a:t>ease of choice </a:t>
            </a:r>
            <a:r>
              <a:rPr lang="en-GB" sz="1200">
                <a:latin typeface="Corbel" panose="020B0503020204020204" pitchFamily="34" charset="0"/>
              </a:rPr>
              <a:t>and </a:t>
            </a:r>
            <a:r>
              <a:rPr lang="en-GB" sz="1200" b="1">
                <a:solidFill>
                  <a:schemeClr val="accent2"/>
                </a:solidFill>
                <a:latin typeface="Corbel" panose="020B0503020204020204" pitchFamily="34" charset="0"/>
              </a:rPr>
              <a:t>more competitive rates</a:t>
            </a:r>
            <a:r>
              <a:rPr lang="en-GB" sz="1200">
                <a:solidFill>
                  <a:schemeClr val="tx2"/>
                </a:solidFill>
                <a:latin typeface="Corbel" panose="020B0503020204020204" pitchFamily="34" charset="0"/>
              </a:rPr>
              <a:t> (see right)</a:t>
            </a:r>
            <a:r>
              <a:rPr lang="en-GB" sz="1200">
                <a:latin typeface="Corbel" panose="020B0503020204020204" pitchFamily="34" charset="0"/>
              </a:rPr>
              <a:t>. But it also presents</a:t>
            </a:r>
            <a:r>
              <a:rPr lang="en-GB" sz="1200" b="1">
                <a:solidFill>
                  <a:schemeClr val="accent2"/>
                </a:solidFill>
                <a:latin typeface="Corbel" panose="020B0503020204020204" pitchFamily="34" charset="0"/>
              </a:rPr>
              <a:t> ‘lock-in’/’lock-out’ challenges</a:t>
            </a:r>
            <a:r>
              <a:rPr lang="en-GB" sz="1200">
                <a:latin typeface="Corbel" panose="020B0503020204020204" pitchFamily="34" charset="0"/>
              </a:rPr>
              <a:t> for those without the specific technology, or who like to shop around.</a:t>
            </a:r>
          </a:p>
          <a:p>
            <a:r>
              <a:rPr lang="en-GB" sz="1200">
                <a:latin typeface="Corbel" panose="020B0503020204020204" pitchFamily="34" charset="0"/>
              </a:rPr>
              <a:t>At a recent webinar, we also discussed the potential of Home Energy Management Systems (HEMS) to help consumers manage technical and market complexity. There are promising developments, but there is still a way to go on</a:t>
            </a:r>
            <a:r>
              <a:rPr lang="en-GB" sz="1200" b="1">
                <a:solidFill>
                  <a:schemeClr val="accent2"/>
                </a:solidFill>
                <a:latin typeface="Corbel" panose="020B0503020204020204" pitchFamily="34" charset="0"/>
              </a:rPr>
              <a:t> interoperability </a:t>
            </a:r>
            <a:r>
              <a:rPr lang="en-GB" sz="1200">
                <a:latin typeface="Corbel" panose="020B0503020204020204" pitchFamily="34" charset="0"/>
              </a:rPr>
              <a:t>and </a:t>
            </a:r>
            <a:r>
              <a:rPr lang="en-GB" sz="1200" b="1">
                <a:solidFill>
                  <a:schemeClr val="accent2"/>
                </a:solidFill>
                <a:latin typeface="Corbel" panose="020B0503020204020204" pitchFamily="34" charset="0"/>
              </a:rPr>
              <a:t>useability</a:t>
            </a:r>
            <a:r>
              <a:rPr lang="en-GB" sz="1200">
                <a:latin typeface="Corbel" panose="020B0503020204020204" pitchFamily="34" charset="0"/>
              </a:rPr>
              <a:t> before these are suitable for the mainstream.</a:t>
            </a:r>
          </a:p>
          <a:p>
            <a:r>
              <a:rPr lang="en-GB" sz="1200">
                <a:latin typeface="Corbel" panose="020B0503020204020204" pitchFamily="34" charset="0"/>
              </a:rPr>
              <a:t>More generally, consumers still face a </a:t>
            </a:r>
            <a:r>
              <a:rPr lang="en-GB" sz="1200" b="1">
                <a:solidFill>
                  <a:schemeClr val="accent2"/>
                </a:solidFill>
                <a:latin typeface="Corbel" panose="020B0503020204020204" pitchFamily="34" charset="0"/>
              </a:rPr>
              <a:t>lack of crucial information </a:t>
            </a:r>
            <a:r>
              <a:rPr lang="en-GB" sz="1200">
                <a:latin typeface="Corbel" panose="020B0503020204020204" pitchFamily="34" charset="0"/>
              </a:rPr>
              <a:t>when navigating the market, particularly around financial savings (and optimum tariff combinations) for different consumer situations and a lack of comparative detail. This absence is becoming more keenly-felt as market options continue to increase.</a:t>
            </a:r>
          </a:p>
          <a:p>
            <a:r>
              <a:rPr lang="en-GB" sz="1200" b="1">
                <a:latin typeface="Corbel" panose="020B0503020204020204" pitchFamily="34" charset="0"/>
              </a:rPr>
              <a:t>Implications</a:t>
            </a:r>
          </a:p>
          <a:p>
            <a:endParaRPr lang="en-GB" sz="1200"/>
          </a:p>
          <a:p>
            <a:endParaRPr lang="en-GB" sz="1200"/>
          </a:p>
        </p:txBody>
      </p:sp>
      <p:sp>
        <p:nvSpPr>
          <p:cNvPr id="16" name="Content Placeholder 2">
            <a:extLst>
              <a:ext uri="{FF2B5EF4-FFF2-40B4-BE49-F238E27FC236}">
                <a16:creationId xmlns:a16="http://schemas.microsoft.com/office/drawing/2014/main" id="{548A5033-82AF-5D10-E97C-D22986FA2787}"/>
              </a:ext>
            </a:extLst>
          </p:cNvPr>
          <p:cNvSpPr txBox="1">
            <a:spLocks/>
          </p:cNvSpPr>
          <p:nvPr/>
        </p:nvSpPr>
        <p:spPr>
          <a:xfrm>
            <a:off x="540000" y="4560788"/>
            <a:ext cx="10740913" cy="1102897"/>
          </a:xfrm>
          <a:prstGeom prst="rect">
            <a:avLst/>
          </a:prstGeom>
        </p:spPr>
        <p:txBody>
          <a:bodyPr vert="horz" lIns="0" tIns="0" rIns="0" bIns="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200">
                <a:latin typeface="Corbel" panose="020B0503020204020204" pitchFamily="34" charset="0"/>
              </a:rPr>
              <a:t>There is little evidence that the customer journey is getting simpler as the smart energy market grows – the opposite is true in many cases. This </a:t>
            </a:r>
            <a:r>
              <a:rPr lang="en-GB" sz="1200" b="1">
                <a:solidFill>
                  <a:schemeClr val="accent2"/>
                </a:solidFill>
                <a:latin typeface="Corbel" panose="020B0503020204020204" pitchFamily="34" charset="0"/>
              </a:rPr>
              <a:t>risks further entrenching current market inequalities</a:t>
            </a:r>
            <a:r>
              <a:rPr lang="en-GB" sz="1200">
                <a:latin typeface="Corbel" panose="020B0503020204020204" pitchFamily="34" charset="0"/>
              </a:rPr>
              <a:t>, leaving only the energy- or tech-savvy able to engage. There is little point in developing new inclusive options that are too confusing for most to consider. Better communication with consumers is key here. This needs to come primarily from offer providers. Smart energy advice – like through CSE’s Smart Energy Action Plans and Energy Choices Tool, is also important for matching consumers with suitable offers </a:t>
            </a:r>
            <a:r>
              <a:rPr lang="en-GB" sz="1200"/>
              <a:t>(</a:t>
            </a:r>
            <a:r>
              <a:rPr lang="en-GB" sz="1200">
                <a:hlinkClick r:id="rId2" action="ppaction://hlinksldjump"/>
              </a:rPr>
              <a:t>see Chapter 4</a:t>
            </a:r>
            <a:r>
              <a:rPr lang="en-GB" sz="1200"/>
              <a:t>) </a:t>
            </a:r>
            <a:r>
              <a:rPr lang="en-GB" sz="1200">
                <a:latin typeface="Corbel" panose="020B0503020204020204" pitchFamily="34" charset="0"/>
              </a:rPr>
              <a:t>. Ongoing work on improving interoperability across the smart energy ecosystem will also benefit inclusion, enabling easier automation through tech like HEMS.</a:t>
            </a:r>
          </a:p>
          <a:p>
            <a:pPr>
              <a:spcBef>
                <a:spcPts val="600"/>
              </a:spcBef>
            </a:pPr>
            <a:r>
              <a:rPr lang="en-GB" sz="1200" b="1">
                <a:latin typeface="Corbel" panose="020B0503020204020204" pitchFamily="34" charset="0"/>
              </a:rPr>
              <a:t>Recommendations</a:t>
            </a:r>
          </a:p>
          <a:p>
            <a:pPr>
              <a:spcBef>
                <a:spcPts val="600"/>
              </a:spcBef>
            </a:pPr>
            <a:r>
              <a:rPr lang="en-GB" sz="1200">
                <a:latin typeface="Corbel" panose="020B0503020204020204" pitchFamily="34" charset="0"/>
              </a:rPr>
              <a:t>Designated CLF engagement organisation to work with offer providers to improve the clarity of offer information and government to expedite regulation aimed at improving interoperability.</a:t>
            </a:r>
          </a:p>
          <a:p>
            <a:pPr>
              <a:spcBef>
                <a:spcPts val="600"/>
              </a:spcBef>
            </a:pPr>
            <a:endParaRPr lang="en-GB" sz="1200" b="1">
              <a:latin typeface="Corbel" panose="020B0503020204020204" pitchFamily="34" charset="0"/>
            </a:endParaRPr>
          </a:p>
        </p:txBody>
      </p:sp>
      <p:graphicFrame>
        <p:nvGraphicFramePr>
          <p:cNvPr id="5" name="Chart 4">
            <a:extLst>
              <a:ext uri="{FF2B5EF4-FFF2-40B4-BE49-F238E27FC236}">
                <a16:creationId xmlns:a16="http://schemas.microsoft.com/office/drawing/2014/main" id="{F9BEBA16-A317-94C6-35F1-FD11A01F15F8}"/>
              </a:ext>
            </a:extLst>
          </p:cNvPr>
          <p:cNvGraphicFramePr>
            <a:graphicFrameLocks/>
          </p:cNvGraphicFramePr>
          <p:nvPr>
            <p:extLst>
              <p:ext uri="{D42A27DB-BD31-4B8C-83A1-F6EECF244321}">
                <p14:modId xmlns:p14="http://schemas.microsoft.com/office/powerpoint/2010/main" val="1000530086"/>
              </p:ext>
            </p:extLst>
          </p:nvPr>
        </p:nvGraphicFramePr>
        <p:xfrm>
          <a:off x="8378713" y="1764000"/>
          <a:ext cx="3273287" cy="2452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8056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22843-B840-DFC6-AF81-85D22EA66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5B31E-93D0-1FB2-C76F-C9A7B461A227}"/>
              </a:ext>
            </a:extLst>
          </p:cNvPr>
          <p:cNvSpPr>
            <a:spLocks noGrp="1"/>
          </p:cNvSpPr>
          <p:nvPr>
            <p:ph type="title"/>
          </p:nvPr>
        </p:nvSpPr>
        <p:spPr>
          <a:xfrm>
            <a:off x="540000" y="936000"/>
            <a:ext cx="11113200" cy="720006"/>
          </a:xfrm>
        </p:spPr>
        <p:txBody>
          <a:bodyPr lIns="0"/>
          <a:lstStyle/>
          <a:p>
            <a:r>
              <a:rPr lang="en-GB" sz="4000"/>
              <a:t>Conclusion</a:t>
            </a:r>
          </a:p>
        </p:txBody>
      </p:sp>
      <p:sp>
        <p:nvSpPr>
          <p:cNvPr id="3" name="Content Placeholder 2">
            <a:extLst>
              <a:ext uri="{FF2B5EF4-FFF2-40B4-BE49-F238E27FC236}">
                <a16:creationId xmlns:a16="http://schemas.microsoft.com/office/drawing/2014/main" id="{DF87D13E-957C-D5CE-CC95-FA2A59A4BF83}"/>
              </a:ext>
            </a:extLst>
          </p:cNvPr>
          <p:cNvSpPr>
            <a:spLocks noGrp="1"/>
          </p:cNvSpPr>
          <p:nvPr>
            <p:ph idx="1"/>
          </p:nvPr>
        </p:nvSpPr>
        <p:spPr>
          <a:xfrm>
            <a:off x="540000" y="1763999"/>
            <a:ext cx="11113200" cy="4436775"/>
          </a:xfrm>
        </p:spPr>
        <p:txBody>
          <a:bodyPr numCol="1" spcCol="360000">
            <a:noAutofit/>
          </a:bodyPr>
          <a:lstStyle/>
          <a:p>
            <a:pPr fontAlgn="t">
              <a:lnSpc>
                <a:spcPts val="1500"/>
              </a:lnSpc>
            </a:pPr>
            <a:r>
              <a:rPr lang="en-GB" sz="1200">
                <a:latin typeface="Corbel" panose="020B0503020204020204" pitchFamily="34" charset="0"/>
              </a:rPr>
              <a:t>It is good news that the smart energy market is continuing to deliver innovation, and that this innovation is supporting growing consumer numbers. This is a sign that more customers feel confident enough to participate in smart energy. But also reflects this is a crucial juncture: </a:t>
            </a:r>
            <a:r>
              <a:rPr lang="en-GB" sz="1200" b="1">
                <a:solidFill>
                  <a:schemeClr val="accent2"/>
                </a:solidFill>
                <a:latin typeface="Corbel" panose="020B0503020204020204" pitchFamily="34" charset="0"/>
              </a:rPr>
              <a:t>mistakes that undermine trust now could be costly</a:t>
            </a:r>
            <a:r>
              <a:rPr lang="en-GB" sz="1200">
                <a:latin typeface="Corbel" panose="020B0503020204020204" pitchFamily="34" charset="0"/>
              </a:rPr>
              <a:t>.</a:t>
            </a:r>
          </a:p>
          <a:p>
            <a:pPr fontAlgn="t">
              <a:lnSpc>
                <a:spcPts val="1500"/>
              </a:lnSpc>
            </a:pPr>
            <a:r>
              <a:rPr lang="en-GB" sz="1200">
                <a:latin typeface="Corbel" panose="020B0503020204020204" pitchFamily="34" charset="0"/>
              </a:rPr>
              <a:t>The evidence above suggests </a:t>
            </a:r>
            <a:r>
              <a:rPr lang="en-GB" sz="1200" b="1">
                <a:solidFill>
                  <a:schemeClr val="accent2"/>
                </a:solidFill>
                <a:latin typeface="Corbel" panose="020B0503020204020204" pitchFamily="34" charset="0"/>
              </a:rPr>
              <a:t>the current market for smart energy in the UK is two-tiered</a:t>
            </a:r>
            <a:r>
              <a:rPr lang="en-GB" sz="1200">
                <a:latin typeface="Corbel" panose="020B0503020204020204" pitchFamily="34" charset="0"/>
              </a:rPr>
              <a:t>. Viewed through the Capabilities Lens, these trends show a market increasingly shaped by pre-existing advantages in income, technology, and housing. Smart and Fair has warned consistently of the danger of this pattern becoming rooted in the future energy system. This not only creates a fairness risk as it is skewed towards rewarding wealthier consumers for mitigating constraints they have helped embed, but </a:t>
            </a:r>
            <a:r>
              <a:rPr lang="en-GB" sz="1200" b="1">
                <a:solidFill>
                  <a:schemeClr val="accent2"/>
                </a:solidFill>
                <a:latin typeface="Corbel" panose="020B0503020204020204" pitchFamily="34" charset="0"/>
              </a:rPr>
              <a:t>risks undermining the effectiveness </a:t>
            </a:r>
            <a:r>
              <a:rPr lang="en-GB" sz="1200">
                <a:latin typeface="Corbel" panose="020B0503020204020204" pitchFamily="34" charset="0"/>
              </a:rPr>
              <a:t>of the whole transition if ordinary consumers lose faith. The Warm Homes Fund proposes to offer middle income households finance to fund low carbon technologies. This may broaden access to the benefits of smart energy technologies and make things fairer, but it is essential finance offers are accompanied by impartial advice to prevent mis-selling.</a:t>
            </a:r>
          </a:p>
          <a:p>
            <a:pPr fontAlgn="t">
              <a:lnSpc>
                <a:spcPts val="1500"/>
              </a:lnSpc>
            </a:pPr>
            <a:r>
              <a:rPr lang="en-GB" sz="1200">
                <a:latin typeface="Corbel" panose="020B0503020204020204" pitchFamily="34" charset="0"/>
              </a:rPr>
              <a:t>The popularity of demand shifting schemes reflects there is potential and appetite for customers without LCTs to participate in flex. It is positive we are now seeing the retail market cater more to this interest, but there is still lots that could be done to widen access.</a:t>
            </a:r>
          </a:p>
          <a:p>
            <a:pPr fontAlgn="t">
              <a:lnSpc>
                <a:spcPts val="1500"/>
              </a:lnSpc>
            </a:pPr>
            <a:r>
              <a:rPr lang="en-GB" sz="1200">
                <a:latin typeface="Corbel" panose="020B0503020204020204" pitchFamily="34" charset="0"/>
              </a:rPr>
              <a:t>There is little evidence that the customer journey is getting simpler as the smart energy market grows – the opposite is true in many cases. This </a:t>
            </a:r>
            <a:r>
              <a:rPr lang="en-GB" sz="1200" b="1">
                <a:solidFill>
                  <a:schemeClr val="accent2"/>
                </a:solidFill>
                <a:latin typeface="Corbel" panose="020B0503020204020204" pitchFamily="34" charset="0"/>
              </a:rPr>
              <a:t>risks further entrenching current market inequalities</a:t>
            </a:r>
            <a:r>
              <a:rPr lang="en-GB" sz="1200">
                <a:latin typeface="Corbel" panose="020B0503020204020204" pitchFamily="34" charset="0"/>
              </a:rPr>
              <a:t>.</a:t>
            </a:r>
          </a:p>
          <a:p>
            <a:pPr fontAlgn="t">
              <a:lnSpc>
                <a:spcPts val="1500"/>
              </a:lnSpc>
            </a:pPr>
            <a:r>
              <a:rPr lang="en-GB" sz="1200">
                <a:latin typeface="Corbel" panose="020B0503020204020204" pitchFamily="34" charset="0"/>
              </a:rPr>
              <a:t>These risks will particularly limit two key outcomes:</a:t>
            </a:r>
          </a:p>
          <a:p>
            <a:pPr marL="720000" lvl="1" indent="0" fontAlgn="t">
              <a:lnSpc>
                <a:spcPts val="1500"/>
              </a:lnSpc>
              <a:spcBef>
                <a:spcPts val="1800"/>
              </a:spcBef>
              <a:buNone/>
            </a:pPr>
            <a:r>
              <a:rPr lang="en-GB" sz="1200" b="1">
                <a:solidFill>
                  <a:prstClr val="black"/>
                </a:solidFill>
              </a:rPr>
              <a:t>Confident consumers</a:t>
            </a:r>
            <a:r>
              <a:rPr lang="en-GB" sz="1200">
                <a:solidFill>
                  <a:prstClr val="black"/>
                </a:solidFill>
              </a:rPr>
              <a:t>: Complexity and lack of trust undermine consumer confidence and will limit engagement.</a:t>
            </a:r>
          </a:p>
          <a:p>
            <a:pPr marL="720000" lvl="1" indent="0" fontAlgn="t">
              <a:lnSpc>
                <a:spcPts val="1500"/>
              </a:lnSpc>
              <a:spcBef>
                <a:spcPts val="1800"/>
              </a:spcBef>
              <a:buNone/>
            </a:pPr>
            <a:r>
              <a:rPr lang="en-GB" sz="1200" b="1">
                <a:solidFill>
                  <a:prstClr val="black"/>
                </a:solidFill>
              </a:rPr>
              <a:t>A diverse market:</a:t>
            </a:r>
            <a:r>
              <a:rPr lang="en-GB" sz="1200">
                <a:solidFill>
                  <a:prstClr val="black"/>
                </a:solidFill>
              </a:rPr>
              <a:t> If the market continues to be skewed towards the </a:t>
            </a:r>
            <a:r>
              <a:rPr lang="en-GB" sz="1200">
                <a:latin typeface="Corbel" panose="020B0503020204020204" pitchFamily="34" charset="0"/>
              </a:rPr>
              <a:t>energy- or tech-savvy this will</a:t>
            </a:r>
            <a:r>
              <a:rPr lang="en-GB" sz="1200">
                <a:solidFill>
                  <a:prstClr val="black"/>
                </a:solidFill>
              </a:rPr>
              <a:t> undermine fairness and limit the reach and effectiveness of the energy transition.</a:t>
            </a:r>
            <a:endParaRPr lang="en-GB" sz="1200"/>
          </a:p>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The market trends explored in this chapter shape who can participate in smart energy offers in practice (explored in the next chapter), and the type of advice needed to support households to engage effectively (chapter 4).</a:t>
            </a:r>
          </a:p>
          <a:p>
            <a:pPr fontAlgn="t">
              <a:lnSpc>
                <a:spcPts val="1500"/>
              </a:lnSpc>
              <a:buNone/>
            </a:pPr>
            <a:br>
              <a:rPr lang="en-GB" sz="1200" b="0" i="0">
                <a:effectLst/>
              </a:rPr>
            </a:br>
            <a:endParaRPr lang="en-GB" sz="1200" b="0" i="0">
              <a:effectLst/>
            </a:endParaRPr>
          </a:p>
        </p:txBody>
      </p:sp>
      <p:pic>
        <p:nvPicPr>
          <p:cNvPr id="28" name="Graphic 27">
            <a:extLst>
              <a:ext uri="{FF2B5EF4-FFF2-40B4-BE49-F238E27FC236}">
                <a16:creationId xmlns:a16="http://schemas.microsoft.com/office/drawing/2014/main" id="{CBFB2055-E983-712F-E722-1CCFE447C89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30000" y="4828858"/>
            <a:ext cx="450000" cy="450000"/>
          </a:xfrm>
          <a:prstGeom prst="rect">
            <a:avLst/>
          </a:prstGeom>
        </p:spPr>
      </p:pic>
      <p:pic>
        <p:nvPicPr>
          <p:cNvPr id="29" name="Graphic 28">
            <a:extLst>
              <a:ext uri="{FF2B5EF4-FFF2-40B4-BE49-F238E27FC236}">
                <a16:creationId xmlns:a16="http://schemas.microsoft.com/office/drawing/2014/main" id="{B0E914F3-6D6F-7DCF-4F67-B4904F09C2B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0000" y="5332854"/>
            <a:ext cx="450000" cy="450000"/>
          </a:xfrm>
          <a:prstGeom prst="rect">
            <a:avLst/>
          </a:prstGeom>
        </p:spPr>
      </p:pic>
    </p:spTree>
    <p:extLst>
      <p:ext uri="{BB962C8B-B14F-4D97-AF65-F5344CB8AC3E}">
        <p14:creationId xmlns:p14="http://schemas.microsoft.com/office/powerpoint/2010/main" val="1440119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4209E-E0AB-16EA-298E-AF0D07A16B08}"/>
              </a:ext>
            </a:extLst>
          </p:cNvPr>
          <p:cNvSpPr>
            <a:spLocks noGrp="1"/>
          </p:cNvSpPr>
          <p:nvPr>
            <p:ph idx="1"/>
          </p:nvPr>
        </p:nvSpPr>
        <p:spPr>
          <a:xfrm>
            <a:off x="538800" y="1764000"/>
            <a:ext cx="11114400" cy="3483861"/>
          </a:xfrm>
        </p:spPr>
        <p:txBody>
          <a:bodyPr lIns="0">
            <a:normAutofit/>
          </a:bodyPr>
          <a:lstStyle/>
          <a:p>
            <a:pPr marL="864000" lvl="1" indent="0">
              <a:buNone/>
            </a:pPr>
            <a:r>
              <a:rPr lang="en-GB" b="1">
                <a:latin typeface="Corbel" panose="020B0503020204020204" pitchFamily="34" charset="0"/>
              </a:rPr>
              <a:t>Government to </a:t>
            </a:r>
            <a:r>
              <a:rPr lang="en-GB" b="1">
                <a:solidFill>
                  <a:schemeClr val="accent2"/>
                </a:solidFill>
                <a:latin typeface="Corbel" panose="020B0503020204020204" pitchFamily="34" charset="0"/>
              </a:rPr>
              <a:t>provide more formal market monitoring </a:t>
            </a:r>
            <a:r>
              <a:rPr lang="en-GB" b="1">
                <a:latin typeface="Corbel" panose="020B0503020204020204" pitchFamily="34" charset="0"/>
              </a:rPr>
              <a:t>of smart energy offers.</a:t>
            </a:r>
          </a:p>
          <a:p>
            <a:pPr marL="864000" lvl="1" indent="0">
              <a:spcBef>
                <a:spcPts val="0"/>
              </a:spcBef>
              <a:buNone/>
            </a:pPr>
            <a:r>
              <a:rPr lang="en-GB">
                <a:latin typeface="Corbel" panose="020B0503020204020204" pitchFamily="34" charset="0"/>
              </a:rPr>
              <a:t>Regulatory oversight should be established to provide a single source of truth about what’s coming onto the market, and what consumers are being served, to track market fairness.</a:t>
            </a:r>
          </a:p>
          <a:p>
            <a:pPr marL="864000" lvl="1" indent="0">
              <a:spcBef>
                <a:spcPts val="0"/>
              </a:spcBef>
              <a:buNone/>
            </a:pPr>
            <a:endParaRPr lang="en-GB" b="1">
              <a:latin typeface="Corbel" panose="020B0503020204020204" pitchFamily="34" charset="0"/>
            </a:endParaRPr>
          </a:p>
          <a:p>
            <a:pPr marL="864000" lvl="1" indent="0">
              <a:spcBef>
                <a:spcPts val="0"/>
              </a:spcBef>
              <a:buNone/>
            </a:pPr>
            <a:r>
              <a:rPr lang="en-GB" b="1">
                <a:latin typeface="Corbel" panose="020B0503020204020204" pitchFamily="34" charset="0"/>
              </a:rPr>
              <a:t>Regulator to mandate smart offer providers </a:t>
            </a:r>
            <a:r>
              <a:rPr lang="en-GB" b="1">
                <a:solidFill>
                  <a:schemeClr val="accent2"/>
                </a:solidFill>
                <a:latin typeface="Corbel" panose="020B0503020204020204" pitchFamily="34" charset="0"/>
              </a:rPr>
              <a:t>share more data about offer users and outcomes</a:t>
            </a:r>
            <a:r>
              <a:rPr lang="en-GB" b="1">
                <a:latin typeface="Corbel" panose="020B0503020204020204" pitchFamily="34" charset="0"/>
              </a:rPr>
              <a:t>.</a:t>
            </a:r>
          </a:p>
          <a:p>
            <a:pPr marL="864000" lvl="1" indent="0">
              <a:spcBef>
                <a:spcPts val="0"/>
              </a:spcBef>
              <a:buNone/>
            </a:pPr>
            <a:r>
              <a:rPr lang="en-GB">
                <a:latin typeface="Corbel" panose="020B0503020204020204" pitchFamily="34" charset="0"/>
              </a:rPr>
              <a:t>This will be crucial for helping to track how market developments are delivering for different consumer groups in practice.</a:t>
            </a:r>
          </a:p>
          <a:p>
            <a:pPr marL="864000" lvl="1" indent="0">
              <a:spcBef>
                <a:spcPts val="0"/>
              </a:spcBef>
              <a:buNone/>
            </a:pPr>
            <a:endParaRPr lang="en-GB">
              <a:latin typeface="Corbel" panose="020B0503020204020204" pitchFamily="34" charset="0"/>
            </a:endParaRPr>
          </a:p>
          <a:p>
            <a:pPr marL="864000" lvl="1" indent="0">
              <a:spcBef>
                <a:spcPts val="0"/>
              </a:spcBef>
              <a:buNone/>
            </a:pPr>
            <a:r>
              <a:rPr lang="en-GB" b="1">
                <a:latin typeface="Corbel" panose="020B0503020204020204" pitchFamily="34" charset="0"/>
              </a:rPr>
              <a:t>Offer providers to develop</a:t>
            </a:r>
            <a:r>
              <a:rPr lang="en-GB" b="1">
                <a:solidFill>
                  <a:schemeClr val="accent2"/>
                </a:solidFill>
                <a:latin typeface="Corbel" panose="020B0503020204020204" pitchFamily="34" charset="0"/>
              </a:rPr>
              <a:t> further inclusive innovation </a:t>
            </a:r>
            <a:r>
              <a:rPr lang="en-GB" b="1">
                <a:latin typeface="Corbel" panose="020B0503020204020204" pitchFamily="34" charset="0"/>
              </a:rPr>
              <a:t>aimed at everyday consumers</a:t>
            </a:r>
            <a:r>
              <a:rPr lang="en-GB" b="1">
                <a:solidFill>
                  <a:schemeClr val="accent2"/>
                </a:solidFill>
                <a:latin typeface="Corbel" panose="020B0503020204020204" pitchFamily="34" charset="0"/>
              </a:rPr>
              <a:t>.</a:t>
            </a:r>
          </a:p>
          <a:p>
            <a:pPr marL="864000" lvl="1" indent="0">
              <a:spcBef>
                <a:spcPts val="0"/>
              </a:spcBef>
              <a:buNone/>
            </a:pPr>
            <a:r>
              <a:rPr lang="en-GB">
                <a:latin typeface="Corbel" panose="020B0503020204020204" pitchFamily="34" charset="0"/>
              </a:rPr>
              <a:t>Recent trends suggest there is a mass market interest in flexibility – one focus for future work should be new smart tariff options for prepay consumers who are currently excluded.</a:t>
            </a:r>
          </a:p>
          <a:p>
            <a:pPr marL="864000" lvl="1" indent="0">
              <a:spcBef>
                <a:spcPts val="0"/>
              </a:spcBef>
              <a:buNone/>
            </a:pPr>
            <a:endParaRPr lang="en-GB">
              <a:latin typeface="Corbel" panose="020B0503020204020204" pitchFamily="34" charset="0"/>
            </a:endParaRPr>
          </a:p>
          <a:p>
            <a:pPr marL="864000" lvl="1" indent="0">
              <a:spcBef>
                <a:spcPts val="0"/>
              </a:spcBef>
              <a:buNone/>
            </a:pPr>
            <a:r>
              <a:rPr lang="en-GB" b="1">
                <a:latin typeface="Corbel" panose="020B0503020204020204" pitchFamily="34" charset="0"/>
              </a:rPr>
              <a:t>Designated CLF engagement organisation to work with offer providers to </a:t>
            </a:r>
            <a:r>
              <a:rPr lang="en-GB" b="1">
                <a:solidFill>
                  <a:schemeClr val="accent2"/>
                </a:solidFill>
                <a:latin typeface="Corbel" panose="020B0503020204020204" pitchFamily="34" charset="0"/>
              </a:rPr>
              <a:t>improve the clarity of offer information</a:t>
            </a:r>
            <a:r>
              <a:rPr lang="en-GB" b="1">
                <a:latin typeface="Corbel" panose="020B0503020204020204" pitchFamily="34" charset="0"/>
              </a:rPr>
              <a:t>.</a:t>
            </a:r>
          </a:p>
          <a:p>
            <a:pPr marL="864000" lvl="1" indent="0">
              <a:spcBef>
                <a:spcPts val="0"/>
              </a:spcBef>
              <a:buNone/>
            </a:pPr>
            <a:r>
              <a:rPr lang="en-GB">
                <a:latin typeface="Corbel" panose="020B0503020204020204" pitchFamily="34" charset="0"/>
              </a:rPr>
              <a:t>This should focus on providing tailored financial calculations for different consumer types, details about how different offers may work together, and better comparison across offer providers. </a:t>
            </a:r>
          </a:p>
          <a:p>
            <a:pPr marL="864000" lvl="1" indent="0">
              <a:spcBef>
                <a:spcPts val="0"/>
              </a:spcBef>
              <a:buNone/>
            </a:pPr>
            <a:endParaRPr lang="en-GB">
              <a:latin typeface="Corbel" panose="020B0503020204020204" pitchFamily="34" charset="0"/>
            </a:endParaRPr>
          </a:p>
          <a:p>
            <a:pPr marL="864000" lvl="1" indent="0">
              <a:spcBef>
                <a:spcPts val="0"/>
              </a:spcBef>
              <a:buNone/>
            </a:pPr>
            <a:r>
              <a:rPr lang="en-GB" b="1">
                <a:latin typeface="Corbel" panose="020B0503020204020204" pitchFamily="34" charset="0"/>
              </a:rPr>
              <a:t>Government to expedite </a:t>
            </a:r>
            <a:r>
              <a:rPr lang="en-GB" b="1">
                <a:solidFill>
                  <a:schemeClr val="accent2"/>
                </a:solidFill>
                <a:latin typeface="Corbel" panose="020B0503020204020204" pitchFamily="34" charset="0"/>
              </a:rPr>
              <a:t>regulation aimed at improving interoperability </a:t>
            </a:r>
            <a:r>
              <a:rPr lang="en-GB" b="1">
                <a:latin typeface="Corbel" panose="020B0503020204020204" pitchFamily="34" charset="0"/>
              </a:rPr>
              <a:t>across the smart energy ecosystem.</a:t>
            </a:r>
          </a:p>
          <a:p>
            <a:pPr marL="864000" lvl="1" indent="0">
              <a:spcBef>
                <a:spcPts val="0"/>
              </a:spcBef>
              <a:buNone/>
            </a:pPr>
            <a:r>
              <a:rPr lang="en-GB">
                <a:latin typeface="Corbel" panose="020B0503020204020204" pitchFamily="34" charset="0"/>
              </a:rPr>
              <a:t>Reducing friction in the communication across and between smart tariffs and smart products will be key to facilitating a more inclusive customer experience through automation and HEMS.</a:t>
            </a:r>
            <a:endParaRPr lang="en-GB"/>
          </a:p>
        </p:txBody>
      </p:sp>
      <p:sp>
        <p:nvSpPr>
          <p:cNvPr id="2" name="Title 1">
            <a:extLst>
              <a:ext uri="{FF2B5EF4-FFF2-40B4-BE49-F238E27FC236}">
                <a16:creationId xmlns:a16="http://schemas.microsoft.com/office/drawing/2014/main" id="{5691E6C6-691E-66AE-5924-273EFC35D297}"/>
              </a:ext>
            </a:extLst>
          </p:cNvPr>
          <p:cNvSpPr>
            <a:spLocks noGrp="1"/>
          </p:cNvSpPr>
          <p:nvPr>
            <p:ph type="title"/>
          </p:nvPr>
        </p:nvSpPr>
        <p:spPr>
          <a:xfrm>
            <a:off x="540000" y="936000"/>
            <a:ext cx="11113200" cy="720006"/>
          </a:xfrm>
        </p:spPr>
        <p:txBody>
          <a:bodyPr lIns="0"/>
          <a:lstStyle/>
          <a:p>
            <a:r>
              <a:rPr lang="en-GB" sz="4000"/>
              <a:t>Recommendations</a:t>
            </a:r>
          </a:p>
        </p:txBody>
      </p:sp>
      <p:pic>
        <p:nvPicPr>
          <p:cNvPr id="43" name="Graphic 42">
            <a:extLst>
              <a:ext uri="{FF2B5EF4-FFF2-40B4-BE49-F238E27FC236}">
                <a16:creationId xmlns:a16="http://schemas.microsoft.com/office/drawing/2014/main" id="{F1D9D056-38D3-7141-B305-35F439CBBB1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6000" y="1703668"/>
            <a:ext cx="576000" cy="576000"/>
          </a:xfrm>
          <a:prstGeom prst="rect">
            <a:avLst/>
          </a:prstGeom>
        </p:spPr>
      </p:pic>
      <p:pic>
        <p:nvPicPr>
          <p:cNvPr id="46" name="Graphic 45">
            <a:extLst>
              <a:ext uri="{FF2B5EF4-FFF2-40B4-BE49-F238E27FC236}">
                <a16:creationId xmlns:a16="http://schemas.microsoft.com/office/drawing/2014/main" id="{F41D66B6-BF13-4E8D-03AC-42831BFF6B1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6000" y="3076126"/>
            <a:ext cx="576000" cy="576000"/>
          </a:xfrm>
          <a:prstGeom prst="rect">
            <a:avLst/>
          </a:prstGeom>
        </p:spPr>
      </p:pic>
      <p:pic>
        <p:nvPicPr>
          <p:cNvPr id="48" name="Graphic 47">
            <a:extLst>
              <a:ext uri="{FF2B5EF4-FFF2-40B4-BE49-F238E27FC236}">
                <a16:creationId xmlns:a16="http://schemas.microsoft.com/office/drawing/2014/main" id="{776985D4-5207-7916-1015-2AF6B42E459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4730" y="4633210"/>
            <a:ext cx="576000" cy="576000"/>
          </a:xfrm>
          <a:prstGeom prst="rect">
            <a:avLst/>
          </a:prstGeom>
        </p:spPr>
      </p:pic>
      <p:grpSp>
        <p:nvGrpSpPr>
          <p:cNvPr id="55" name="Group 54">
            <a:extLst>
              <a:ext uri="{FF2B5EF4-FFF2-40B4-BE49-F238E27FC236}">
                <a16:creationId xmlns:a16="http://schemas.microsoft.com/office/drawing/2014/main" id="{06731987-C8C0-CFFB-9EBF-BDA3D465FD5F}"/>
              </a:ext>
            </a:extLst>
          </p:cNvPr>
          <p:cNvGrpSpPr/>
          <p:nvPr/>
        </p:nvGrpSpPr>
        <p:grpSpPr>
          <a:xfrm>
            <a:off x="538800" y="5827561"/>
            <a:ext cx="11114400" cy="592597"/>
            <a:chOff x="538800" y="6083200"/>
            <a:chExt cx="11114400" cy="592597"/>
          </a:xfrm>
        </p:grpSpPr>
        <p:sp>
          <p:nvSpPr>
            <p:cNvPr id="56" name="Rectangle 55">
              <a:extLst>
                <a:ext uri="{FF2B5EF4-FFF2-40B4-BE49-F238E27FC236}">
                  <a16:creationId xmlns:a16="http://schemas.microsoft.com/office/drawing/2014/main" id="{21987D04-40CD-2AB1-C5B6-D70A8649C9A0}"/>
                </a:ext>
              </a:extLst>
            </p:cNvPr>
            <p:cNvSpPr/>
            <p:nvPr/>
          </p:nvSpPr>
          <p:spPr>
            <a:xfrm>
              <a:off x="538800" y="6083200"/>
              <a:ext cx="11114400" cy="5925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grpSp>
          <p:nvGrpSpPr>
            <p:cNvPr id="57" name="Group 56">
              <a:extLst>
                <a:ext uri="{FF2B5EF4-FFF2-40B4-BE49-F238E27FC236}">
                  <a16:creationId xmlns:a16="http://schemas.microsoft.com/office/drawing/2014/main" id="{56663409-B948-53D1-37F1-972DB2D678B6}"/>
                </a:ext>
              </a:extLst>
            </p:cNvPr>
            <p:cNvGrpSpPr/>
            <p:nvPr/>
          </p:nvGrpSpPr>
          <p:grpSpPr>
            <a:xfrm>
              <a:off x="5961610" y="6136984"/>
              <a:ext cx="2734697" cy="450000"/>
              <a:chOff x="6043511" y="6136984"/>
              <a:chExt cx="2734697" cy="450000"/>
            </a:xfrm>
          </p:grpSpPr>
          <p:pic>
            <p:nvPicPr>
              <p:cNvPr id="67" name="Graphic 66">
                <a:extLst>
                  <a:ext uri="{FF2B5EF4-FFF2-40B4-BE49-F238E27FC236}">
                    <a16:creationId xmlns:a16="http://schemas.microsoft.com/office/drawing/2014/main" id="{169535DC-3333-720F-5A30-F116496C88F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043511" y="6136984"/>
                <a:ext cx="450000" cy="450000"/>
              </a:xfrm>
              <a:prstGeom prst="rect">
                <a:avLst/>
              </a:prstGeom>
            </p:spPr>
          </p:pic>
          <p:sp>
            <p:nvSpPr>
              <p:cNvPr id="68" name="TextBox 67">
                <a:extLst>
                  <a:ext uri="{FF2B5EF4-FFF2-40B4-BE49-F238E27FC236}">
                    <a16:creationId xmlns:a16="http://schemas.microsoft.com/office/drawing/2014/main" id="{5D70A3DD-EA49-A2A0-959C-C295B7B065E6}"/>
                  </a:ext>
                </a:extLst>
              </p:cNvPr>
              <p:cNvSpPr txBox="1"/>
              <p:nvPr/>
            </p:nvSpPr>
            <p:spPr>
              <a:xfrm>
                <a:off x="6641019" y="6248032"/>
                <a:ext cx="2137189" cy="215444"/>
              </a:xfrm>
              <a:prstGeom prst="rect">
                <a:avLst/>
              </a:prstGeom>
              <a:noFill/>
            </p:spPr>
            <p:txBody>
              <a:bodyPr wrap="square" lIns="0" tIns="0" rIns="0" bIns="0" rtlCol="0">
                <a:spAutoFit/>
              </a:bodyPr>
              <a:lstStyle/>
              <a:p>
                <a:pPr algn="l"/>
                <a:r>
                  <a:rPr lang="en-GB" sz="1400" i="1">
                    <a:solidFill>
                      <a:schemeClr val="bg1"/>
                    </a:solidFill>
                    <a:latin typeface="Corbel" panose="020B0503020204020204" pitchFamily="34" charset="0"/>
                  </a:rPr>
                  <a:t>Good Customer Outcomes</a:t>
                </a:r>
              </a:p>
            </p:txBody>
          </p:sp>
        </p:grpSp>
        <p:grpSp>
          <p:nvGrpSpPr>
            <p:cNvPr id="58" name="Group 57">
              <a:extLst>
                <a:ext uri="{FF2B5EF4-FFF2-40B4-BE49-F238E27FC236}">
                  <a16:creationId xmlns:a16="http://schemas.microsoft.com/office/drawing/2014/main" id="{3C18A80A-4D15-6F56-6B69-CE9B908E148F}"/>
                </a:ext>
              </a:extLst>
            </p:cNvPr>
            <p:cNvGrpSpPr/>
            <p:nvPr/>
          </p:nvGrpSpPr>
          <p:grpSpPr>
            <a:xfrm>
              <a:off x="651417" y="6136983"/>
              <a:ext cx="2316013" cy="450000"/>
              <a:chOff x="651417" y="6136983"/>
              <a:chExt cx="2316013" cy="450000"/>
            </a:xfrm>
          </p:grpSpPr>
          <p:sp>
            <p:nvSpPr>
              <p:cNvPr id="65" name="TextBox 64">
                <a:extLst>
                  <a:ext uri="{FF2B5EF4-FFF2-40B4-BE49-F238E27FC236}">
                    <a16:creationId xmlns:a16="http://schemas.microsoft.com/office/drawing/2014/main" id="{892F4DD6-4E92-61F4-14DB-54A5D6976CE2}"/>
                  </a:ext>
                </a:extLst>
              </p:cNvPr>
              <p:cNvSpPr txBox="1"/>
              <p:nvPr/>
            </p:nvSpPr>
            <p:spPr>
              <a:xfrm>
                <a:off x="1150730" y="6254273"/>
                <a:ext cx="1816700" cy="215444"/>
              </a:xfrm>
              <a:prstGeom prst="rect">
                <a:avLst/>
              </a:prstGeom>
              <a:noFill/>
            </p:spPr>
            <p:txBody>
              <a:bodyPr wrap="square" lIns="0" tIns="0" rIns="0" bIns="0" rtlCol="0">
                <a:spAutoFit/>
              </a:bodyPr>
              <a:lstStyle/>
              <a:p>
                <a:pPr algn="l"/>
                <a:r>
                  <a:rPr lang="en-GB" sz="1400" i="1">
                    <a:solidFill>
                      <a:schemeClr val="bg1"/>
                    </a:solidFill>
                    <a:latin typeface="Corbel" panose="020B0503020204020204" pitchFamily="34" charset="0"/>
                  </a:rPr>
                  <a:t>Responsible Networks</a:t>
                </a:r>
              </a:p>
            </p:txBody>
          </p:sp>
          <p:pic>
            <p:nvPicPr>
              <p:cNvPr id="66" name="Graphic 65">
                <a:extLst>
                  <a:ext uri="{FF2B5EF4-FFF2-40B4-BE49-F238E27FC236}">
                    <a16:creationId xmlns:a16="http://schemas.microsoft.com/office/drawing/2014/main" id="{27B6E5D1-A28F-199F-844D-B420C457E81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1417" y="6136983"/>
                <a:ext cx="450000" cy="450000"/>
              </a:xfrm>
              <a:prstGeom prst="rect">
                <a:avLst/>
              </a:prstGeom>
            </p:spPr>
          </p:pic>
        </p:grpSp>
        <p:grpSp>
          <p:nvGrpSpPr>
            <p:cNvPr id="59" name="Group 58">
              <a:extLst>
                <a:ext uri="{FF2B5EF4-FFF2-40B4-BE49-F238E27FC236}">
                  <a16:creationId xmlns:a16="http://schemas.microsoft.com/office/drawing/2014/main" id="{FE586F68-67DA-2D88-B6F8-CF039DB9F72C}"/>
                </a:ext>
              </a:extLst>
            </p:cNvPr>
            <p:cNvGrpSpPr/>
            <p:nvPr/>
          </p:nvGrpSpPr>
          <p:grpSpPr>
            <a:xfrm>
              <a:off x="3611618" y="6147144"/>
              <a:ext cx="1705804" cy="450000"/>
              <a:chOff x="3627912" y="6147144"/>
              <a:chExt cx="1705804" cy="450000"/>
            </a:xfrm>
          </p:grpSpPr>
          <p:pic>
            <p:nvPicPr>
              <p:cNvPr id="63" name="Graphic 62">
                <a:extLst>
                  <a:ext uri="{FF2B5EF4-FFF2-40B4-BE49-F238E27FC236}">
                    <a16:creationId xmlns:a16="http://schemas.microsoft.com/office/drawing/2014/main" id="{87CFBF90-E672-727A-E3BD-B1E94B97B14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627912" y="6147144"/>
                <a:ext cx="450000" cy="450000"/>
              </a:xfrm>
              <a:prstGeom prst="rect">
                <a:avLst/>
              </a:prstGeom>
            </p:spPr>
          </p:pic>
          <p:sp>
            <p:nvSpPr>
              <p:cNvPr id="64" name="TextBox 63">
                <a:extLst>
                  <a:ext uri="{FF2B5EF4-FFF2-40B4-BE49-F238E27FC236}">
                    <a16:creationId xmlns:a16="http://schemas.microsoft.com/office/drawing/2014/main" id="{E432E2FA-F860-2951-A7D6-C2A77EF80353}"/>
                  </a:ext>
                </a:extLst>
              </p:cNvPr>
              <p:cNvSpPr txBox="1"/>
              <p:nvPr/>
            </p:nvSpPr>
            <p:spPr>
              <a:xfrm>
                <a:off x="4077912" y="6254273"/>
                <a:ext cx="1255804" cy="215444"/>
              </a:xfrm>
              <a:prstGeom prst="rect">
                <a:avLst/>
              </a:prstGeom>
              <a:noFill/>
            </p:spPr>
            <p:txBody>
              <a:bodyPr wrap="square" lIns="0" tIns="0" rIns="0" bIns="0" rtlCol="0">
                <a:spAutoFit/>
              </a:bodyPr>
              <a:lstStyle/>
              <a:p>
                <a:pPr algn="l"/>
                <a:r>
                  <a:rPr lang="en-GB" sz="1400" i="1">
                    <a:solidFill>
                      <a:schemeClr val="bg1"/>
                    </a:solidFill>
                    <a:latin typeface="Corbel" panose="020B0503020204020204" pitchFamily="34" charset="0"/>
                  </a:rPr>
                  <a:t>Diverse Market</a:t>
                </a:r>
              </a:p>
            </p:txBody>
          </p:sp>
        </p:grpSp>
        <p:grpSp>
          <p:nvGrpSpPr>
            <p:cNvPr id="60" name="Group 59">
              <a:extLst>
                <a:ext uri="{FF2B5EF4-FFF2-40B4-BE49-F238E27FC236}">
                  <a16:creationId xmlns:a16="http://schemas.microsoft.com/office/drawing/2014/main" id="{C545412B-2BCC-6623-0A93-79C0BD183867}"/>
                </a:ext>
              </a:extLst>
            </p:cNvPr>
            <p:cNvGrpSpPr/>
            <p:nvPr/>
          </p:nvGrpSpPr>
          <p:grpSpPr>
            <a:xfrm>
              <a:off x="9340494" y="6136982"/>
              <a:ext cx="2284697" cy="450000"/>
              <a:chOff x="9340494" y="6136982"/>
              <a:chExt cx="2284697" cy="450000"/>
            </a:xfrm>
          </p:grpSpPr>
          <p:pic>
            <p:nvPicPr>
              <p:cNvPr id="61" name="Graphic 60">
                <a:extLst>
                  <a:ext uri="{FF2B5EF4-FFF2-40B4-BE49-F238E27FC236}">
                    <a16:creationId xmlns:a16="http://schemas.microsoft.com/office/drawing/2014/main" id="{1819F6BF-4455-052A-3CDD-A023F273F40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40494" y="6136982"/>
                <a:ext cx="450000" cy="450000"/>
              </a:xfrm>
              <a:prstGeom prst="rect">
                <a:avLst/>
              </a:prstGeom>
            </p:spPr>
          </p:pic>
          <p:sp>
            <p:nvSpPr>
              <p:cNvPr id="62" name="TextBox 61">
                <a:extLst>
                  <a:ext uri="{FF2B5EF4-FFF2-40B4-BE49-F238E27FC236}">
                    <a16:creationId xmlns:a16="http://schemas.microsoft.com/office/drawing/2014/main" id="{FAD1160C-4F8C-E9C1-F6AE-46458DCB19B6}"/>
                  </a:ext>
                </a:extLst>
              </p:cNvPr>
              <p:cNvSpPr txBox="1"/>
              <p:nvPr/>
            </p:nvSpPr>
            <p:spPr>
              <a:xfrm>
                <a:off x="9875102" y="6256389"/>
                <a:ext cx="1750089" cy="215444"/>
              </a:xfrm>
              <a:prstGeom prst="rect">
                <a:avLst/>
              </a:prstGeom>
              <a:noFill/>
            </p:spPr>
            <p:txBody>
              <a:bodyPr wrap="square" lIns="0" tIns="0" rIns="0" bIns="0" rtlCol="0">
                <a:spAutoFit/>
              </a:bodyPr>
              <a:lstStyle/>
              <a:p>
                <a:pPr algn="l"/>
                <a:r>
                  <a:rPr lang="en-GB" sz="1400" i="1">
                    <a:solidFill>
                      <a:schemeClr val="bg1"/>
                    </a:solidFill>
                    <a:latin typeface="Corbel" panose="020B0503020204020204" pitchFamily="34" charset="0"/>
                  </a:rPr>
                  <a:t>Confident Consumers</a:t>
                </a:r>
              </a:p>
            </p:txBody>
          </p:sp>
        </p:grpSp>
      </p:grpSp>
      <p:pic>
        <p:nvPicPr>
          <p:cNvPr id="7" name="Graphic 6">
            <a:extLst>
              <a:ext uri="{FF2B5EF4-FFF2-40B4-BE49-F238E27FC236}">
                <a16:creationId xmlns:a16="http://schemas.microsoft.com/office/drawing/2014/main" id="{2D50047D-09E0-5F5B-66AD-82236E115C9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88417" y="3781874"/>
            <a:ext cx="576000" cy="576000"/>
          </a:xfrm>
          <a:prstGeom prst="rect">
            <a:avLst/>
          </a:prstGeom>
        </p:spPr>
      </p:pic>
      <p:pic>
        <p:nvPicPr>
          <p:cNvPr id="9" name="Graphic 8">
            <a:extLst>
              <a:ext uri="{FF2B5EF4-FFF2-40B4-BE49-F238E27FC236}">
                <a16:creationId xmlns:a16="http://schemas.microsoft.com/office/drawing/2014/main" id="{15892A55-1D53-74CF-4C01-F421906EFF8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8417" y="2394720"/>
            <a:ext cx="576000" cy="576000"/>
          </a:xfrm>
          <a:prstGeom prst="rect">
            <a:avLst/>
          </a:prstGeom>
        </p:spPr>
      </p:pic>
    </p:spTree>
    <p:extLst>
      <p:ext uri="{BB962C8B-B14F-4D97-AF65-F5344CB8AC3E}">
        <p14:creationId xmlns:p14="http://schemas.microsoft.com/office/powerpoint/2010/main" val="2415201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BAF8D1-EBAD-0792-ECCF-2B1FEB6497F0}"/>
              </a:ext>
            </a:extLst>
          </p:cNvPr>
          <p:cNvSpPr txBox="1">
            <a:spLocks noGrp="1"/>
          </p:cNvSpPr>
          <p:nvPr>
            <p:ph type="title" idx="4294967295"/>
          </p:nvPr>
        </p:nvSpPr>
        <p:spPr>
          <a:xfrm>
            <a:off x="500754" y="2690336"/>
            <a:ext cx="10331200" cy="29546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a:ln>
                  <a:noFill/>
                </a:ln>
                <a:solidFill>
                  <a:schemeClr val="tx1"/>
                </a:solidFill>
                <a:effectLst/>
                <a:uLnTx/>
                <a:uFillTx/>
                <a:latin typeface="Corbel" panose="020B0503020204020204" pitchFamily="34" charset="0"/>
                <a:ea typeface="+mn-ea"/>
                <a:cs typeface="+mn-cs"/>
              </a:rPr>
              <a:t>Understanding Participation</a:t>
            </a:r>
            <a:endParaRPr kumimoji="0" lang="en-GB" sz="4800" b="0" i="0" u="none" strike="noStrike" kern="1200" cap="none" spc="0" normalizeH="0" baseline="0" noProof="0">
              <a:ln>
                <a:noFill/>
              </a:ln>
              <a:solidFill>
                <a:schemeClr val="tx1"/>
              </a:solidFill>
              <a:effectLst/>
              <a:uLnTx/>
              <a:uFillTx/>
              <a:latin typeface="Corbel Light" panose="020B0303020204020204" pitchFamily="34" charset="0"/>
              <a:ea typeface="+mn-ea"/>
              <a:cs typeface="+mn-cs"/>
            </a:endParaRPr>
          </a:p>
        </p:txBody>
      </p:sp>
      <p:pic>
        <p:nvPicPr>
          <p:cNvPr id="3" name="Graphic 2">
            <a:extLst>
              <a:ext uri="{FF2B5EF4-FFF2-40B4-BE49-F238E27FC236}">
                <a16:creationId xmlns:a16="http://schemas.microsoft.com/office/drawing/2014/main" id="{A4545D57-7785-86B2-FA9F-F47400DA32D0}"/>
              </a:ext>
            </a:extLst>
          </p:cNvPr>
          <p:cNvPicPr>
            <a:picLocks noChangeAspect="1"/>
          </p:cNvPicPr>
          <p:nvPr/>
        </p:nvPicPr>
        <p:blipFill>
          <a:blip>
            <a:extLst>
              <a:ext uri="{96DAC541-7B7A-43D3-8B79-37D633B846F1}">
                <asvg:svgBlip xmlns:asvg="http://schemas.microsoft.com/office/drawing/2016/SVG/main" r:embed="rId4"/>
              </a:ext>
            </a:extLst>
          </a:blip>
          <a:srcRect r="15896"/>
          <a:stretch>
            <a:fillRect/>
          </a:stretch>
        </p:blipFill>
        <p:spPr>
          <a:xfrm>
            <a:off x="8621693" y="3220272"/>
            <a:ext cx="2210261" cy="2628000"/>
          </a:xfrm>
          <a:prstGeom prst="rect">
            <a:avLst/>
          </a:prstGeom>
        </p:spPr>
      </p:pic>
    </p:spTree>
    <p:extLst>
      <p:ext uri="{BB962C8B-B14F-4D97-AF65-F5344CB8AC3E}">
        <p14:creationId xmlns:p14="http://schemas.microsoft.com/office/powerpoint/2010/main" val="1334862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4AFD7-9638-DB80-75FD-F69BA45DE8E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B175911-EA5E-C4ED-52AA-0EE01462A4B8}"/>
              </a:ext>
            </a:extLst>
          </p:cNvPr>
          <p:cNvGrpSpPr/>
          <p:nvPr/>
        </p:nvGrpSpPr>
        <p:grpSpPr>
          <a:xfrm>
            <a:off x="540000" y="3689546"/>
            <a:ext cx="11113200" cy="1179074"/>
            <a:chOff x="540000" y="3052926"/>
            <a:chExt cx="11113200" cy="1179074"/>
          </a:xfrm>
        </p:grpSpPr>
        <p:sp>
          <p:nvSpPr>
            <p:cNvPr id="5" name="Rectangle 4">
              <a:extLst>
                <a:ext uri="{FF2B5EF4-FFF2-40B4-BE49-F238E27FC236}">
                  <a16:creationId xmlns:a16="http://schemas.microsoft.com/office/drawing/2014/main" id="{91F61CB7-CC79-7522-3860-000FDEC02E8A}"/>
                </a:ext>
              </a:extLst>
            </p:cNvPr>
            <p:cNvSpPr/>
            <p:nvPr/>
          </p:nvSpPr>
          <p:spPr>
            <a:xfrm>
              <a:off x="540000" y="3052926"/>
              <a:ext cx="11113200" cy="117907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sz="2800" b="1">
                  <a:solidFill>
                    <a:schemeClr val="tx1"/>
                  </a:solidFill>
                  <a:ea typeface="Noto Sans"/>
                  <a:cs typeface="Noto Sans"/>
                </a:rPr>
                <a:t>2. Understanding participation - </a:t>
              </a:r>
              <a:r>
                <a:rPr lang="en-GB" sz="2400">
                  <a:solidFill>
                    <a:schemeClr val="tx1"/>
                  </a:solidFill>
                  <a:ea typeface="Noto Sans"/>
                  <a:cs typeface="Noto Sans"/>
                </a:rPr>
                <a:t>Explores who engages and benefits </a:t>
              </a:r>
              <a:endParaRPr lang="en-GB" sz="2800">
                <a:solidFill>
                  <a:schemeClr val="tx1"/>
                </a:solidFill>
                <a:ea typeface="Noto Sans"/>
                <a:cs typeface="Noto Sans"/>
              </a:endParaRPr>
            </a:p>
          </p:txBody>
        </p:sp>
        <p:pic>
          <p:nvPicPr>
            <p:cNvPr id="7" name="Graphic 6">
              <a:extLst>
                <a:ext uri="{FF2B5EF4-FFF2-40B4-BE49-F238E27FC236}">
                  <a16:creationId xmlns:a16="http://schemas.microsoft.com/office/drawing/2014/main" id="{4FB72BFF-05AF-34A1-04AE-BF558E6F593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890" y="3216825"/>
              <a:ext cx="881468" cy="881468"/>
            </a:xfrm>
            <a:prstGeom prst="rect">
              <a:avLst/>
            </a:prstGeom>
          </p:spPr>
        </p:pic>
      </p:grpSp>
      <p:grpSp>
        <p:nvGrpSpPr>
          <p:cNvPr id="3" name="Group 2">
            <a:extLst>
              <a:ext uri="{FF2B5EF4-FFF2-40B4-BE49-F238E27FC236}">
                <a16:creationId xmlns:a16="http://schemas.microsoft.com/office/drawing/2014/main" id="{9ED389F5-9A22-60F0-739C-142F987FB083}"/>
              </a:ext>
            </a:extLst>
          </p:cNvPr>
          <p:cNvGrpSpPr/>
          <p:nvPr/>
        </p:nvGrpSpPr>
        <p:grpSpPr>
          <a:xfrm>
            <a:off x="540000" y="5113594"/>
            <a:ext cx="11113200" cy="1179074"/>
            <a:chOff x="540000" y="4935795"/>
            <a:chExt cx="11113200" cy="1179074"/>
          </a:xfrm>
        </p:grpSpPr>
        <p:sp>
          <p:nvSpPr>
            <p:cNvPr id="6" name="Rectangle 5">
              <a:extLst>
                <a:ext uri="{FF2B5EF4-FFF2-40B4-BE49-F238E27FC236}">
                  <a16:creationId xmlns:a16="http://schemas.microsoft.com/office/drawing/2014/main" id="{D0527656-02E4-9BE7-C6AD-410C2D417BF4}"/>
                </a:ext>
              </a:extLst>
            </p:cNvPr>
            <p:cNvSpPr/>
            <p:nvPr/>
          </p:nvSpPr>
          <p:spPr>
            <a:xfrm>
              <a:off x="540000" y="4935795"/>
              <a:ext cx="11113200" cy="11790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sz="2400" b="1" i="1">
                  <a:solidFill>
                    <a:schemeClr val="tx1"/>
                  </a:solidFill>
                  <a:ea typeface="Noto Sans"/>
                  <a:cs typeface="Noto Sans"/>
                </a:rPr>
                <a:t>3. Smart Energy Advice - </a:t>
              </a:r>
              <a:r>
                <a:rPr lang="en-GB" sz="2400" i="1">
                  <a:solidFill>
                    <a:schemeClr val="tx1"/>
                  </a:solidFill>
                  <a:ea typeface="Noto Sans"/>
                  <a:cs typeface="Noto Sans"/>
                </a:rPr>
                <a:t>Shapes how people engage and outcomes achieved</a:t>
              </a:r>
            </a:p>
          </p:txBody>
        </p:sp>
        <p:pic>
          <p:nvPicPr>
            <p:cNvPr id="8" name="Graphic 7">
              <a:extLst>
                <a:ext uri="{FF2B5EF4-FFF2-40B4-BE49-F238E27FC236}">
                  <a16:creationId xmlns:a16="http://schemas.microsoft.com/office/drawing/2014/main" id="{9DF60F49-4301-FD9A-BE12-E91BD52C9D0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80890" y="5158352"/>
              <a:ext cx="881468" cy="881468"/>
            </a:xfrm>
            <a:prstGeom prst="rect">
              <a:avLst/>
            </a:prstGeom>
          </p:spPr>
        </p:pic>
      </p:grpSp>
      <p:grpSp>
        <p:nvGrpSpPr>
          <p:cNvPr id="14" name="Group 13">
            <a:extLst>
              <a:ext uri="{FF2B5EF4-FFF2-40B4-BE49-F238E27FC236}">
                <a16:creationId xmlns:a16="http://schemas.microsoft.com/office/drawing/2014/main" id="{7686C19A-FD24-597C-40AB-EBBCE3232883}"/>
              </a:ext>
            </a:extLst>
          </p:cNvPr>
          <p:cNvGrpSpPr/>
          <p:nvPr/>
        </p:nvGrpSpPr>
        <p:grpSpPr>
          <a:xfrm>
            <a:off x="539400" y="2364295"/>
            <a:ext cx="11113200" cy="1090216"/>
            <a:chOff x="540000" y="1072209"/>
            <a:chExt cx="11113200" cy="1090216"/>
          </a:xfrm>
        </p:grpSpPr>
        <p:sp>
          <p:nvSpPr>
            <p:cNvPr id="4" name="Rectangle 3">
              <a:extLst>
                <a:ext uri="{FF2B5EF4-FFF2-40B4-BE49-F238E27FC236}">
                  <a16:creationId xmlns:a16="http://schemas.microsoft.com/office/drawing/2014/main" id="{DD98CE61-CD9F-EB68-2D1B-CDFCBF036085}"/>
                </a:ext>
              </a:extLst>
            </p:cNvPr>
            <p:cNvSpPr/>
            <p:nvPr/>
          </p:nvSpPr>
          <p:spPr>
            <a:xfrm>
              <a:off x="540000" y="1072209"/>
              <a:ext cx="11113200" cy="10902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sz="2400" b="1" i="1">
                  <a:solidFill>
                    <a:schemeClr val="bg1"/>
                  </a:solidFill>
                  <a:ea typeface="Noto Sans"/>
                  <a:cs typeface="Noto Sans"/>
                </a:rPr>
                <a:t>1. Inclusive innovation - </a:t>
              </a:r>
              <a:r>
                <a:rPr lang="en-GB" sz="2400" i="1">
                  <a:solidFill>
                    <a:schemeClr val="bg1"/>
                  </a:solidFill>
                  <a:ea typeface="Noto Sans"/>
                  <a:cs typeface="Noto Sans"/>
                </a:rPr>
                <a:t>Shapes what is available</a:t>
              </a:r>
            </a:p>
          </p:txBody>
        </p:sp>
        <p:pic>
          <p:nvPicPr>
            <p:cNvPr id="9" name="Graphic 8">
              <a:extLst>
                <a:ext uri="{FF2B5EF4-FFF2-40B4-BE49-F238E27FC236}">
                  <a16:creationId xmlns:a16="http://schemas.microsoft.com/office/drawing/2014/main" id="{9A1747B2-37C7-A59D-E5AF-61D0638503F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423234" y="1199858"/>
              <a:ext cx="815037" cy="815037"/>
            </a:xfrm>
            <a:prstGeom prst="rect">
              <a:avLst/>
            </a:prstGeom>
          </p:spPr>
        </p:pic>
      </p:grpSp>
      <p:sp>
        <p:nvSpPr>
          <p:cNvPr id="11" name="Rectangle 10">
            <a:extLst>
              <a:ext uri="{FF2B5EF4-FFF2-40B4-BE49-F238E27FC236}">
                <a16:creationId xmlns:a16="http://schemas.microsoft.com/office/drawing/2014/main" id="{F0059204-A17C-EA10-2BB2-F205B3582DC3}"/>
              </a:ext>
            </a:extLst>
          </p:cNvPr>
          <p:cNvSpPr/>
          <p:nvPr/>
        </p:nvSpPr>
        <p:spPr>
          <a:xfrm>
            <a:off x="540000" y="1037691"/>
            <a:ext cx="11113200" cy="11790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sz="2400" b="1">
                <a:solidFill>
                  <a:schemeClr val="tx1"/>
                </a:solidFill>
                <a:ea typeface="Noto Sans"/>
                <a:cs typeface="Noto Sans"/>
              </a:rPr>
              <a:t>Together, these chapters show how market design, real-world engagement and support systems interact to shape fairness.</a:t>
            </a:r>
          </a:p>
        </p:txBody>
      </p:sp>
      <p:sp>
        <p:nvSpPr>
          <p:cNvPr id="15" name="Title 14">
            <a:extLst>
              <a:ext uri="{FF2B5EF4-FFF2-40B4-BE49-F238E27FC236}">
                <a16:creationId xmlns:a16="http://schemas.microsoft.com/office/drawing/2014/main" id="{82D8574A-2B4D-7ED6-33FE-109EFD230B12}"/>
              </a:ext>
            </a:extLst>
          </p:cNvPr>
          <p:cNvSpPr>
            <a:spLocks noGrp="1"/>
          </p:cNvSpPr>
          <p:nvPr>
            <p:ph type="title"/>
          </p:nvPr>
        </p:nvSpPr>
        <p:spPr>
          <a:xfrm>
            <a:off x="540000" y="-720006"/>
            <a:ext cx="11113200" cy="720006"/>
          </a:xfrm>
        </p:spPr>
        <p:txBody>
          <a:bodyPr lIns="0" anchor="b"/>
          <a:lstStyle/>
          <a:p>
            <a:r>
              <a:rPr lang="en-GB"/>
              <a:t>Chapters</a:t>
            </a:r>
          </a:p>
        </p:txBody>
      </p:sp>
    </p:spTree>
    <p:extLst>
      <p:ext uri="{BB962C8B-B14F-4D97-AF65-F5344CB8AC3E}">
        <p14:creationId xmlns:p14="http://schemas.microsoft.com/office/powerpoint/2010/main" val="2009266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F535-7A74-D601-CC0B-2589C133B04E}"/>
              </a:ext>
            </a:extLst>
          </p:cNvPr>
          <p:cNvSpPr>
            <a:spLocks noGrp="1"/>
          </p:cNvSpPr>
          <p:nvPr>
            <p:ph type="title"/>
          </p:nvPr>
        </p:nvSpPr>
        <p:spPr>
          <a:xfrm>
            <a:off x="540000" y="936000"/>
            <a:ext cx="11113200" cy="720006"/>
          </a:xfrm>
        </p:spPr>
        <p:txBody>
          <a:bodyPr lIns="0"/>
          <a:lstStyle/>
          <a:p>
            <a:r>
              <a:rPr lang="en-GB" sz="4000"/>
              <a:t>Introduction</a:t>
            </a:r>
          </a:p>
        </p:txBody>
      </p:sp>
      <p:sp>
        <p:nvSpPr>
          <p:cNvPr id="3" name="Content Placeholder 2">
            <a:extLst>
              <a:ext uri="{FF2B5EF4-FFF2-40B4-BE49-F238E27FC236}">
                <a16:creationId xmlns:a16="http://schemas.microsoft.com/office/drawing/2014/main" id="{1585CB00-8C12-A178-67A3-EF8E42EFEE94}"/>
              </a:ext>
            </a:extLst>
          </p:cNvPr>
          <p:cNvSpPr>
            <a:spLocks noGrp="1"/>
          </p:cNvSpPr>
          <p:nvPr>
            <p:ph idx="1"/>
          </p:nvPr>
        </p:nvSpPr>
        <p:spPr>
          <a:xfrm>
            <a:off x="540000" y="1764145"/>
            <a:ext cx="11113200" cy="4084206"/>
          </a:xfrm>
        </p:spPr>
        <p:txBody>
          <a:bodyPr>
            <a:normAutofit fontScale="92500" lnSpcReduction="20000"/>
          </a:bodyPr>
          <a:lstStyle/>
          <a:p>
            <a:pPr fontAlgn="t">
              <a:lnSpc>
                <a:spcPct val="100000"/>
              </a:lnSpc>
              <a:spcBef>
                <a:spcPts val="0"/>
              </a:spcBef>
              <a:defRPr/>
            </a:pPr>
            <a:r>
              <a:rPr lang="en-GB" sz="1700">
                <a:solidFill>
                  <a:prstClr val="black"/>
                </a:solidFill>
                <a:latin typeface="+mj-lt"/>
              </a:rPr>
              <a:t>Building on the market trends identified in the previous chapter, this section explores how these opportunities translate into real-world participation. </a:t>
            </a:r>
          </a:p>
          <a:p>
            <a:pPr fontAlgn="t">
              <a:lnSpc>
                <a:spcPct val="100000"/>
              </a:lnSpc>
              <a:spcBef>
                <a:spcPts val="0"/>
              </a:spcBef>
              <a:defRPr/>
            </a:pPr>
            <a:endParaRPr lang="en-GB" sz="1700">
              <a:solidFill>
                <a:prstClr val="black"/>
              </a:solidFill>
              <a:latin typeface="+mj-lt"/>
            </a:endParaRPr>
          </a:p>
          <a:p>
            <a:pPr fontAlgn="t">
              <a:lnSpc>
                <a:spcPct val="100000"/>
              </a:lnSpc>
              <a:spcBef>
                <a:spcPts val="0"/>
              </a:spcBef>
              <a:defRPr/>
            </a:pPr>
            <a:r>
              <a:rPr lang="en-GB" sz="1700">
                <a:solidFill>
                  <a:prstClr val="black"/>
                </a:solidFill>
                <a:latin typeface="+mj-lt"/>
              </a:rPr>
              <a:t>A central theme of Smart and Fair remains that the smarter, more flexible energy system impacts households differently. Understanding these differences is essential to delivering an effective, least-cost transition. This insight is becoming increasingly important as policy places a growing emphasis on flexibility. </a:t>
            </a:r>
          </a:p>
          <a:p>
            <a:pPr fontAlgn="t">
              <a:lnSpc>
                <a:spcPct val="100000"/>
              </a:lnSpc>
              <a:spcBef>
                <a:spcPts val="0"/>
              </a:spcBef>
              <a:defRPr/>
            </a:pPr>
            <a:endParaRPr lang="en-GB" sz="1700">
              <a:solidFill>
                <a:prstClr val="black"/>
              </a:solidFill>
              <a:latin typeface="+mj-lt"/>
            </a:endParaRPr>
          </a:p>
          <a:p>
            <a:pPr fontAlgn="t">
              <a:lnSpc>
                <a:spcPct val="100000"/>
              </a:lnSpc>
              <a:spcBef>
                <a:spcPts val="0"/>
              </a:spcBef>
              <a:defRPr/>
            </a:pPr>
            <a:r>
              <a:rPr lang="en-GB" sz="1700">
                <a:solidFill>
                  <a:prstClr val="black"/>
                </a:solidFill>
                <a:latin typeface="+mj-lt"/>
              </a:rPr>
              <a:t>For example, the </a:t>
            </a:r>
            <a:r>
              <a:rPr lang="en-GB" sz="1700">
                <a:solidFill>
                  <a:prstClr val="black"/>
                </a:solidFill>
                <a:latin typeface="+mj-lt"/>
                <a:hlinkClick r:id="rId3"/>
              </a:rPr>
              <a:t>Clean Flexibility Roadmap </a:t>
            </a:r>
            <a:r>
              <a:rPr lang="en-GB" sz="1700">
                <a:solidFill>
                  <a:prstClr val="black"/>
                </a:solidFill>
                <a:latin typeface="+mj-lt"/>
              </a:rPr>
              <a:t>has stretching targets for domestic flexibility, based on modelled evidence of what is technically feasible through the electrification of domestic heat and transport. However, these targets implicitly assume widespread and effective household participation - an assumption that is not yet well evidenced.</a:t>
            </a:r>
          </a:p>
          <a:p>
            <a:pPr fontAlgn="t">
              <a:lnSpc>
                <a:spcPct val="100000"/>
              </a:lnSpc>
              <a:spcBef>
                <a:spcPts val="0"/>
              </a:spcBef>
              <a:defRPr/>
            </a:pPr>
            <a:endParaRPr lang="en-GB" sz="1700">
              <a:solidFill>
                <a:prstClr val="black"/>
              </a:solidFill>
              <a:latin typeface="+mj-lt"/>
            </a:endParaRPr>
          </a:p>
          <a:p>
            <a:pPr fontAlgn="t">
              <a:lnSpc>
                <a:spcPct val="100000"/>
              </a:lnSpc>
              <a:spcBef>
                <a:spcPts val="0"/>
              </a:spcBef>
              <a:defRPr/>
            </a:pPr>
            <a:r>
              <a:rPr lang="en-GB" sz="1700">
                <a:solidFill>
                  <a:prstClr val="black"/>
                </a:solidFill>
                <a:latin typeface="+mj-lt"/>
              </a:rPr>
              <a:t>Underpinning these targets is a requirement that consumers will engage positively with the smart energy market, take up low carbon technologies, use them optimally (accepting automation for example), and will be willing to pay for the expansion of the electricity network through their electricity bills. But our research has shown that households have different capabilities to take up and optimise their use of low-carbon technologies (LCTs), or manage additional fixed costs on their energy bills. </a:t>
            </a:r>
            <a:r>
              <a:rPr kumimoji="0" lang="en-GB" sz="1700" b="0" i="0" u="none" strike="noStrike" kern="1200" cap="none" spc="0" normalizeH="0" baseline="0" noProof="0">
                <a:ln>
                  <a:noFill/>
                </a:ln>
                <a:solidFill>
                  <a:prstClr val="black"/>
                </a:solidFill>
                <a:effectLst/>
                <a:uLnTx/>
                <a:uFillTx/>
                <a:latin typeface="+mj-lt"/>
                <a:ea typeface="+mn-ea"/>
                <a:cs typeface="+mn-cs"/>
              </a:rPr>
              <a:t>This is supported by recent research from across the energy sector including the MCS Foundation</a:t>
            </a:r>
            <a:r>
              <a:rPr lang="en-GB" sz="1700" baseline="30000">
                <a:solidFill>
                  <a:prstClr val="black"/>
                </a:solidFill>
                <a:latin typeface="+mj-lt"/>
              </a:rPr>
              <a:t>1 </a:t>
            </a:r>
            <a:r>
              <a:rPr kumimoji="0" lang="en-GB" sz="1700" b="0" i="0" u="none" strike="noStrike" kern="1200" cap="none" spc="0" normalizeH="0" baseline="0" noProof="0">
                <a:ln>
                  <a:noFill/>
                </a:ln>
                <a:solidFill>
                  <a:prstClr val="black"/>
                </a:solidFill>
                <a:effectLst/>
                <a:uLnTx/>
                <a:uFillTx/>
                <a:latin typeface="+mj-lt"/>
                <a:ea typeface="+mn-ea"/>
                <a:cs typeface="+mn-cs"/>
              </a:rPr>
              <a:t>and Energy Systems Catapult</a:t>
            </a:r>
            <a:r>
              <a:rPr kumimoji="0" lang="en-GB" sz="1700" b="0" i="0" u="none" strike="noStrike" kern="1200" cap="none" spc="0" normalizeH="0" baseline="30000" noProof="0">
                <a:ln>
                  <a:noFill/>
                </a:ln>
                <a:solidFill>
                  <a:prstClr val="black"/>
                </a:solidFill>
                <a:effectLst/>
                <a:uLnTx/>
                <a:uFillTx/>
                <a:latin typeface="+mj-lt"/>
                <a:ea typeface="+mn-ea"/>
                <a:cs typeface="+mn-cs"/>
              </a:rPr>
              <a:t>2</a:t>
            </a:r>
            <a:r>
              <a:rPr kumimoji="0" lang="en-GB" sz="1700" b="0" i="0" u="none" strike="noStrike" kern="1200" cap="none" spc="0" normalizeH="0" baseline="0" noProof="0">
                <a:ln>
                  <a:noFill/>
                </a:ln>
                <a:solidFill>
                  <a:prstClr val="black"/>
                </a:solidFill>
                <a:effectLst/>
                <a:uLnTx/>
                <a:uFillTx/>
                <a:latin typeface="+mj-lt"/>
                <a:ea typeface="+mn-ea"/>
                <a:cs typeface="+mn-cs"/>
              </a:rPr>
              <a:t>, highlighting that engagement is shaped by socioeconomic and technical factors, with persistent risks of unequal participation and outcomes. </a:t>
            </a:r>
            <a:r>
              <a:rPr lang="en-GB" sz="1700">
                <a:solidFill>
                  <a:prstClr val="black"/>
                </a:solidFill>
                <a:latin typeface="+mj-lt"/>
              </a:rPr>
              <a:t>These differences not only create uncertainties over where, when and how much flexibility will be available, but also raise questions over the public acceptability of the low carbon transition and the need to think differently about household vulnerability and risk in energy markets. </a:t>
            </a:r>
          </a:p>
          <a:p>
            <a:pPr fontAlgn="t">
              <a:lnSpc>
                <a:spcPct val="100000"/>
              </a:lnSpc>
              <a:spcBef>
                <a:spcPts val="0"/>
              </a:spcBef>
              <a:defRPr/>
            </a:pPr>
            <a:endParaRPr lang="en-GB" sz="1700">
              <a:solidFill>
                <a:prstClr val="black"/>
              </a:solidFill>
              <a:latin typeface="+mj-lt"/>
            </a:endParaRPr>
          </a:p>
          <a:p>
            <a:pPr lvl="0" fontAlgn="t">
              <a:lnSpc>
                <a:spcPct val="100000"/>
              </a:lnSpc>
              <a:spcBef>
                <a:spcPts val="0"/>
              </a:spcBef>
              <a:defRPr/>
            </a:pPr>
            <a:endParaRPr lang="en-GB" sz="1600">
              <a:solidFill>
                <a:prstClr val="black"/>
              </a:solidFill>
            </a:endParaRPr>
          </a:p>
          <a:p>
            <a:pPr lvl="0" fontAlgn="t">
              <a:lnSpc>
                <a:spcPct val="100000"/>
              </a:lnSpc>
              <a:spcBef>
                <a:spcPts val="0"/>
              </a:spcBef>
              <a:defRPr/>
            </a:pPr>
            <a:endParaRPr lang="en-GB" sz="1600">
              <a:solidFill>
                <a:prstClr val="black"/>
              </a:solidFill>
            </a:endParaRPr>
          </a:p>
          <a:p>
            <a:pPr lvl="0" fontAlgn="base">
              <a:lnSpc>
                <a:spcPct val="100000"/>
              </a:lnSpc>
              <a:spcBef>
                <a:spcPts val="0"/>
              </a:spcBef>
              <a:defRPr/>
            </a:pPr>
            <a:endParaRPr lang="en-GB">
              <a:solidFill>
                <a:prstClr val="black"/>
              </a:solidFill>
            </a:endParaRPr>
          </a:p>
          <a:p>
            <a:pPr lvl="0" fontAlgn="base">
              <a:lnSpc>
                <a:spcPct val="100000"/>
              </a:lnSpc>
              <a:spcBef>
                <a:spcPts val="0"/>
              </a:spcBef>
              <a:defRPr/>
            </a:pPr>
            <a:endParaRPr lang="en-GB" i="1">
              <a:solidFill>
                <a:prstClr val="black"/>
              </a:solidFill>
            </a:endParaRPr>
          </a:p>
          <a:p>
            <a:endParaRPr lang="en-GB" sz="1600"/>
          </a:p>
          <a:p>
            <a:endParaRPr lang="en-GB" sz="1600"/>
          </a:p>
        </p:txBody>
      </p:sp>
      <p:sp>
        <p:nvSpPr>
          <p:cNvPr id="4" name="TextBox 3">
            <a:extLst>
              <a:ext uri="{FF2B5EF4-FFF2-40B4-BE49-F238E27FC236}">
                <a16:creationId xmlns:a16="http://schemas.microsoft.com/office/drawing/2014/main" id="{9261CD36-9AA2-5974-3B5A-2C8023EB13A7}"/>
              </a:ext>
            </a:extLst>
          </p:cNvPr>
          <p:cNvSpPr txBox="1"/>
          <p:nvPr/>
        </p:nvSpPr>
        <p:spPr>
          <a:xfrm>
            <a:off x="540000" y="6029326"/>
            <a:ext cx="10719750" cy="338554"/>
          </a:xfrm>
          <a:prstGeom prst="rect">
            <a:avLst/>
          </a:prstGeom>
          <a:noFill/>
        </p:spPr>
        <p:txBody>
          <a:bodyPr wrap="square" lIns="0" tIns="0" rIns="0" bIns="0" rtlCol="0">
            <a:spAutoFit/>
          </a:bodyPr>
          <a:lstStyle/>
          <a:p>
            <a:pPr fontAlgn="t">
              <a:lnSpc>
                <a:spcPct val="100000"/>
              </a:lnSpc>
              <a:spcBef>
                <a:spcPts val="0"/>
              </a:spcBef>
              <a:defRPr/>
            </a:pPr>
            <a:r>
              <a:rPr lang="en-GB" sz="1100">
                <a:solidFill>
                  <a:prstClr val="black"/>
                </a:solidFill>
              </a:rPr>
              <a:t>1 </a:t>
            </a:r>
            <a:r>
              <a:rPr lang="en-GB" sz="1100">
                <a:solidFill>
                  <a:prstClr val="black"/>
                </a:solidFill>
                <a:hlinkClick r:id="rId4"/>
              </a:rPr>
              <a:t>Unlocking Flexibility: How to Engage Households in Demand Side Response</a:t>
            </a:r>
            <a:r>
              <a:rPr lang="en-GB" sz="1100">
                <a:solidFill>
                  <a:prstClr val="black"/>
                </a:solidFill>
              </a:rPr>
              <a:t>, 2025, MCS Foundation</a:t>
            </a:r>
          </a:p>
          <a:p>
            <a:pPr fontAlgn="t">
              <a:lnSpc>
                <a:spcPct val="100000"/>
              </a:lnSpc>
              <a:spcBef>
                <a:spcPts val="0"/>
              </a:spcBef>
              <a:defRPr/>
            </a:pPr>
            <a:r>
              <a:rPr lang="en-GB" sz="1100">
                <a:solidFill>
                  <a:prstClr val="black"/>
                </a:solidFill>
              </a:rPr>
              <a:t>2 </a:t>
            </a:r>
            <a:r>
              <a:rPr lang="en-GB" sz="1100">
                <a:solidFill>
                  <a:prstClr val="black"/>
                </a:solidFill>
                <a:hlinkClick r:id="rId5"/>
              </a:rPr>
              <a:t>Inclusive Smart Solutions: Final Report</a:t>
            </a:r>
            <a:r>
              <a:rPr lang="en-GB" sz="1100">
                <a:solidFill>
                  <a:prstClr val="black"/>
                </a:solidFill>
              </a:rPr>
              <a:t>, 2025, Energy Systems Catapult</a:t>
            </a:r>
          </a:p>
        </p:txBody>
      </p:sp>
    </p:spTree>
    <p:extLst>
      <p:ext uri="{BB962C8B-B14F-4D97-AF65-F5344CB8AC3E}">
        <p14:creationId xmlns:p14="http://schemas.microsoft.com/office/powerpoint/2010/main" val="143760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67CA-66A3-2681-1BB9-F2E4347941C5}"/>
              </a:ext>
            </a:extLst>
          </p:cNvPr>
          <p:cNvSpPr>
            <a:spLocks noGrp="1"/>
          </p:cNvSpPr>
          <p:nvPr>
            <p:ph type="title"/>
          </p:nvPr>
        </p:nvSpPr>
        <p:spPr>
          <a:xfrm>
            <a:off x="540000" y="936000"/>
            <a:ext cx="11113200" cy="720006"/>
          </a:xfrm>
        </p:spPr>
        <p:txBody>
          <a:bodyPr lIns="0"/>
          <a:lstStyle/>
          <a:p>
            <a:r>
              <a:rPr lang="en-GB" sz="4000"/>
              <a:t>Introduction</a:t>
            </a:r>
          </a:p>
        </p:txBody>
      </p:sp>
      <p:sp>
        <p:nvSpPr>
          <p:cNvPr id="3" name="Content Placeholder 2">
            <a:extLst>
              <a:ext uri="{FF2B5EF4-FFF2-40B4-BE49-F238E27FC236}">
                <a16:creationId xmlns:a16="http://schemas.microsoft.com/office/drawing/2014/main" id="{80E738F3-B69E-3DE6-63F2-D7F8186B311E}"/>
              </a:ext>
            </a:extLst>
          </p:cNvPr>
          <p:cNvSpPr>
            <a:spLocks noGrp="1"/>
          </p:cNvSpPr>
          <p:nvPr>
            <p:ph idx="1"/>
          </p:nvPr>
        </p:nvSpPr>
        <p:spPr>
          <a:xfrm>
            <a:off x="540000" y="1764144"/>
            <a:ext cx="11113200" cy="4265181"/>
          </a:xfrm>
        </p:spPr>
        <p:txBody>
          <a:bodyPr>
            <a:normAutofit fontScale="92500" lnSpcReduction="10000"/>
          </a:body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Corbel" panose="020B0503020204020204"/>
                <a:ea typeface="+mn-ea"/>
                <a:cs typeface="+mn-cs"/>
              </a:rPr>
              <a:t>To address this evidence gap, we have analysed participation across several large-scale flexibility trials and datasets, combining behavioural insight, household characteristics, and real energy outcomes. This has included:</a:t>
            </a: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Corbel" panose="020B0503020204020204"/>
              <a:ea typeface="+mn-ea"/>
              <a:cs typeface="+mn-cs"/>
            </a:endParaRP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orbel" panose="020B0503020204020204"/>
                <a:ea typeface="+mn-ea"/>
                <a:cs typeface="+mn-cs"/>
              </a:rPr>
              <a:t>Gathering feedback from 37,000 participants in the CrowdFlex domestic flexibility trial, a NESO-led innovation project investigating the potential of domestic flexibility for system balancing and decarbonisation. CSE carried out customer feedback research throughout the trial to explore the experiences of different consumer groups. ​By linking people’s feedback with information about their homes, circumstances and their actual energy data, we were able to identify specific factors that influence effective participation and the barriers that get in the way.</a:t>
            </a:r>
            <a:r>
              <a:rPr kumimoji="0" lang="en-GB" sz="1600" b="0" i="0" u="none" strike="noStrike" kern="1200" cap="none" spc="0" normalizeH="0" baseline="30000" noProof="0">
                <a:ln>
                  <a:noFill/>
                </a:ln>
                <a:solidFill>
                  <a:prstClr val="black"/>
                </a:solidFill>
                <a:effectLst/>
                <a:uLnTx/>
                <a:uFillTx/>
                <a:latin typeface="Corbel" panose="020B0503020204020204"/>
                <a:ea typeface="+mn-ea"/>
                <a:cs typeface="+mn-cs"/>
              </a:rPr>
              <a:t>1</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GB" sz="1600">
              <a:solidFill>
                <a:prstClr val="black"/>
              </a:solidFill>
              <a:latin typeface="Corbel" panose="020B0503020204020204"/>
            </a:endParaRP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orbel" panose="020B0503020204020204"/>
                <a:ea typeface="+mn-ea"/>
                <a:cs typeface="+mn-cs"/>
              </a:rPr>
              <a:t>Working with National Grid DSO to review their current flexibility markets and identify tangible steps for widening participation. This included analysis of flexibility procurement in low voltage constraint managed zones; a review of market rules and innovations that minimise barriers; and exploring practical solutions that could be led by DSOs to widen participation.</a:t>
            </a:r>
          </a:p>
          <a:p>
            <a:pPr marR="0" lvl="0" algn="l" defTabSz="914400" rtl="0" eaLnBrk="1" fontAlgn="t" latinLnBrk="0" hangingPunct="1">
              <a:lnSpc>
                <a:spcPct val="100000"/>
              </a:lnSpc>
              <a:spcBef>
                <a:spcPts val="0"/>
              </a:spcBef>
              <a:spcAft>
                <a:spcPts val="0"/>
              </a:spcAft>
              <a:buClrTx/>
              <a:buSzTx/>
              <a:tabLst/>
              <a:defRPr/>
            </a:pPr>
            <a:endParaRPr kumimoji="0" lang="en-GB" sz="1600" b="0" i="0" u="none" strike="noStrike" kern="1200" cap="none" spc="0" normalizeH="0" baseline="0" noProof="0">
              <a:ln>
                <a:noFill/>
              </a:ln>
              <a:solidFill>
                <a:prstClr val="black"/>
              </a:solidFill>
              <a:effectLst/>
              <a:uLnTx/>
              <a:uFillTx/>
              <a:latin typeface="Corbel" panose="020B0503020204020204"/>
              <a:ea typeface="+mn-ea"/>
              <a:cs typeface="+mn-cs"/>
            </a:endParaRPr>
          </a:p>
          <a:p>
            <a:pPr marL="285750" lvl="0" indent="-285750" fontAlgn="t">
              <a:lnSpc>
                <a:spcPct val="100000"/>
              </a:lnSpc>
              <a:spcBef>
                <a:spcPts val="0"/>
              </a:spcBef>
              <a:buFont typeface="Arial" panose="020B0604020202020204" pitchFamily="34" charset="0"/>
              <a:buChar char="•"/>
              <a:defRPr/>
            </a:pPr>
            <a:r>
              <a:rPr kumimoji="0" lang="en-GB" sz="1600" b="0" i="0" u="none" strike="noStrike" kern="1200" cap="none" spc="0" normalizeH="0" baseline="0" noProof="0">
                <a:ln>
                  <a:noFill/>
                </a:ln>
                <a:solidFill>
                  <a:prstClr val="black"/>
                </a:solidFill>
                <a:effectLst/>
                <a:uLnTx/>
                <a:uFillTx/>
                <a:latin typeface="Corbel" panose="020B0503020204020204"/>
                <a:ea typeface="+mn-ea"/>
                <a:cs typeface="+mn-cs"/>
              </a:rPr>
              <a:t>Working with NESO to evaluate participation in the second year of the Demand Flexibility Service. </a:t>
            </a:r>
            <a:r>
              <a:rPr lang="en-GB" sz="1600"/>
              <a:t>~15,000 domestic consumers completed our evaluation survey, sent through their DFS provider. At the same time, we ran a nationally representative opinion poll on consumer flexibility to allow us to compare these results to those consumers who participated in DFS.</a:t>
            </a:r>
            <a:r>
              <a:rPr lang="en-GB" sz="1600" baseline="30000"/>
              <a:t>2</a:t>
            </a:r>
          </a:p>
          <a:p>
            <a:pPr marL="285750" lvl="0" indent="-285750" fontAlgn="t">
              <a:lnSpc>
                <a:spcPct val="100000"/>
              </a:lnSpc>
              <a:spcBef>
                <a:spcPts val="0"/>
              </a:spcBef>
              <a:buFont typeface="Arial" panose="020B0604020202020204" pitchFamily="34" charset="0"/>
              <a:buChar char="•"/>
              <a:defRPr/>
            </a:pPr>
            <a:endParaRPr kumimoji="0" lang="en-GB" sz="1600" b="0" i="0" u="none" strike="noStrike" kern="1200" cap="none" spc="0" normalizeH="0" baseline="30000" noProof="0">
              <a:ln>
                <a:noFill/>
              </a:ln>
              <a:solidFill>
                <a:prstClr val="black"/>
              </a:solidFill>
              <a:effectLst/>
              <a:uLnTx/>
              <a:uFillTx/>
              <a:latin typeface="Corbel" panose="020B0503020204020204"/>
              <a:ea typeface="+mn-ea"/>
              <a:cs typeface="+mn-cs"/>
            </a:endParaRPr>
          </a:p>
          <a:p>
            <a:pPr lvl="0" fontAlgn="t">
              <a:lnSpc>
                <a:spcPct val="100000"/>
              </a:lnSpc>
              <a:spcBef>
                <a:spcPts val="0"/>
              </a:spcBef>
              <a:defRPr/>
            </a:pPr>
            <a:r>
              <a:rPr lang="en-GB" sz="1600">
                <a:solidFill>
                  <a:prstClr val="black"/>
                </a:solidFill>
              </a:rPr>
              <a:t>Throughout this work, we apply the Smart Energy Capabilities Lens to understand how different households engage with flexibility in practice. </a:t>
            </a:r>
            <a:r>
              <a:rPr kumimoji="0" lang="en-GB" sz="1600" b="0" i="0" u="none" strike="noStrike" kern="1200" cap="none" spc="0" normalizeH="0" baseline="0" noProof="0">
                <a:ln>
                  <a:noFill/>
                </a:ln>
                <a:solidFill>
                  <a:prstClr val="black"/>
                </a:solidFill>
                <a:effectLst/>
                <a:uLnTx/>
                <a:uFillTx/>
                <a:latin typeface="Corbel" panose="020B0503020204020204"/>
                <a:ea typeface="+mn-ea"/>
                <a:cs typeface="+mn-cs"/>
              </a:rPr>
              <a:t>Our analysis shows that while participation is often positive and scalable, disparities remain in both access and outcomes. It also highlights how participation can interact with existing vulnerabilities, reinforcing the need to better understand risk and fairness in the evolving energy system.</a:t>
            </a:r>
            <a:endParaRPr lang="en-GB" sz="1200">
              <a:solidFill>
                <a:prstClr val="black"/>
              </a:solidFill>
              <a:latin typeface="+mj-lt"/>
            </a:endParaRP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prstClr val="black"/>
              </a:solidFill>
              <a:effectLst/>
              <a:uLnTx/>
              <a:uFillTx/>
              <a:latin typeface="Corbel" panose="020B0503020204020204"/>
              <a:ea typeface="+mn-ea"/>
              <a:cs typeface="+mn-cs"/>
            </a:endParaRPr>
          </a:p>
          <a:p>
            <a:pPr lvl="0" fontAlgn="t">
              <a:lnSpc>
                <a:spcPct val="100000"/>
              </a:lnSpc>
              <a:spcBef>
                <a:spcPts val="0"/>
              </a:spcBef>
              <a:defRPr/>
            </a:pPr>
            <a:endParaRPr lang="en-GB" sz="1200"/>
          </a:p>
        </p:txBody>
      </p:sp>
      <p:sp>
        <p:nvSpPr>
          <p:cNvPr id="4" name="TextBox 3">
            <a:extLst>
              <a:ext uri="{FF2B5EF4-FFF2-40B4-BE49-F238E27FC236}">
                <a16:creationId xmlns:a16="http://schemas.microsoft.com/office/drawing/2014/main" id="{A6F010DB-CE38-F630-F21D-D36BAE328FED}"/>
              </a:ext>
            </a:extLst>
          </p:cNvPr>
          <p:cNvSpPr txBox="1"/>
          <p:nvPr/>
        </p:nvSpPr>
        <p:spPr>
          <a:xfrm>
            <a:off x="466725" y="6248400"/>
            <a:ext cx="11325225" cy="338554"/>
          </a:xfrm>
          <a:prstGeom prst="rect">
            <a:avLst/>
          </a:prstGeom>
          <a:noFill/>
        </p:spPr>
        <p:txBody>
          <a:bodyPr wrap="square" lIns="0" tIns="0" rIns="0" bIns="0" rtlCol="0">
            <a:spAutoFit/>
          </a:bodyPr>
          <a:lstStyle/>
          <a:p>
            <a:r>
              <a:rPr lang="en-GB" sz="1100">
                <a:solidFill>
                  <a:srgbClr val="1C0533"/>
                </a:solidFill>
                <a:latin typeface="Corbel" panose="020B0503020204020204" pitchFamily="34" charset="0"/>
              </a:rPr>
              <a:t>1 </a:t>
            </a:r>
            <a:r>
              <a:rPr lang="en-GB" sz="1100" err="1">
                <a:solidFill>
                  <a:srgbClr val="1C0533"/>
                </a:solidFill>
                <a:latin typeface="Corbel" panose="020B0503020204020204" pitchFamily="34" charset="0"/>
                <a:hlinkClick r:id="rId2"/>
              </a:rPr>
              <a:t>CrowdFlex</a:t>
            </a:r>
            <a:r>
              <a:rPr lang="en-GB" sz="1100">
                <a:solidFill>
                  <a:srgbClr val="1C0533"/>
                </a:solidFill>
                <a:latin typeface="Corbel" panose="020B0503020204020204" pitchFamily="34" charset="0"/>
                <a:hlinkClick r:id="rId2"/>
              </a:rPr>
              <a:t> customer feedback reports</a:t>
            </a:r>
            <a:r>
              <a:rPr lang="en-GB" sz="1100">
                <a:solidFill>
                  <a:srgbClr val="1C0533"/>
                </a:solidFill>
                <a:latin typeface="Corbel" panose="020B0503020204020204" pitchFamily="34" charset="0"/>
              </a:rPr>
              <a:t>, CSE / NESO, 2024-2026</a:t>
            </a:r>
          </a:p>
          <a:p>
            <a:r>
              <a:rPr lang="en-GB" sz="1100">
                <a:solidFill>
                  <a:srgbClr val="1C0533"/>
                </a:solidFill>
                <a:latin typeface="Corbel" panose="020B0503020204020204" pitchFamily="34" charset="0"/>
              </a:rPr>
              <a:t>2 </a:t>
            </a:r>
            <a:r>
              <a:rPr lang="en-GB" sz="1100">
                <a:solidFill>
                  <a:srgbClr val="1C0533"/>
                </a:solidFill>
                <a:latin typeface="Corbel" panose="020B0503020204020204" pitchFamily="34" charset="0"/>
                <a:hlinkClick r:id="rId3"/>
              </a:rPr>
              <a:t>Smarter networks project page</a:t>
            </a:r>
            <a:r>
              <a:rPr lang="en-GB" sz="1100">
                <a:solidFill>
                  <a:srgbClr val="1C0533"/>
                </a:solidFill>
                <a:latin typeface="Corbel" panose="020B0503020204020204" pitchFamily="34" charset="0"/>
              </a:rPr>
              <a:t>, NESO, 2025</a:t>
            </a:r>
            <a:endParaRPr lang="en-GB" sz="900">
              <a:solidFill>
                <a:srgbClr val="1C0533"/>
              </a:solidFill>
              <a:latin typeface="Corbel" panose="020B0503020204020204" pitchFamily="34" charset="0"/>
            </a:endParaRPr>
          </a:p>
        </p:txBody>
      </p:sp>
    </p:spTree>
    <p:extLst>
      <p:ext uri="{BB962C8B-B14F-4D97-AF65-F5344CB8AC3E}">
        <p14:creationId xmlns:p14="http://schemas.microsoft.com/office/powerpoint/2010/main" val="374240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883B-7949-6A0C-2A58-5D5DBDC9E5A5}"/>
              </a:ext>
            </a:extLst>
          </p:cNvPr>
          <p:cNvSpPr>
            <a:spLocks noGrp="1"/>
          </p:cNvSpPr>
          <p:nvPr>
            <p:ph type="title"/>
          </p:nvPr>
        </p:nvSpPr>
        <p:spPr>
          <a:xfrm>
            <a:off x="540000" y="936000"/>
            <a:ext cx="11113200" cy="720006"/>
          </a:xfrm>
        </p:spPr>
        <p:txBody>
          <a:bodyPr/>
          <a:lstStyle/>
          <a:p>
            <a:r>
              <a:rPr lang="en-GB"/>
              <a:t>Structure of this report</a:t>
            </a:r>
          </a:p>
        </p:txBody>
      </p:sp>
      <p:graphicFrame>
        <p:nvGraphicFramePr>
          <p:cNvPr id="4" name="Content Placeholder 6">
            <a:extLst>
              <a:ext uri="{FF2B5EF4-FFF2-40B4-BE49-F238E27FC236}">
                <a16:creationId xmlns:a16="http://schemas.microsoft.com/office/drawing/2014/main" id="{220129FD-E389-54AA-52DF-52D712D67D16}"/>
              </a:ext>
            </a:extLst>
          </p:cNvPr>
          <p:cNvGraphicFramePr>
            <a:graphicFrameLocks/>
          </p:cNvGraphicFramePr>
          <p:nvPr>
            <p:extLst>
              <p:ext uri="{D42A27DB-BD31-4B8C-83A1-F6EECF244321}">
                <p14:modId xmlns:p14="http://schemas.microsoft.com/office/powerpoint/2010/main" val="3908578547"/>
              </p:ext>
            </p:extLst>
          </p:nvPr>
        </p:nvGraphicFramePr>
        <p:xfrm>
          <a:off x="539400" y="1934210"/>
          <a:ext cx="11113200" cy="4175760"/>
        </p:xfrm>
        <a:graphic>
          <a:graphicData uri="http://schemas.openxmlformats.org/drawingml/2006/table">
            <a:tbl>
              <a:tblPr firstRow="1" bandRow="1">
                <a:tableStyleId>{5940675A-B579-460E-94D1-54222C63F5DA}</a:tableStyleId>
              </a:tblPr>
              <a:tblGrid>
                <a:gridCol w="1339600">
                  <a:extLst>
                    <a:ext uri="{9D8B030D-6E8A-4147-A177-3AD203B41FA5}">
                      <a16:colId xmlns:a16="http://schemas.microsoft.com/office/drawing/2014/main" val="1790013197"/>
                    </a:ext>
                  </a:extLst>
                </a:gridCol>
                <a:gridCol w="9773600">
                  <a:extLst>
                    <a:ext uri="{9D8B030D-6E8A-4147-A177-3AD203B41FA5}">
                      <a16:colId xmlns:a16="http://schemas.microsoft.com/office/drawing/2014/main" val="3706332182"/>
                    </a:ext>
                  </a:extLst>
                </a:gridCol>
              </a:tblGrid>
              <a:tr h="370840">
                <a:tc>
                  <a:txBody>
                    <a:bodyPr/>
                    <a:lstStyle/>
                    <a:p>
                      <a:r>
                        <a:rPr lang="en-GB" sz="2400" b="1">
                          <a:solidFill>
                            <a:schemeClr val="bg1"/>
                          </a:solidFill>
                        </a:rPr>
                        <a:t>Chapter</a:t>
                      </a:r>
                    </a:p>
                  </a:txBody>
                  <a:tcPr>
                    <a:solidFill>
                      <a:schemeClr val="tx2"/>
                    </a:solidFill>
                  </a:tcPr>
                </a:tc>
                <a:tc>
                  <a:txBody>
                    <a:bodyPr/>
                    <a:lstStyle/>
                    <a:p>
                      <a:r>
                        <a:rPr lang="en-GB" sz="2400" b="1">
                          <a:solidFill>
                            <a:schemeClr val="bg1"/>
                          </a:solidFill>
                        </a:rPr>
                        <a:t>Focus</a:t>
                      </a:r>
                    </a:p>
                  </a:txBody>
                  <a:tcPr>
                    <a:solidFill>
                      <a:schemeClr val="tx2"/>
                    </a:solidFill>
                  </a:tcPr>
                </a:tc>
                <a:extLst>
                  <a:ext uri="{0D108BD9-81ED-4DB2-BD59-A6C34878D82A}">
                    <a16:rowId xmlns:a16="http://schemas.microsoft.com/office/drawing/2014/main" val="105498142"/>
                  </a:ext>
                </a:extLst>
              </a:tr>
              <a:tr h="370840">
                <a:tc>
                  <a:txBody>
                    <a:bodyPr/>
                    <a:lstStyle/>
                    <a:p>
                      <a:r>
                        <a:rPr lang="en-GB" sz="2000"/>
                        <a:t>1</a:t>
                      </a:r>
                    </a:p>
                  </a:txBody>
                  <a:tcPr>
                    <a:solidFill>
                      <a:srgbClr val="F2EBE0"/>
                    </a:solidFill>
                  </a:tcPr>
                </a:tc>
                <a:tc>
                  <a:txBody>
                    <a:bodyPr/>
                    <a:lstStyle/>
                    <a:p>
                      <a:r>
                        <a:rPr lang="en-GB" sz="2000"/>
                        <a:t>An </a:t>
                      </a:r>
                      <a:r>
                        <a:rPr lang="en-GB" sz="2000" b="1">
                          <a:hlinkClick r:id="rId2" action="ppaction://hlinksldjump"/>
                        </a:rPr>
                        <a:t>introduction</a:t>
                      </a:r>
                      <a:r>
                        <a:rPr lang="en-GB" sz="2000"/>
                        <a:t> to Smart and Fair, </a:t>
                      </a:r>
                      <a:r>
                        <a:rPr lang="en-GB" sz="2000" b="1">
                          <a:hlinkClick r:id="rId3" action="ppaction://hlinksldjump"/>
                        </a:rPr>
                        <a:t>our aims</a:t>
                      </a:r>
                      <a:r>
                        <a:rPr lang="en-GB" sz="2000"/>
                        <a:t>, and the evolution of our work alongside a rapidly developing smart energy market. It explores what outcomes we want to see to  achieve fairness, the progress that has been made, and what is left to do.</a:t>
                      </a:r>
                    </a:p>
                  </a:txBody>
                  <a:tcPr>
                    <a:solidFill>
                      <a:srgbClr val="F2EBE0"/>
                    </a:solidFill>
                  </a:tcPr>
                </a:tc>
                <a:extLst>
                  <a:ext uri="{0D108BD9-81ED-4DB2-BD59-A6C34878D82A}">
                    <a16:rowId xmlns:a16="http://schemas.microsoft.com/office/drawing/2014/main" val="4191683147"/>
                  </a:ext>
                </a:extLst>
              </a:tr>
              <a:tr h="370840">
                <a:tc>
                  <a:txBody>
                    <a:bodyPr/>
                    <a:lstStyle/>
                    <a:p>
                      <a:r>
                        <a:rPr lang="en-GB" sz="2000"/>
                        <a:t>2 - 4</a:t>
                      </a:r>
                    </a:p>
                  </a:txBody>
                  <a:tcPr/>
                </a:tc>
                <a:tc>
                  <a:txBody>
                    <a:bodyPr/>
                    <a:lstStyle/>
                    <a:p>
                      <a:r>
                        <a:rPr lang="en-GB" sz="2000"/>
                        <a:t>We then review the external context, our insights and learning from the last two years, and key recommendations, for each of our Smart and Fair work programmes:</a:t>
                      </a:r>
                    </a:p>
                    <a:p>
                      <a:r>
                        <a:rPr lang="en-GB" sz="2000"/>
                        <a:t> - </a:t>
                      </a:r>
                      <a:r>
                        <a:rPr lang="en-GB" sz="2000" b="1">
                          <a:hlinkClick r:id="rId4" action="ppaction://hlinksldjump"/>
                        </a:rPr>
                        <a:t>Tracking inclusive innovation in the smart energy market</a:t>
                      </a:r>
                      <a:endParaRPr lang="en-GB" sz="2000" b="1"/>
                    </a:p>
                    <a:p>
                      <a:r>
                        <a:rPr lang="en-GB" sz="2000"/>
                        <a:t> - </a:t>
                      </a:r>
                      <a:r>
                        <a:rPr lang="en-GB" sz="2000" b="1">
                          <a:hlinkClick r:id="rId5" action="ppaction://hlinksldjump"/>
                        </a:rPr>
                        <a:t>Understanding participation in the changing energy system</a:t>
                      </a:r>
                      <a:endParaRPr lang="en-GB" sz="2000" b="1"/>
                    </a:p>
                    <a:p>
                      <a:r>
                        <a:rPr lang="en-GB" sz="2000"/>
                        <a:t> - </a:t>
                      </a:r>
                      <a:r>
                        <a:rPr lang="en-GB" sz="2000" b="1">
                          <a:hlinkClick r:id="rId6" action="ppaction://hlinksldjump"/>
                        </a:rPr>
                        <a:t>Supporting individuals through smart energy advice</a:t>
                      </a:r>
                      <a:endParaRPr lang="en-GB" sz="2000" b="1"/>
                    </a:p>
                  </a:txBody>
                  <a:tcPr/>
                </a:tc>
                <a:extLst>
                  <a:ext uri="{0D108BD9-81ED-4DB2-BD59-A6C34878D82A}">
                    <a16:rowId xmlns:a16="http://schemas.microsoft.com/office/drawing/2014/main" val="566128774"/>
                  </a:ext>
                </a:extLst>
              </a:tr>
              <a:tr h="370840">
                <a:tc>
                  <a:txBody>
                    <a:bodyPr/>
                    <a:lstStyle/>
                    <a:p>
                      <a:r>
                        <a:rPr lang="en-GB" sz="2000"/>
                        <a:t>5</a:t>
                      </a:r>
                    </a:p>
                  </a:txBody>
                  <a:tcPr>
                    <a:solidFill>
                      <a:srgbClr val="F2EBE0"/>
                    </a:solidFill>
                  </a:tcPr>
                </a:tc>
                <a:tc>
                  <a:txBody>
                    <a:bodyPr/>
                    <a:lstStyle/>
                    <a:p>
                      <a:r>
                        <a:rPr lang="en-GB" sz="2000" b="1">
                          <a:hlinkClick r:id="rId7" action="ppaction://hlinksldjump"/>
                        </a:rPr>
                        <a:t>Summary of recommendations</a:t>
                      </a:r>
                      <a:endParaRPr lang="en-GB" sz="2000" b="1"/>
                    </a:p>
                  </a:txBody>
                  <a:tcPr>
                    <a:solidFill>
                      <a:srgbClr val="F2EBE0"/>
                    </a:solidFill>
                  </a:tcPr>
                </a:tc>
                <a:extLst>
                  <a:ext uri="{0D108BD9-81ED-4DB2-BD59-A6C34878D82A}">
                    <a16:rowId xmlns:a16="http://schemas.microsoft.com/office/drawing/2014/main" val="440275277"/>
                  </a:ext>
                </a:extLst>
              </a:tr>
              <a:tr h="370840">
                <a:tc>
                  <a:txBody>
                    <a:bodyPr/>
                    <a:lstStyle/>
                    <a:p>
                      <a:r>
                        <a:rPr lang="en-GB" sz="2000"/>
                        <a:t>6</a:t>
                      </a:r>
                    </a:p>
                  </a:txBody>
                  <a:tcPr/>
                </a:tc>
                <a:tc>
                  <a:txBody>
                    <a:bodyPr/>
                    <a:lstStyle/>
                    <a:p>
                      <a:r>
                        <a:rPr lang="en-GB" sz="2000" b="1">
                          <a:hlinkClick r:id="rId8" action="ppaction://hlinksldjump"/>
                        </a:rPr>
                        <a:t>Next steps for Smart and Fair</a:t>
                      </a:r>
                      <a:r>
                        <a:rPr lang="en-GB" sz="2000" b="1"/>
                        <a:t> </a:t>
                      </a:r>
                      <a:r>
                        <a:rPr lang="en-GB" sz="2000"/>
                        <a:t>and the actions needed from others in the smart energy ecosystem.</a:t>
                      </a:r>
                    </a:p>
                  </a:txBody>
                  <a:tcPr/>
                </a:tc>
                <a:extLst>
                  <a:ext uri="{0D108BD9-81ED-4DB2-BD59-A6C34878D82A}">
                    <a16:rowId xmlns:a16="http://schemas.microsoft.com/office/drawing/2014/main" val="951084285"/>
                  </a:ext>
                </a:extLst>
              </a:tr>
            </a:tbl>
          </a:graphicData>
        </a:graphic>
      </p:graphicFrame>
    </p:spTree>
    <p:extLst>
      <p:ext uri="{BB962C8B-B14F-4D97-AF65-F5344CB8AC3E}">
        <p14:creationId xmlns:p14="http://schemas.microsoft.com/office/powerpoint/2010/main" val="1535718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090E4-28B6-7B33-9D7C-F6172DC73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95437-4523-55B0-51A9-7C386129F486}"/>
              </a:ext>
            </a:extLst>
          </p:cNvPr>
          <p:cNvSpPr>
            <a:spLocks noGrp="1"/>
          </p:cNvSpPr>
          <p:nvPr>
            <p:ph type="title"/>
          </p:nvPr>
        </p:nvSpPr>
        <p:spPr>
          <a:xfrm>
            <a:off x="540000" y="936000"/>
            <a:ext cx="11113200" cy="720006"/>
          </a:xfrm>
        </p:spPr>
        <p:txBody>
          <a:bodyPr lIns="0"/>
          <a:lstStyle/>
          <a:p>
            <a:r>
              <a:rPr lang="en-GB" sz="4000"/>
              <a:t>Introduction</a:t>
            </a:r>
          </a:p>
        </p:txBody>
      </p:sp>
      <p:sp>
        <p:nvSpPr>
          <p:cNvPr id="3" name="Content Placeholder 2">
            <a:extLst>
              <a:ext uri="{FF2B5EF4-FFF2-40B4-BE49-F238E27FC236}">
                <a16:creationId xmlns:a16="http://schemas.microsoft.com/office/drawing/2014/main" id="{F0812E83-9306-F841-6DFD-E56C5B669C15}"/>
              </a:ext>
            </a:extLst>
          </p:cNvPr>
          <p:cNvSpPr>
            <a:spLocks noGrp="1"/>
          </p:cNvSpPr>
          <p:nvPr>
            <p:ph idx="1"/>
          </p:nvPr>
        </p:nvSpPr>
        <p:spPr>
          <a:xfrm>
            <a:off x="540000" y="1764144"/>
            <a:ext cx="10983406" cy="4922983"/>
          </a:xfrm>
        </p:spPr>
        <p:txBody>
          <a:bodyPr>
            <a:normAutofit/>
          </a:bodyPr>
          <a:lstStyle/>
          <a:p>
            <a:pPr fontAlgn="t">
              <a:lnSpc>
                <a:spcPct val="100000"/>
              </a:lnSpc>
              <a:spcBef>
                <a:spcPts val="0"/>
              </a:spcBef>
              <a:defRPr/>
            </a:pPr>
            <a:r>
              <a:rPr lang="en-GB" sz="1500"/>
              <a:t>We have used this evidence to improve how household behaviour and capability are represented in energy system analysis and planning. We have:</a:t>
            </a:r>
          </a:p>
          <a:p>
            <a:pPr fontAlgn="t">
              <a:lnSpc>
                <a:spcPct val="100000"/>
              </a:lnSpc>
              <a:spcBef>
                <a:spcPts val="0"/>
              </a:spcBef>
              <a:defRPr/>
            </a:pPr>
            <a:endParaRPr lang="en-GB" sz="1500">
              <a:solidFill>
                <a:prstClr val="black"/>
              </a:solidFill>
              <a:latin typeface="+mj-lt"/>
            </a:endParaRPr>
          </a:p>
          <a:p>
            <a:pPr marL="285750" indent="-285750" fontAlgn="t">
              <a:lnSpc>
                <a:spcPct val="100000"/>
              </a:lnSpc>
              <a:spcBef>
                <a:spcPts val="0"/>
              </a:spcBef>
              <a:buFont typeface="Arial" panose="020B0604020202020204" pitchFamily="34" charset="0"/>
              <a:buChar char="•"/>
              <a:defRPr/>
            </a:pPr>
            <a:r>
              <a:rPr lang="en-GB" sz="1500">
                <a:solidFill>
                  <a:prstClr val="black"/>
                </a:solidFill>
                <a:latin typeface="+mj-lt"/>
              </a:rPr>
              <a:t>Refreshed and updated the </a:t>
            </a:r>
            <a:r>
              <a:rPr lang="en-GB" sz="1500" b="1">
                <a:solidFill>
                  <a:prstClr val="black"/>
                </a:solidFill>
                <a:latin typeface="+mj-lt"/>
              </a:rPr>
              <a:t>domestic energy consumer archetypes </a:t>
            </a:r>
            <a:r>
              <a:rPr lang="en-GB" sz="1500">
                <a:solidFill>
                  <a:prstClr val="black"/>
                </a:solidFill>
                <a:latin typeface="+mj-lt"/>
              </a:rPr>
              <a:t>used by NESO (original set created in 2023 as part of the “</a:t>
            </a:r>
            <a:r>
              <a:rPr lang="en-GB" sz="1500">
                <a:solidFill>
                  <a:prstClr val="black"/>
                </a:solidFill>
                <a:latin typeface="+mj-lt"/>
                <a:hlinkClick r:id="rId2"/>
              </a:rPr>
              <a:t>Consumer Building Blocks</a:t>
            </a:r>
            <a:r>
              <a:rPr lang="en-GB" sz="1500">
                <a:solidFill>
                  <a:prstClr val="black"/>
                </a:solidFill>
                <a:latin typeface="+mj-lt"/>
              </a:rPr>
              <a:t>” NIA funded project), adding in two new heat pump archetypes. </a:t>
            </a:r>
          </a:p>
          <a:p>
            <a:pPr marL="285750" indent="-285750" fontAlgn="t">
              <a:lnSpc>
                <a:spcPct val="100000"/>
              </a:lnSpc>
              <a:spcBef>
                <a:spcPts val="0"/>
              </a:spcBef>
              <a:buFont typeface="Arial" panose="020B0604020202020204" pitchFamily="34" charset="0"/>
              <a:buChar char="•"/>
              <a:defRPr/>
            </a:pPr>
            <a:endParaRPr lang="en-GB" sz="1500">
              <a:solidFill>
                <a:prstClr val="black"/>
              </a:solidFill>
              <a:latin typeface="+mj-lt"/>
            </a:endParaRPr>
          </a:p>
          <a:p>
            <a:pPr marL="285750" indent="-285750" fontAlgn="t">
              <a:lnSpc>
                <a:spcPct val="100000"/>
              </a:lnSpc>
              <a:spcBef>
                <a:spcPts val="0"/>
              </a:spcBef>
              <a:buFont typeface="Arial" panose="020B0604020202020204" pitchFamily="34" charset="0"/>
              <a:buChar char="•"/>
              <a:defRPr/>
            </a:pPr>
            <a:r>
              <a:rPr lang="en-GB" sz="1500">
                <a:solidFill>
                  <a:prstClr val="black"/>
                </a:solidFill>
                <a:latin typeface="+mj-lt"/>
              </a:rPr>
              <a:t>Developed 18 distinct </a:t>
            </a:r>
            <a:r>
              <a:rPr lang="en-GB" sz="1500" b="1">
                <a:solidFill>
                  <a:prstClr val="black"/>
                </a:solidFill>
                <a:latin typeface="+mj-lt"/>
              </a:rPr>
              <a:t>flexibility archetypes </a:t>
            </a:r>
            <a:r>
              <a:rPr lang="en-GB" sz="1500">
                <a:solidFill>
                  <a:prstClr val="black"/>
                </a:solidFill>
                <a:latin typeface="+mj-lt"/>
              </a:rPr>
              <a:t>describing how GB households differ in their ability and willingness to provide energy flexibility. Each archetype is characterised using 18 indices and summarised via traffic light ratings across capacity, abilities, and engagement, for both user-managed and externally managed flexibility scenarios.</a:t>
            </a:r>
          </a:p>
          <a:p>
            <a:pPr marL="285750" lvl="0" indent="-285750">
              <a:lnSpc>
                <a:spcPct val="100000"/>
              </a:lnSpc>
              <a:buFont typeface="Arial" panose="020B0604020202020204" pitchFamily="34" charset="0"/>
              <a:buChar char="•"/>
              <a:defRPr/>
            </a:pPr>
            <a:r>
              <a:rPr lang="en-GB" sz="1500">
                <a:solidFill>
                  <a:prstClr val="black"/>
                </a:solidFill>
                <a:latin typeface="+mj-lt"/>
              </a:rPr>
              <a:t>Developed the </a:t>
            </a:r>
            <a:r>
              <a:rPr lang="en-GB" sz="1500" b="1">
                <a:solidFill>
                  <a:prstClr val="black"/>
                </a:solidFill>
                <a:latin typeface="+mj-lt"/>
              </a:rPr>
              <a:t>Building Heat Model </a:t>
            </a:r>
            <a:r>
              <a:rPr lang="en-GB" sz="1500">
                <a:solidFill>
                  <a:prstClr val="black"/>
                </a:solidFill>
                <a:latin typeface="+mj-lt"/>
              </a:rPr>
              <a:t>designed for NESO to assess the overall system cost impact of decarbonising residential heating in Great Britain. As well as inputs such as weather, heating system, and building heat loss, it also requires consumer behaviour inputs: most notably, occupant thermostat preferences and hot water tank heating schedule.</a:t>
            </a:r>
          </a:p>
          <a:p>
            <a:pPr>
              <a:lnSpc>
                <a:spcPct val="100000"/>
              </a:lnSpc>
              <a:defRPr/>
            </a:pPr>
            <a:r>
              <a:rPr lang="en-GB" sz="1500">
                <a:solidFill>
                  <a:prstClr val="black"/>
                </a:solidFill>
                <a:latin typeface="+mj-lt"/>
              </a:rPr>
              <a:t>These tools move beyond average assumptions to better reflect the diversity of households in the energy system. </a:t>
            </a:r>
            <a:r>
              <a:rPr lang="en-GB" sz="1500"/>
              <a:t>Capturing these differences is critical to designing a system that is both efficient and fair.</a:t>
            </a: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kumimoji="0" lang="en-GB" sz="1500" b="0" i="0" u="none" strike="noStrike" kern="1200" cap="none" spc="0" normalizeH="0" baseline="0" noProof="0">
              <a:ln>
                <a:noFill/>
              </a:ln>
              <a:solidFill>
                <a:prstClr val="black"/>
              </a:solidFill>
              <a:effectLst/>
              <a:uLnTx/>
              <a:uFillTx/>
              <a:latin typeface="+mj-lt"/>
              <a:ea typeface="+mn-ea"/>
              <a:cs typeface="+mn-cs"/>
            </a:endParaRPr>
          </a:p>
          <a:p>
            <a:pPr lvl="0" fontAlgn="t">
              <a:lnSpc>
                <a:spcPct val="100000"/>
              </a:lnSpc>
              <a:spcBef>
                <a:spcPts val="0"/>
              </a:spcBef>
              <a:defRPr/>
            </a:pPr>
            <a:r>
              <a:rPr kumimoji="0" lang="en-GB" sz="1500" b="0" i="0" u="none" strike="noStrike" kern="1200" cap="none" spc="0" normalizeH="0" baseline="0" noProof="0">
                <a:ln>
                  <a:noFill/>
                </a:ln>
                <a:solidFill>
                  <a:prstClr val="black"/>
                </a:solidFill>
                <a:effectLst/>
                <a:uLnTx/>
                <a:uFillTx/>
                <a:latin typeface="+mj-lt"/>
                <a:ea typeface="+mn-ea"/>
                <a:cs typeface="+mn-cs"/>
              </a:rPr>
              <a:t>The next few pages outline our key insights from delivering this work, and our </a:t>
            </a:r>
            <a:r>
              <a:rPr lang="en-GB" sz="1500">
                <a:solidFill>
                  <a:prstClr val="black"/>
                </a:solidFill>
              </a:rPr>
              <a:t>recommendations for increasing participation and good customer outcomes from smart energy offers</a:t>
            </a:r>
            <a:r>
              <a:rPr kumimoji="0" lang="en-GB" sz="1500" b="0" i="0" u="none" strike="noStrike" kern="1200" cap="none" spc="0" normalizeH="0" baseline="0" noProof="0">
                <a:ln>
                  <a:noFill/>
                </a:ln>
                <a:solidFill>
                  <a:prstClr val="black"/>
                </a:solidFill>
                <a:effectLst/>
                <a:uLnTx/>
                <a:uFillTx/>
                <a:latin typeface="+mj-lt"/>
                <a:ea typeface="+mn-ea"/>
                <a:cs typeface="+mn-cs"/>
              </a:rPr>
              <a:t>. </a:t>
            </a:r>
            <a:endParaRPr lang="en-GB">
              <a:solidFill>
                <a:prstClr val="black"/>
              </a:solidFill>
              <a:latin typeface="+mj-lt"/>
            </a:endParaRP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GB">
              <a:solidFill>
                <a:prstClr val="black"/>
              </a:solidFill>
              <a:latin typeface="+mj-lt"/>
            </a:endParaRPr>
          </a:p>
        </p:txBody>
      </p:sp>
    </p:spTree>
    <p:extLst>
      <p:ext uri="{BB962C8B-B14F-4D97-AF65-F5344CB8AC3E}">
        <p14:creationId xmlns:p14="http://schemas.microsoft.com/office/powerpoint/2010/main" val="3683295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A1FFA6-76FE-251B-A19E-F24C89CD73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209201-1752-FDC2-1CAC-206982DF209D}"/>
              </a:ext>
            </a:extLst>
          </p:cNvPr>
          <p:cNvSpPr txBox="1">
            <a:spLocks noGrp="1"/>
          </p:cNvSpPr>
          <p:nvPr>
            <p:ph type="title" idx="4294967295"/>
          </p:nvPr>
        </p:nvSpPr>
        <p:spPr>
          <a:xfrm>
            <a:off x="540000" y="1962000"/>
            <a:ext cx="11112000" cy="20313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a:ln>
                  <a:noFill/>
                </a:ln>
                <a:solidFill>
                  <a:srgbClr val="F5F2EB"/>
                </a:solidFill>
                <a:effectLst/>
                <a:uLnTx/>
                <a:uFillTx/>
                <a:latin typeface="Corbel" panose="020B0503020204020204" pitchFamily="34" charset="0"/>
                <a:ea typeface="+mn-ea"/>
                <a:cs typeface="+mn-cs"/>
              </a:rPr>
              <a:t>Understanding Participation:</a:t>
            </a:r>
            <a:br>
              <a:rPr kumimoji="0" lang="en-GB" sz="6600" b="1" i="0" u="none" strike="noStrike" kern="1200" cap="none" spc="0" normalizeH="0" baseline="0" noProof="0">
                <a:ln>
                  <a:noFill/>
                </a:ln>
                <a:solidFill>
                  <a:srgbClr val="F5F2EB"/>
                </a:solidFill>
                <a:effectLst/>
                <a:uLnTx/>
                <a:uFillTx/>
                <a:latin typeface="Corbel" panose="020B0503020204020204" pitchFamily="34" charset="0"/>
                <a:ea typeface="+mn-ea"/>
                <a:cs typeface="+mn-cs"/>
              </a:rPr>
            </a:br>
            <a:r>
              <a:rPr kumimoji="0" lang="en-GB" sz="6600" b="1" i="1" u="none" strike="noStrike" kern="1200" cap="none" spc="0" normalizeH="0" baseline="0" noProof="0">
                <a:ln>
                  <a:noFill/>
                </a:ln>
                <a:solidFill>
                  <a:schemeClr val="accent3"/>
                </a:solidFill>
                <a:effectLst/>
                <a:uLnTx/>
                <a:uFillTx/>
                <a:latin typeface="Corbel" panose="020B0503020204020204" pitchFamily="34" charset="0"/>
                <a:ea typeface="+mn-ea"/>
                <a:cs typeface="+mn-cs"/>
              </a:rPr>
              <a:t>Insights and Recommendations</a:t>
            </a:r>
            <a:endParaRPr kumimoji="0" lang="en-GB" sz="1800" b="0" i="1" u="none" strike="noStrike" kern="1200" cap="none" spc="0" normalizeH="0" baseline="0" noProof="0">
              <a:ln>
                <a:noFill/>
              </a:ln>
              <a:solidFill>
                <a:schemeClr val="accent3"/>
              </a:solidFill>
              <a:effectLst/>
              <a:uLnTx/>
              <a:uFillTx/>
              <a:latin typeface="Corbel Light" panose="020B0303020204020204" pitchFamily="34" charset="0"/>
              <a:ea typeface="+mn-ea"/>
              <a:cs typeface="+mn-cs"/>
            </a:endParaRPr>
          </a:p>
        </p:txBody>
      </p:sp>
      <p:grpSp>
        <p:nvGrpSpPr>
          <p:cNvPr id="10" name="Group 9">
            <a:extLst>
              <a:ext uri="{FF2B5EF4-FFF2-40B4-BE49-F238E27FC236}">
                <a16:creationId xmlns:a16="http://schemas.microsoft.com/office/drawing/2014/main" id="{5D6370EB-093E-3F21-9889-5933A89F6688}"/>
              </a:ext>
              <a:ext uri="{C183D7F6-B498-43B3-948B-1728B52AA6E4}">
                <adec:decorative xmlns:adec="http://schemas.microsoft.com/office/drawing/2017/decorative" val="1"/>
              </a:ext>
            </a:extLst>
          </p:cNvPr>
          <p:cNvGrpSpPr/>
          <p:nvPr/>
        </p:nvGrpSpPr>
        <p:grpSpPr>
          <a:xfrm>
            <a:off x="540000" y="328227"/>
            <a:ext cx="11113200" cy="444027"/>
            <a:chOff x="540000" y="328227"/>
            <a:chExt cx="11113200" cy="444027"/>
          </a:xfrm>
        </p:grpSpPr>
        <p:pic>
          <p:nvPicPr>
            <p:cNvPr id="7" name="Picture 6">
              <a:extLst>
                <a:ext uri="{FF2B5EF4-FFF2-40B4-BE49-F238E27FC236}">
                  <a16:creationId xmlns:a16="http://schemas.microsoft.com/office/drawing/2014/main" id="{806C3B88-41D4-4794-450D-FFA7B7DCDA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06193" y="328227"/>
              <a:ext cx="680261" cy="347635"/>
            </a:xfrm>
            <a:prstGeom prst="rect">
              <a:avLst/>
            </a:prstGeom>
            <a:ln w="12700">
              <a:noFill/>
            </a:ln>
          </p:spPr>
        </p:pic>
        <p:cxnSp>
          <p:nvCxnSpPr>
            <p:cNvPr id="9" name="Straight Connector 8">
              <a:extLst>
                <a:ext uri="{FF2B5EF4-FFF2-40B4-BE49-F238E27FC236}">
                  <a16:creationId xmlns:a16="http://schemas.microsoft.com/office/drawing/2014/main" id="{7726287F-01F2-9FB3-3548-008BFA5129E1}"/>
                </a:ext>
              </a:extLst>
            </p:cNvPr>
            <p:cNvCxnSpPr>
              <a:cxnSpLocks/>
            </p:cNvCxnSpPr>
            <p:nvPr/>
          </p:nvCxnSpPr>
          <p:spPr>
            <a:xfrm>
              <a:off x="540000" y="772254"/>
              <a:ext cx="11113200"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grpSp>
      <p:pic>
        <p:nvPicPr>
          <p:cNvPr id="2" name="Graphic 1">
            <a:extLst>
              <a:ext uri="{FF2B5EF4-FFF2-40B4-BE49-F238E27FC236}">
                <a16:creationId xmlns:a16="http://schemas.microsoft.com/office/drawing/2014/main" id="{40F3CB5E-1025-1E22-BD98-3924425B477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82000" y="3600000"/>
            <a:ext cx="2628000" cy="2618509"/>
          </a:xfrm>
          <a:prstGeom prst="rect">
            <a:avLst/>
          </a:prstGeom>
        </p:spPr>
      </p:pic>
    </p:spTree>
    <p:extLst>
      <p:ext uri="{BB962C8B-B14F-4D97-AF65-F5344CB8AC3E}">
        <p14:creationId xmlns:p14="http://schemas.microsoft.com/office/powerpoint/2010/main" val="2605941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597DC5A-DE93-33E3-8EBA-3710F80DE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FC790-66FB-01CD-5E47-86516ABE0EBA}"/>
              </a:ext>
            </a:extLst>
          </p:cNvPr>
          <p:cNvSpPr>
            <a:spLocks noGrp="1"/>
          </p:cNvSpPr>
          <p:nvPr>
            <p:ph type="title"/>
          </p:nvPr>
        </p:nvSpPr>
        <p:spPr>
          <a:xfrm>
            <a:off x="540000" y="936000"/>
            <a:ext cx="11113200" cy="720006"/>
          </a:xfrm>
        </p:spPr>
        <p:txBody>
          <a:bodyPr lIns="0"/>
          <a:lstStyle/>
          <a:p>
            <a:r>
              <a:rPr lang="en-GB" sz="4000"/>
              <a:t>Positive participation and sustainable engagement</a:t>
            </a:r>
          </a:p>
        </p:txBody>
      </p:sp>
      <p:sp>
        <p:nvSpPr>
          <p:cNvPr id="3" name="Content Placeholder 2">
            <a:extLst>
              <a:ext uri="{FF2B5EF4-FFF2-40B4-BE49-F238E27FC236}">
                <a16:creationId xmlns:a16="http://schemas.microsoft.com/office/drawing/2014/main" id="{E324E667-1960-8698-B8A7-BACB39101D0E}"/>
              </a:ext>
            </a:extLst>
          </p:cNvPr>
          <p:cNvSpPr>
            <a:spLocks noGrp="1"/>
          </p:cNvSpPr>
          <p:nvPr>
            <p:ph idx="1"/>
          </p:nvPr>
        </p:nvSpPr>
        <p:spPr>
          <a:xfrm>
            <a:off x="540000" y="2529840"/>
            <a:ext cx="11113200" cy="3753393"/>
          </a:xfrm>
        </p:spPr>
        <p:txBody>
          <a:bodyPr vert="horz" lIns="0" tIns="0" rIns="0" bIns="0" numCol="2" spcCol="360000" rtlCol="0" anchor="t">
            <a:noAutofit/>
          </a:bodyPr>
          <a:lstStyle/>
          <a:p>
            <a:pPr fontAlgn="t">
              <a:lnSpc>
                <a:spcPts val="1500"/>
              </a:lnSpc>
            </a:pPr>
            <a:r>
              <a:rPr lang="en-GB" sz="1200">
                <a:solidFill>
                  <a:prstClr val="black"/>
                </a:solidFill>
                <a:latin typeface="Corbel"/>
              </a:rPr>
              <a:t>As we have seen, there has been growth in offers for households without LCTs</a:t>
            </a:r>
            <a:r>
              <a:rPr lang="en-GB" sz="1200">
                <a:latin typeface="Corbel"/>
              </a:rPr>
              <a:t>. Our evaluations of two such schemes – the DFS and CrowdFlex – provide e</a:t>
            </a:r>
            <a:r>
              <a:rPr lang="en-GB" sz="1200" b="0" i="0">
                <a:effectLst/>
                <a:latin typeface="Corbel"/>
              </a:rPr>
              <a:t>vidence that participation in flexibility services is both feasible and broadly positive for a significant proportion of households.</a:t>
            </a:r>
          </a:p>
          <a:p>
            <a:pPr fontAlgn="t">
              <a:lnSpc>
                <a:spcPts val="1500"/>
              </a:lnSpc>
              <a:buNone/>
            </a:pPr>
            <a:r>
              <a:rPr lang="en-GB" sz="1200" b="0" i="0">
                <a:effectLst/>
                <a:latin typeface="Corbel"/>
              </a:rPr>
              <a:t>In the CrowdFlex trial, </a:t>
            </a:r>
            <a:r>
              <a:rPr lang="en-GB" sz="1200" b="1" i="0">
                <a:solidFill>
                  <a:schemeClr val="accent2"/>
                </a:solidFill>
                <a:effectLst/>
                <a:latin typeface="Corbel"/>
              </a:rPr>
              <a:t>69% of participants reported a positive experience overall</a:t>
            </a:r>
            <a:r>
              <a:rPr lang="en-GB" sz="1200" b="0" i="0">
                <a:solidFill>
                  <a:schemeClr val="accent2"/>
                </a:solidFill>
                <a:effectLst/>
                <a:latin typeface="Corbel"/>
              </a:rPr>
              <a:t>, and </a:t>
            </a:r>
            <a:r>
              <a:rPr lang="en-GB" sz="1200" b="1" i="0">
                <a:solidFill>
                  <a:schemeClr val="accent2"/>
                </a:solidFill>
                <a:effectLst/>
                <a:latin typeface="Corbel"/>
              </a:rPr>
              <a:t>60% said that “changing my energy demand felt good”</a:t>
            </a:r>
            <a:r>
              <a:rPr lang="en-GB" sz="1200" b="0" i="0">
                <a:effectLst/>
                <a:latin typeface="Corbel"/>
              </a:rPr>
              <a:t>. Participation was not limited to more advantaged groups: </a:t>
            </a:r>
            <a:r>
              <a:rPr lang="en-GB" sz="1200" b="1" i="0">
                <a:solidFill>
                  <a:schemeClr val="accent2"/>
                </a:solidFill>
                <a:effectLst/>
                <a:latin typeface="Corbel"/>
              </a:rPr>
              <a:t>households with vulnerabilities engaged and took part in events at similar rates to others</a:t>
            </a:r>
            <a:r>
              <a:rPr lang="en-GB" sz="1200" b="0" i="0">
                <a:effectLst/>
                <a:latin typeface="Corbel"/>
              </a:rPr>
              <a:t>, suggesting that low-barrier schemes can reach a wide audience when designed appropriately.</a:t>
            </a:r>
          </a:p>
          <a:p>
            <a:pPr fontAlgn="t">
              <a:lnSpc>
                <a:spcPts val="1500"/>
              </a:lnSpc>
            </a:pPr>
            <a:r>
              <a:rPr lang="en-GB" sz="1200" b="0" i="0">
                <a:effectLst/>
                <a:latin typeface="Corbel"/>
              </a:rPr>
              <a:t>Participation also appears to support behaviour change. Participants in both </a:t>
            </a:r>
            <a:r>
              <a:rPr lang="en-GB" sz="1200">
                <a:solidFill>
                  <a:prstClr val="black"/>
                </a:solidFill>
                <a:latin typeface="Corbel"/>
              </a:rPr>
              <a:t>CrowdFlex and the DFS</a:t>
            </a:r>
            <a:r>
              <a:rPr lang="en-GB" sz="1200" b="0" i="0">
                <a:effectLst/>
                <a:latin typeface="Corbel"/>
              </a:rPr>
              <a:t> reported </a:t>
            </a:r>
            <a:r>
              <a:rPr lang="en-GB" sz="1200" b="1" i="0">
                <a:solidFill>
                  <a:schemeClr val="accent2"/>
                </a:solidFill>
                <a:effectLst/>
                <a:latin typeface="Corbel"/>
              </a:rPr>
              <a:t>increased awareness of their energy use and growing confidence in demand shifting</a:t>
            </a:r>
            <a:r>
              <a:rPr lang="en-GB" sz="1200" b="0" i="0">
                <a:effectLst/>
                <a:latin typeface="Corbel"/>
              </a:rPr>
              <a:t>, and there is evidence of </a:t>
            </a:r>
            <a:r>
              <a:rPr lang="en-GB" sz="1200" b="1" i="0">
                <a:solidFill>
                  <a:schemeClr val="accent2"/>
                </a:solidFill>
                <a:effectLst/>
                <a:latin typeface="Corbel"/>
              </a:rPr>
              <a:t>increasing openness to automation</a:t>
            </a:r>
            <a:r>
              <a:rPr lang="en-GB" sz="1200" b="0" i="0">
                <a:effectLst/>
                <a:latin typeface="Corbel"/>
              </a:rPr>
              <a:t>, suggesting potential for progression to more advanced forms of flexibility over time.</a:t>
            </a:r>
          </a:p>
          <a:p>
            <a:pPr fontAlgn="t">
              <a:lnSpc>
                <a:spcPts val="1500"/>
              </a:lnSpc>
              <a:buNone/>
            </a:pPr>
            <a:r>
              <a:rPr lang="en-GB" sz="1200" b="1" i="0">
                <a:effectLst/>
                <a:latin typeface="Corbel" panose="020B0503020204020204" pitchFamily="34" charset="0"/>
              </a:rPr>
              <a:t>Implications</a:t>
            </a:r>
          </a:p>
          <a:p>
            <a:pPr fontAlgn="t">
              <a:lnSpc>
                <a:spcPts val="1500"/>
              </a:lnSpc>
              <a:buNone/>
            </a:pPr>
            <a:r>
              <a:rPr lang="en-GB" sz="1200" b="0" i="0">
                <a:effectLst/>
                <a:latin typeface="Corbel"/>
              </a:rPr>
              <a:t>These findings provide evidence that consumer-led flexibility is viable at scale. There appears to be a substantial base of willingness and capability that can support the expansion of flexibility markets.</a:t>
            </a:r>
          </a:p>
          <a:p>
            <a:pPr fontAlgn="t">
              <a:lnSpc>
                <a:spcPts val="1500"/>
              </a:lnSpc>
              <a:buNone/>
            </a:pPr>
            <a:r>
              <a:rPr lang="en-GB" sz="1200" b="0" i="0">
                <a:effectLst/>
                <a:latin typeface="Corbel" panose="020B0503020204020204" pitchFamily="34" charset="0"/>
              </a:rPr>
              <a:t>However, more needs to be done to communicate key concepts such as the benefits of using flexibility in managing the grid (including turning up demand when clean energy is abundant) and that participation is about shifting rather than destroying or creating demand. We also need to support the transition to </a:t>
            </a:r>
            <a:r>
              <a:rPr lang="en-GB" sz="1200" i="0">
                <a:effectLst/>
                <a:latin typeface="Corbel" panose="020B0503020204020204" pitchFamily="34" charset="0"/>
              </a:rPr>
              <a:t>automation, ensuring </a:t>
            </a:r>
            <a:r>
              <a:rPr lang="en-GB" sz="1200" b="0" i="0">
                <a:effectLst/>
                <a:latin typeface="Corbel" panose="020B0503020204020204" pitchFamily="34" charset="0"/>
              </a:rPr>
              <a:t>it is accessible and trusted across different user groups.</a:t>
            </a:r>
          </a:p>
          <a:p>
            <a:pPr fontAlgn="t">
              <a:lnSpc>
                <a:spcPts val="1500"/>
              </a:lnSpc>
            </a:pPr>
            <a:r>
              <a:rPr lang="en-GB" sz="1200">
                <a:latin typeface="Corbel" panose="020B0503020204020204" pitchFamily="34" charset="0"/>
              </a:rPr>
              <a:t>This evidence supports our recommendation that </a:t>
            </a:r>
            <a:r>
              <a:rPr lang="en-GB" sz="1200" b="1">
                <a:solidFill>
                  <a:schemeClr val="accent2"/>
                </a:solidFill>
                <a:latin typeface="Corbel" panose="020B0503020204020204" pitchFamily="34" charset="0"/>
              </a:rPr>
              <a:t>further inclusive innovation aimed at everyday consumers</a:t>
            </a:r>
            <a:r>
              <a:rPr lang="en-GB" sz="1200" b="1">
                <a:latin typeface="Corbel" panose="020B0503020204020204" pitchFamily="34" charset="0"/>
              </a:rPr>
              <a:t> </a:t>
            </a:r>
            <a:r>
              <a:rPr lang="en-GB" sz="1200">
                <a:latin typeface="Corbel" panose="020B0503020204020204" pitchFamily="34" charset="0"/>
              </a:rPr>
              <a:t>should be encouraged</a:t>
            </a:r>
            <a:r>
              <a:rPr lang="en-GB" sz="1200">
                <a:solidFill>
                  <a:schemeClr val="accent2"/>
                </a:solidFill>
                <a:latin typeface="Corbel" panose="020B0503020204020204" pitchFamily="34" charset="0"/>
              </a:rPr>
              <a:t>.</a:t>
            </a:r>
          </a:p>
          <a:p>
            <a:pPr fontAlgn="t">
              <a:lnSpc>
                <a:spcPts val="1500"/>
              </a:lnSpc>
              <a:buNone/>
            </a:pPr>
            <a:endParaRPr lang="en-GB" sz="1200" b="0" i="0">
              <a:effectLst/>
              <a:latin typeface="Corbel" panose="020B0503020204020204" pitchFamily="34" charset="0"/>
            </a:endParaRPr>
          </a:p>
          <a:p>
            <a:pPr marL="90488">
              <a:lnSpc>
                <a:spcPct val="100000"/>
              </a:lnSpc>
            </a:pPr>
            <a:endParaRPr lang="en-GB" sz="1200">
              <a:latin typeface="Corbel" panose="020B0503020204020204" pitchFamily="34" charset="0"/>
            </a:endParaRPr>
          </a:p>
          <a:p>
            <a:endParaRPr lang="en-GB" sz="1200">
              <a:latin typeface="Corbel" panose="020B0503020204020204" pitchFamily="34" charset="0"/>
            </a:endParaRPr>
          </a:p>
        </p:txBody>
      </p:sp>
      <p:sp>
        <p:nvSpPr>
          <p:cNvPr id="5" name="TextBox 4">
            <a:extLst>
              <a:ext uri="{FF2B5EF4-FFF2-40B4-BE49-F238E27FC236}">
                <a16:creationId xmlns:a16="http://schemas.microsoft.com/office/drawing/2014/main" id="{83F493F7-7274-6CE3-A99F-BA534C4E5692}"/>
              </a:ext>
            </a:extLst>
          </p:cNvPr>
          <p:cNvSpPr txBox="1"/>
          <p:nvPr/>
        </p:nvSpPr>
        <p:spPr>
          <a:xfrm>
            <a:off x="6651268" y="4479859"/>
            <a:ext cx="4632276" cy="811367"/>
          </a:xfrm>
          <a:prstGeom prst="rect">
            <a:avLst/>
          </a:prstGeom>
          <a:solidFill>
            <a:schemeClr val="accent3"/>
          </a:solidFill>
        </p:spPr>
        <p:txBody>
          <a:bodyPr wrap="square" lIns="144000" tIns="36000" rIns="0" bIns="36000" rtlCol="0">
            <a:spAutoFit/>
          </a:bodyPr>
          <a:lstStyle/>
          <a:p>
            <a:r>
              <a:rPr lang="en-GB" sz="2800" b="1">
                <a:solidFill>
                  <a:schemeClr val="accent2"/>
                </a:solidFill>
                <a:latin typeface="Corbel" panose="020B0503020204020204" pitchFamily="34" charset="0"/>
              </a:rPr>
              <a:t>69% </a:t>
            </a:r>
            <a:r>
              <a:rPr lang="en-GB" sz="2000">
                <a:solidFill>
                  <a:srgbClr val="1C0533"/>
                </a:solidFill>
                <a:latin typeface="Corbel" panose="020B0503020204020204" pitchFamily="34" charset="0"/>
              </a:rPr>
              <a:t>of participants reported a positive experience.</a:t>
            </a:r>
            <a:endParaRPr lang="en-GB" sz="2000" b="1">
              <a:solidFill>
                <a:srgbClr val="1C0533"/>
              </a:solidFill>
              <a:latin typeface="Corbel" panose="020B0503020204020204" pitchFamily="34" charset="0"/>
            </a:endParaRPr>
          </a:p>
        </p:txBody>
      </p:sp>
      <p:sp>
        <p:nvSpPr>
          <p:cNvPr id="6" name="TextBox 5">
            <a:extLst>
              <a:ext uri="{FF2B5EF4-FFF2-40B4-BE49-F238E27FC236}">
                <a16:creationId xmlns:a16="http://schemas.microsoft.com/office/drawing/2014/main" id="{113347D7-C1BA-0B80-7342-2F281A0B7491}"/>
              </a:ext>
            </a:extLst>
          </p:cNvPr>
          <p:cNvSpPr txBox="1"/>
          <p:nvPr/>
        </p:nvSpPr>
        <p:spPr>
          <a:xfrm>
            <a:off x="6651268" y="5471865"/>
            <a:ext cx="4632276" cy="811367"/>
          </a:xfrm>
          <a:prstGeom prst="rect">
            <a:avLst/>
          </a:prstGeom>
          <a:solidFill>
            <a:schemeClr val="accent5"/>
          </a:solidFill>
        </p:spPr>
        <p:txBody>
          <a:bodyPr wrap="square" lIns="144000" tIns="36000" rIns="72000" bIns="36000" rtlCol="0">
            <a:spAutoFit/>
          </a:bodyPr>
          <a:lstStyle/>
          <a:p>
            <a:r>
              <a:rPr lang="en-GB" sz="2800" b="1">
                <a:solidFill>
                  <a:schemeClr val="accent1"/>
                </a:solidFill>
                <a:latin typeface="Corbel" panose="020B0503020204020204" pitchFamily="34" charset="0"/>
              </a:rPr>
              <a:t>60% </a:t>
            </a:r>
            <a:r>
              <a:rPr lang="en-GB" sz="2800">
                <a:solidFill>
                  <a:schemeClr val="accent1"/>
                </a:solidFill>
                <a:latin typeface="Corbel" panose="020B0503020204020204" pitchFamily="34" charset="0"/>
              </a:rPr>
              <a:t> </a:t>
            </a:r>
            <a:r>
              <a:rPr lang="en-GB" sz="2000">
                <a:solidFill>
                  <a:schemeClr val="bg1"/>
                </a:solidFill>
                <a:latin typeface="Corbel" panose="020B0503020204020204" pitchFamily="34" charset="0"/>
              </a:rPr>
              <a:t>said that “changing my energy demand felt good”.</a:t>
            </a:r>
            <a:endParaRPr lang="en-GB" sz="2000" b="1">
              <a:solidFill>
                <a:schemeClr val="bg1"/>
              </a:solidFill>
              <a:latin typeface="Corbel" panose="020B0503020204020204" pitchFamily="34" charset="0"/>
            </a:endParaRPr>
          </a:p>
        </p:txBody>
      </p:sp>
    </p:spTree>
    <p:extLst>
      <p:ext uri="{BB962C8B-B14F-4D97-AF65-F5344CB8AC3E}">
        <p14:creationId xmlns:p14="http://schemas.microsoft.com/office/powerpoint/2010/main" val="2460462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44F5BD0-FBC1-7472-13E0-FBADFF3C4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A5BA3-2C6F-70E0-1FC4-5843E1776610}"/>
              </a:ext>
            </a:extLst>
          </p:cNvPr>
          <p:cNvSpPr>
            <a:spLocks noGrp="1"/>
          </p:cNvSpPr>
          <p:nvPr>
            <p:ph type="title"/>
          </p:nvPr>
        </p:nvSpPr>
        <p:spPr>
          <a:xfrm>
            <a:off x="540000" y="936000"/>
            <a:ext cx="11113200" cy="720006"/>
          </a:xfrm>
        </p:spPr>
        <p:txBody>
          <a:bodyPr lIns="0"/>
          <a:lstStyle/>
          <a:p>
            <a:r>
              <a:rPr lang="en-GB" sz="4000"/>
              <a:t>But disparities still persist</a:t>
            </a:r>
          </a:p>
        </p:txBody>
      </p:sp>
      <p:sp>
        <p:nvSpPr>
          <p:cNvPr id="3" name="Content Placeholder 2">
            <a:extLst>
              <a:ext uri="{FF2B5EF4-FFF2-40B4-BE49-F238E27FC236}">
                <a16:creationId xmlns:a16="http://schemas.microsoft.com/office/drawing/2014/main" id="{85E2000F-04D9-BDAA-CADB-1299D2061F55}"/>
              </a:ext>
            </a:extLst>
          </p:cNvPr>
          <p:cNvSpPr>
            <a:spLocks noGrp="1"/>
          </p:cNvSpPr>
          <p:nvPr>
            <p:ph idx="1"/>
          </p:nvPr>
        </p:nvSpPr>
        <p:spPr>
          <a:xfrm>
            <a:off x="540000" y="1764144"/>
            <a:ext cx="10822944" cy="4519089"/>
          </a:xfrm>
        </p:spPr>
        <p:txBody>
          <a:bodyPr vert="horz" lIns="0" tIns="0" rIns="0" bIns="0" numCol="2" spcCol="432000" rtlCol="0" anchor="t">
            <a:normAutofit/>
          </a:bodyPr>
          <a:lstStyle/>
          <a:p>
            <a:pPr fontAlgn="t"/>
            <a:r>
              <a:rPr lang="en-GB" sz="1100"/>
              <a:t>Despite overall positive engagement, participation and benefits are unevenly distributed. </a:t>
            </a:r>
          </a:p>
          <a:p>
            <a:pPr fontAlgn="t"/>
            <a:r>
              <a:rPr lang="en-GB" sz="1100"/>
              <a:t>Our analysis of DSO LV flexibility markets shows that procurement outcomes correlate clearly to household income levels. Where constraints zones exist </a:t>
            </a:r>
            <a:r>
              <a:rPr lang="en-GB" sz="1100" b="1">
                <a:solidFill>
                  <a:schemeClr val="accent2"/>
                </a:solidFill>
              </a:rPr>
              <a:t>in low-income neighbourhoods the DSO struggles to procure flexibility</a:t>
            </a:r>
            <a:r>
              <a:rPr lang="en-GB" sz="1100"/>
              <a:t> (see chart below right). </a:t>
            </a:r>
          </a:p>
          <a:p>
            <a:pPr fontAlgn="t"/>
            <a:r>
              <a:rPr lang="en-GB" sz="1100"/>
              <a:t>Flexibility rewards are strongly influenced by technology ownership. In the CrowdFlex trial, </a:t>
            </a:r>
            <a:r>
              <a:rPr lang="en-GB" sz="1100" b="1">
                <a:solidFill>
                  <a:schemeClr val="accent2"/>
                </a:solidFill>
              </a:rPr>
              <a:t>EV owners shifted more than three times as much energy as the average participant</a:t>
            </a:r>
            <a:r>
              <a:rPr lang="en-GB" sz="1100"/>
              <a:t>, allowing them to receive significant financial benefits. This pattern reflects the market access issues highlighted in </a:t>
            </a:r>
            <a:r>
              <a:rPr lang="en-GB" sz="1100">
                <a:hlinkClick r:id="rId2" action="ppaction://hlinksldjump"/>
              </a:rPr>
              <a:t>Chapter 2</a:t>
            </a:r>
            <a:r>
              <a:rPr lang="en-GB" sz="1100"/>
              <a:t>.</a:t>
            </a:r>
          </a:p>
          <a:p>
            <a:pPr fontAlgn="t"/>
            <a:r>
              <a:rPr lang="en-GB" sz="1100" b="1"/>
              <a:t>Implications</a:t>
            </a:r>
          </a:p>
          <a:p>
            <a:pPr fontAlgn="t"/>
            <a:r>
              <a:rPr lang="en-GB" sz="1100"/>
              <a:t>Smart and Fair was established in response to the risk of structural inequalities developing in the smart energy market. This research provides further evidence that this structural inequality is emerging as households with greater resources, particularly those able to invest in low-carbon technologies, are better positioned to access opportunities and maximise benefits. Without intervention, this dynamic risks embedding a </a:t>
            </a:r>
            <a:r>
              <a:rPr lang="en-GB" sz="1100" b="1"/>
              <a:t>two-tier system</a:t>
            </a:r>
            <a:r>
              <a:rPr lang="en-GB" sz="1100"/>
              <a:t>, where advantages accumulate to already well-served groups, while others are left with limited access and lower returns. This mirrors existing inequalities in the retail energy market and could undermine long-term public support for the energy transition.</a:t>
            </a:r>
          </a:p>
          <a:p>
            <a:pPr fontAlgn="t"/>
            <a:r>
              <a:rPr lang="en-GB" sz="1100"/>
              <a:t>This uneven participation also means that network operators face uncertainties in location and volume of flexibility, and uncertainties over the scale, timing and enduring need for network reinforcement. </a:t>
            </a:r>
          </a:p>
          <a:p>
            <a:pPr fontAlgn="t"/>
            <a:r>
              <a:rPr lang="en-GB" sz="1100" b="1"/>
              <a:t>Recommendations</a:t>
            </a:r>
          </a:p>
          <a:p>
            <a:pPr fontAlgn="t"/>
            <a:r>
              <a:rPr lang="en-GB" sz="1100"/>
              <a:t>As recommended in our previous chapter, to avoid this risk we need to see more </a:t>
            </a:r>
            <a:r>
              <a:rPr lang="en-GB" sz="1100" b="1">
                <a:solidFill>
                  <a:schemeClr val="accent2"/>
                </a:solidFill>
              </a:rPr>
              <a:t>formal monitoring </a:t>
            </a:r>
            <a:r>
              <a:rPr lang="en-GB" sz="1100"/>
              <a:t>of the smart energy market and more flexibility services </a:t>
            </a:r>
            <a:r>
              <a:rPr lang="en-GB" sz="1100" b="1">
                <a:solidFill>
                  <a:schemeClr val="accent2"/>
                </a:solidFill>
              </a:rPr>
              <a:t>designed for households without low-carbon technologies.</a:t>
            </a:r>
          </a:p>
          <a:p>
            <a:pPr fontAlgn="t"/>
            <a:r>
              <a:rPr lang="en-GB" sz="1100"/>
              <a:t>As some households may always be limited in their flexibility participation (for example very low energy users or small households) we also need a better understanding of how using flexibility to manage the grid impacts all bill payers. This will require </a:t>
            </a:r>
            <a:r>
              <a:rPr lang="en-GB" sz="1100" b="1">
                <a:solidFill>
                  <a:schemeClr val="accent2"/>
                </a:solidFill>
              </a:rPr>
              <a:t>greater understanding of the system-wide costs and savings from consumer-led flexibility, </a:t>
            </a:r>
            <a:r>
              <a:rPr lang="en-GB" sz="1100"/>
              <a:t>how these costs are being recouped, and assessment of distributional impacts. It will also require transparency about what this means for customers including those who are not directly earning rewards.</a:t>
            </a:r>
          </a:p>
          <a:p>
            <a:pPr fontAlgn="t"/>
            <a:endParaRPr lang="en-GB" sz="1100"/>
          </a:p>
          <a:p>
            <a:endParaRPr lang="en-GB" sz="1100"/>
          </a:p>
        </p:txBody>
      </p:sp>
      <p:grpSp>
        <p:nvGrpSpPr>
          <p:cNvPr id="17" name="Group 16">
            <a:extLst>
              <a:ext uri="{FF2B5EF4-FFF2-40B4-BE49-F238E27FC236}">
                <a16:creationId xmlns:a16="http://schemas.microsoft.com/office/drawing/2014/main" id="{CE130076-F9D8-356F-2DD8-4CCEA9A2113D}"/>
              </a:ext>
            </a:extLst>
          </p:cNvPr>
          <p:cNvGrpSpPr/>
          <p:nvPr/>
        </p:nvGrpSpPr>
        <p:grpSpPr>
          <a:xfrm>
            <a:off x="5989320" y="3300984"/>
            <a:ext cx="5662680" cy="3379476"/>
            <a:chOff x="6074326" y="3194553"/>
            <a:chExt cx="5577674" cy="3485907"/>
          </a:xfrm>
        </p:grpSpPr>
        <p:graphicFrame>
          <p:nvGraphicFramePr>
            <p:cNvPr id="13" name="Chart 12">
              <a:extLst>
                <a:ext uri="{FF2B5EF4-FFF2-40B4-BE49-F238E27FC236}">
                  <a16:creationId xmlns:a16="http://schemas.microsoft.com/office/drawing/2014/main" id="{2E53DD63-986D-36B7-350B-DEADFAF5B05A}"/>
                </a:ext>
              </a:extLst>
            </p:cNvPr>
            <p:cNvGraphicFramePr>
              <a:graphicFrameLocks/>
            </p:cNvGraphicFramePr>
            <p:nvPr>
              <p:extLst>
                <p:ext uri="{D42A27DB-BD31-4B8C-83A1-F6EECF244321}">
                  <p14:modId xmlns:p14="http://schemas.microsoft.com/office/powerpoint/2010/main" val="2142799470"/>
                </p:ext>
              </p:extLst>
            </p:nvPr>
          </p:nvGraphicFramePr>
          <p:xfrm>
            <a:off x="6074326" y="3965712"/>
            <a:ext cx="5577674" cy="242565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3E52DC81-4C40-C70F-2388-8FFED54AB05C}"/>
                </a:ext>
              </a:extLst>
            </p:cNvPr>
            <p:cNvSpPr txBox="1"/>
            <p:nvPr/>
          </p:nvSpPr>
          <p:spPr>
            <a:xfrm>
              <a:off x="6400800" y="3448004"/>
              <a:ext cx="5098774" cy="595576"/>
            </a:xfrm>
            <a:prstGeom prst="rect">
              <a:avLst/>
            </a:prstGeom>
            <a:noFill/>
          </p:spPr>
          <p:txBody>
            <a:bodyPr wrap="square" lIns="0" tIns="0" rIns="0" bIns="0" rtlCol="0">
              <a:noAutofit/>
            </a:bodyPr>
            <a:lstStyle/>
            <a:p>
              <a:pPr algn="ctr"/>
              <a:r>
                <a:rPr lang="en-GB" sz="1050">
                  <a:latin typeface="Segoe UI" panose="020B0502040204020203" pitchFamily="34" charset="0"/>
                  <a:cs typeface="Segoe UI" panose="020B0502040204020203" pitchFamily="34" charset="0"/>
                </a:rPr>
                <a:t>In constraint-managed zones, successful flexibility procurement was associated with a higher share of higher-income households. In contrast, areas where the DSO struggled to procure flexibility had a higher share of lower-income households.</a:t>
              </a:r>
            </a:p>
          </p:txBody>
        </p:sp>
        <p:sp>
          <p:nvSpPr>
            <p:cNvPr id="15" name="TextBox 14">
              <a:extLst>
                <a:ext uri="{FF2B5EF4-FFF2-40B4-BE49-F238E27FC236}">
                  <a16:creationId xmlns:a16="http://schemas.microsoft.com/office/drawing/2014/main" id="{9A304729-7FA7-152E-E8B4-BC9F34F30681}"/>
                </a:ext>
              </a:extLst>
            </p:cNvPr>
            <p:cNvSpPr txBox="1"/>
            <p:nvPr/>
          </p:nvSpPr>
          <p:spPr>
            <a:xfrm>
              <a:off x="6074326" y="3194553"/>
              <a:ext cx="5577674" cy="215444"/>
            </a:xfrm>
            <a:prstGeom prst="rect">
              <a:avLst/>
            </a:prstGeom>
            <a:noFill/>
          </p:spPr>
          <p:txBody>
            <a:bodyPr wrap="square" lIns="0" tIns="0" rIns="0" bIns="0" rtlCol="0">
              <a:spAutoFit/>
            </a:bodyPr>
            <a:lstStyle/>
            <a:p>
              <a:pPr algn="ctr"/>
              <a:r>
                <a:rPr lang="en-GB" sz="1400" b="1">
                  <a:solidFill>
                    <a:srgbClr val="1C0533"/>
                  </a:solidFill>
                  <a:latin typeface="Segoe UI" panose="020B0502040204020203" pitchFamily="34" charset="0"/>
                  <a:cs typeface="Segoe UI" panose="020B0502040204020203" pitchFamily="34" charset="0"/>
                </a:rPr>
                <a:t>Areas with lower access to flexibility have lower average incomes</a:t>
              </a:r>
            </a:p>
          </p:txBody>
        </p:sp>
        <p:sp>
          <p:nvSpPr>
            <p:cNvPr id="16" name="TextBox 15">
              <a:extLst>
                <a:ext uri="{FF2B5EF4-FFF2-40B4-BE49-F238E27FC236}">
                  <a16:creationId xmlns:a16="http://schemas.microsoft.com/office/drawing/2014/main" id="{17399998-8DD4-8862-EA7F-80A41CA8F1E2}"/>
                </a:ext>
              </a:extLst>
            </p:cNvPr>
            <p:cNvSpPr txBox="1"/>
            <p:nvPr/>
          </p:nvSpPr>
          <p:spPr>
            <a:xfrm>
              <a:off x="6096000" y="6430810"/>
              <a:ext cx="4849569" cy="249650"/>
            </a:xfrm>
            <a:prstGeom prst="rect">
              <a:avLst/>
            </a:prstGeom>
            <a:noFill/>
          </p:spPr>
          <p:txBody>
            <a:bodyPr wrap="square" lIns="0" tIns="0" rIns="0" bIns="0" rtlCol="0">
              <a:noAutofit/>
            </a:bodyPr>
            <a:lstStyle/>
            <a:p>
              <a:r>
                <a:rPr lang="en-GB" sz="1050" i="1">
                  <a:latin typeface="Segoe UI" panose="020B0502040204020203" pitchFamily="34" charset="0"/>
                  <a:cs typeface="Segoe UI" panose="020B0502040204020203" pitchFamily="34" charset="0"/>
                </a:rPr>
                <a:t>Data: </a:t>
              </a:r>
              <a:r>
                <a:rPr lang="en-GB" sz="1050" i="1">
                  <a:latin typeface="Segoe UI" panose="020B0502040204020203" pitchFamily="34" charset="0"/>
                  <a:cs typeface="Segoe UI" panose="020B0502040204020203" pitchFamily="34" charset="0"/>
                  <a:hlinkClick r:id="rId4"/>
                </a:rPr>
                <a:t>Access to Flexibility</a:t>
              </a:r>
              <a:r>
                <a:rPr lang="en-GB" sz="1050" i="1">
                  <a:latin typeface="Segoe UI" panose="020B0502040204020203" pitchFamily="34" charset="0"/>
                  <a:cs typeface="Segoe UI" panose="020B0502040204020203" pitchFamily="34" charset="0"/>
                </a:rPr>
                <a:t> p16, 2025</a:t>
              </a:r>
              <a:endParaRPr lang="en-GB" sz="1000" i="1">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373827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5680591-0969-EB6A-A167-7455DE5D0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CBF52-7C4C-D4A8-731D-E0A4020A9ED1}"/>
              </a:ext>
            </a:extLst>
          </p:cNvPr>
          <p:cNvSpPr>
            <a:spLocks noGrp="1"/>
          </p:cNvSpPr>
          <p:nvPr>
            <p:ph type="title"/>
          </p:nvPr>
        </p:nvSpPr>
        <p:spPr>
          <a:xfrm>
            <a:off x="540000" y="936000"/>
            <a:ext cx="11113200" cy="720006"/>
          </a:xfrm>
        </p:spPr>
        <p:txBody>
          <a:bodyPr/>
          <a:lstStyle/>
          <a:p>
            <a:r>
              <a:rPr lang="en-GB" sz="4000"/>
              <a:t>Risks for those with existing challenges</a:t>
            </a:r>
          </a:p>
        </p:txBody>
      </p:sp>
      <p:sp>
        <p:nvSpPr>
          <p:cNvPr id="5" name="Content Placeholder 2">
            <a:extLst>
              <a:ext uri="{FF2B5EF4-FFF2-40B4-BE49-F238E27FC236}">
                <a16:creationId xmlns:a16="http://schemas.microsoft.com/office/drawing/2014/main" id="{A13FC033-4672-46DF-812E-1AEC2F1B67C8}"/>
              </a:ext>
            </a:extLst>
          </p:cNvPr>
          <p:cNvSpPr>
            <a:spLocks noGrp="1"/>
          </p:cNvSpPr>
          <p:nvPr>
            <p:ph idx="1"/>
          </p:nvPr>
        </p:nvSpPr>
        <p:spPr>
          <a:xfrm>
            <a:off x="540000" y="1764000"/>
            <a:ext cx="11113200" cy="4738400"/>
          </a:xfrm>
        </p:spPr>
        <p:txBody>
          <a:bodyPr numCol="2" spcCol="432000">
            <a:normAutofit/>
          </a:bodyPr>
          <a:lstStyle/>
          <a:p>
            <a:pPr fontAlgn="t"/>
            <a:r>
              <a:rPr lang="en-GB" sz="1200"/>
              <a:t>While most participants engage safely in flexibility services, the evidence highlights important risks for a subset of households. In CrowdFlex, some participants reported behaviours such as reducing electricity use below what they felt was necessary, turning off essential appliances, or altering care routines in order to participate.</a:t>
            </a:r>
          </a:p>
          <a:p>
            <a:pPr fontAlgn="t"/>
            <a:r>
              <a:rPr lang="en-GB" sz="1200"/>
              <a:t>These behaviours were most commonly reported among households already rationing energy use due to financial constraints, who therefore have limited flexibility in their consumption. For these households, even small incentives can become a driver to reduce essential usage further.</a:t>
            </a:r>
          </a:p>
          <a:p>
            <a:pPr fontAlgn="t"/>
            <a:r>
              <a:rPr lang="en-GB" sz="1200"/>
              <a:t>Although the number of households reporting negative impacts was relatively small, these cases are significant because they demonstrate how participation can interact with existing vulnerabilities.</a:t>
            </a:r>
            <a:r>
              <a:rPr kumimoji="0" lang="en-GB" sz="1200" b="0" i="0" u="none" strike="noStrike" kern="1200" cap="none" spc="0" normalizeH="0" baseline="0" noProof="0">
                <a:ln>
                  <a:noFill/>
                </a:ln>
                <a:solidFill>
                  <a:prstClr val="black"/>
                </a:solidFill>
                <a:effectLst/>
                <a:uLnTx/>
                <a:uFillTx/>
                <a:latin typeface="Corbel" panose="020B0503020204020204"/>
                <a:ea typeface="+mn-ea"/>
                <a:cs typeface="+mn-cs"/>
              </a:rPr>
              <a:t> </a:t>
            </a:r>
            <a:endParaRPr lang="en-GB" sz="1200"/>
          </a:p>
          <a:p>
            <a:pPr fontAlgn="t"/>
            <a:r>
              <a:rPr lang="en-GB" sz="1200" b="1"/>
              <a:t>Implications</a:t>
            </a:r>
          </a:p>
          <a:p>
            <a:pPr fontAlgn="t"/>
            <a:r>
              <a:rPr lang="en-GB" sz="1200"/>
              <a:t>Widening access to flexibility markets can </a:t>
            </a:r>
            <a:r>
              <a:rPr lang="en-GB" sz="1200" b="1">
                <a:solidFill>
                  <a:schemeClr val="accent2"/>
                </a:solidFill>
              </a:rPr>
              <a:t>deliver benefits to individual households who would otherwise be at risk of exclusion</a:t>
            </a:r>
            <a:r>
              <a:rPr lang="en-GB" sz="1200"/>
              <a:t>, but this evidence underscores the need for safeguards to ensure that participation is both safe and beneficial.</a:t>
            </a:r>
          </a:p>
          <a:p>
            <a:pPr fontAlgn="t"/>
            <a:r>
              <a:rPr lang="en-GB" sz="1200"/>
              <a:t>Flexibility services are not risk-neutral. For households with limited energy use, participation can inadvertently lead to harmful outcomes, including reduced comfort or wellbeing.</a:t>
            </a:r>
          </a:p>
          <a:p>
            <a:pPr fontAlgn="t"/>
            <a:r>
              <a:rPr lang="en-GB" sz="1200" b="1"/>
              <a:t>Recommendations</a:t>
            </a:r>
          </a:p>
          <a:p>
            <a:pPr fontAlgn="t"/>
            <a:r>
              <a:rPr lang="en-GB" sz="1200"/>
              <a:t>In the context of new and more complex smart energy services where we ask people to use energy in new ways, service providers must take responsibility for ensuring good customer outcomes. To do this will require better understanding of existing personal and household circumstances that may impact participation.</a:t>
            </a:r>
          </a:p>
          <a:p>
            <a:pPr fontAlgn="t"/>
            <a:r>
              <a:rPr lang="en-GB" sz="1200"/>
              <a:t>Developing this understanding and mitigating the risk of unsuitable services causing harm or reducing comfort will require action from both industry and policymakers:</a:t>
            </a:r>
          </a:p>
          <a:p>
            <a:pPr marL="171450" indent="-171450" fontAlgn="t">
              <a:buFont typeface="Arial" panose="020B0604020202020204" pitchFamily="34" charset="0"/>
              <a:buChar char="•"/>
            </a:pPr>
            <a:r>
              <a:rPr lang="en-GB" sz="1200"/>
              <a:t>Service providers need to collect the right data at sign up to understand if a service is right for a customer and identify those that might require additional assistance. </a:t>
            </a:r>
          </a:p>
          <a:p>
            <a:pPr marL="171450" indent="-171450" fontAlgn="t">
              <a:buFont typeface="Arial" panose="020B0604020202020204" pitchFamily="34" charset="0"/>
              <a:buChar char="•"/>
            </a:pPr>
            <a:r>
              <a:rPr lang="en-GB" sz="1200"/>
              <a:t>Service providers should be responsible for ensuring services are delivering as anticipated, including regular checks on customer outcomes and taking action if benefits are not being realised.</a:t>
            </a:r>
          </a:p>
          <a:p>
            <a:pPr marL="171450" indent="-171450" fontAlgn="t">
              <a:buFont typeface="Arial" panose="020B0604020202020204" pitchFamily="34" charset="0"/>
              <a:buChar char="•"/>
            </a:pPr>
            <a:r>
              <a:rPr lang="en-GB" sz="1200"/>
              <a:t>At the policy level, new indicators should be created to better capture how vulnerability interacts with flexibility, as the current Priority Services Register is not designed for this purpose. </a:t>
            </a:r>
          </a:p>
          <a:p>
            <a:pPr fontAlgn="t"/>
            <a:r>
              <a:rPr lang="en-GB" sz="1200"/>
              <a:t>Service providers should also provide </a:t>
            </a:r>
            <a:r>
              <a:rPr lang="en-GB" sz="1200" b="1">
                <a:solidFill>
                  <a:schemeClr val="accent2"/>
                </a:solidFill>
              </a:rPr>
              <a:t>clear guidance on safe participation</a:t>
            </a:r>
            <a:r>
              <a:rPr lang="en-GB" sz="1200"/>
              <a:t>, particularly for low-income and vulnerable households.</a:t>
            </a:r>
          </a:p>
          <a:p>
            <a:pPr fontAlgn="t"/>
            <a:r>
              <a:rPr lang="en-GB" sz="1200" b="1">
                <a:solidFill>
                  <a:schemeClr val="accent2"/>
                </a:solidFill>
              </a:rPr>
              <a:t>Holistic, impartial energy advice is also essential </a:t>
            </a:r>
            <a:r>
              <a:rPr lang="en-GB" sz="1200"/>
              <a:t>to complement provider communications and mitigate the risk of mis-selling. Demand flexibility asks people to interact with energy in a new way, and this means we will need to </a:t>
            </a:r>
            <a:r>
              <a:rPr lang="en-GB" sz="1200" b="1">
                <a:solidFill>
                  <a:schemeClr val="accent2"/>
                </a:solidFill>
              </a:rPr>
              <a:t>engage and support some customer groups in new ways</a:t>
            </a:r>
            <a:r>
              <a:rPr lang="en-GB" sz="1200"/>
              <a:t>. This offers a positive opportunity as the right support could help mitigate existing energy related vulnerabilities. </a:t>
            </a:r>
          </a:p>
          <a:p>
            <a:pPr fontAlgn="t"/>
            <a:r>
              <a:rPr lang="en-GB" sz="1200"/>
              <a:t>Targeted advice and support is explored in detail in </a:t>
            </a:r>
            <a:r>
              <a:rPr lang="en-GB" sz="1200">
                <a:hlinkClick r:id="rId3" action="ppaction://hlinksldjump"/>
              </a:rPr>
              <a:t>Chapter 4</a:t>
            </a:r>
            <a:r>
              <a:rPr lang="en-GB" sz="1200"/>
              <a:t>.</a:t>
            </a:r>
          </a:p>
          <a:p>
            <a:endParaRPr lang="en-GB" sz="1200" baseline="30000"/>
          </a:p>
        </p:txBody>
      </p:sp>
    </p:spTree>
    <p:extLst>
      <p:ext uri="{BB962C8B-B14F-4D97-AF65-F5344CB8AC3E}">
        <p14:creationId xmlns:p14="http://schemas.microsoft.com/office/powerpoint/2010/main" val="1277222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C13D954-29B1-51ED-DF35-FC46C573D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2D741-6BA2-47A2-65E9-5BA78D0ACDCD}"/>
              </a:ext>
            </a:extLst>
          </p:cNvPr>
          <p:cNvSpPr>
            <a:spLocks noGrp="1"/>
          </p:cNvSpPr>
          <p:nvPr>
            <p:ph type="title"/>
          </p:nvPr>
        </p:nvSpPr>
        <p:spPr>
          <a:xfrm>
            <a:off x="540000" y="936000"/>
            <a:ext cx="11113200" cy="720006"/>
          </a:xfrm>
        </p:spPr>
        <p:txBody>
          <a:bodyPr lIns="0"/>
          <a:lstStyle/>
          <a:p>
            <a:r>
              <a:rPr lang="en-GB" sz="4000"/>
              <a:t>Untapped potential</a:t>
            </a:r>
          </a:p>
        </p:txBody>
      </p:sp>
      <p:sp>
        <p:nvSpPr>
          <p:cNvPr id="3" name="Content Placeholder 2">
            <a:extLst>
              <a:ext uri="{FF2B5EF4-FFF2-40B4-BE49-F238E27FC236}">
                <a16:creationId xmlns:a16="http://schemas.microsoft.com/office/drawing/2014/main" id="{30DE7304-F86A-DC32-7D11-4DFF17F05BCF}"/>
              </a:ext>
            </a:extLst>
          </p:cNvPr>
          <p:cNvSpPr>
            <a:spLocks noGrp="1"/>
          </p:cNvSpPr>
          <p:nvPr>
            <p:ph idx="1"/>
          </p:nvPr>
        </p:nvSpPr>
        <p:spPr>
          <a:xfrm>
            <a:off x="538800" y="1618355"/>
            <a:ext cx="11338568" cy="1354690"/>
          </a:xfrm>
        </p:spPr>
        <p:txBody>
          <a:bodyPr>
            <a:noAutofit/>
          </a:bodyPr>
          <a:lstStyle/>
          <a:p>
            <a:pPr fontAlgn="t">
              <a:spcBef>
                <a:spcPts val="600"/>
              </a:spcBef>
            </a:pPr>
            <a:r>
              <a:rPr lang="en-GB" sz="1100"/>
              <a:t>Our research has shown that current flexibility markets do not fully utilise the potential of existing technologies. In the CrowdFlex winter trial 36% of the 179 home battery owners stated that they never used them to participate in CrowdFlex events, despite batteries being among the most capable assets for demand shifting. Barriers included lack of awareness of this functionality and conflicting incentives such as prioritising self-consumption of solar generation. Baselining creates further challenges: households with solar-plus-battery systems often have </a:t>
            </a:r>
            <a:r>
              <a:rPr lang="en-GB" sz="1100" b="1">
                <a:solidFill>
                  <a:schemeClr val="accent2"/>
                </a:solidFill>
              </a:rPr>
              <a:t>low or flat baselines</a:t>
            </a:r>
            <a:r>
              <a:rPr lang="en-GB" sz="1100"/>
              <a:t>, making it difficult to demonstrate measurable reductions and therefore reducing their ability to earn event rewards.</a:t>
            </a:r>
            <a:r>
              <a:rPr lang="en-GB" sz="1100" baseline="30000"/>
              <a:t> </a:t>
            </a:r>
            <a:endParaRPr lang="en-GB" sz="1100"/>
          </a:p>
          <a:p>
            <a:pPr marR="0" lvl="0" algn="l" defTabSz="914400" rtl="0" eaLnBrk="1" fontAlgn="auto" latinLnBrk="0" hangingPunct="1">
              <a:lnSpc>
                <a:spcPct val="90000"/>
              </a:lnSpc>
              <a:spcBef>
                <a:spcPts val="600"/>
              </a:spcBef>
              <a:spcAft>
                <a:spcPts val="0"/>
              </a:spcAft>
              <a:buClrTx/>
              <a:buSzTx/>
              <a:tabLst/>
              <a:defRPr/>
            </a:pPr>
            <a:r>
              <a:rPr lang="en-GB" sz="1100"/>
              <a:t>Similarly, storage heaters represent a significant but under-recognised source of flexibility. Our analysis of National Grid DSO LV flexibility data showed 2.3 GW of capacity in clusters of storage heaters within constraint-managed zones, suggesting opportunities for both turn-down services overnight and turn-up services during the day, which could simultaneously increase comfort and reduce reliance on more expensive forms of heating.</a:t>
            </a:r>
            <a:r>
              <a:rPr kumimoji="0" lang="en-GB" sz="1100" b="0" i="0" u="none" strike="noStrike" kern="1200" cap="none" spc="0" normalizeH="0" baseline="0" noProof="0">
                <a:ln>
                  <a:noFill/>
                </a:ln>
                <a:solidFill>
                  <a:prstClr val="black"/>
                </a:solidFill>
                <a:effectLst/>
                <a:uLnTx/>
                <a:uFillTx/>
                <a:ea typeface="+mn-ea"/>
                <a:cs typeface="+mn-cs"/>
              </a:rPr>
              <a:t> In response, National Grid DSO have added storage heaters as a new </a:t>
            </a:r>
            <a:r>
              <a:rPr lang="en-GB" sz="1100">
                <a:solidFill>
                  <a:prstClr val="black"/>
                </a:solidFill>
              </a:rPr>
              <a:t>asset </a:t>
            </a:r>
            <a:r>
              <a:rPr kumimoji="0" lang="en-GB" sz="1100" b="0" i="0" u="none" strike="noStrike" kern="1200" cap="none" spc="0" normalizeH="0" baseline="0" noProof="0">
                <a:ln>
                  <a:noFill/>
                </a:ln>
                <a:solidFill>
                  <a:prstClr val="black"/>
                </a:solidFill>
                <a:effectLst/>
                <a:uLnTx/>
                <a:uFillTx/>
                <a:ea typeface="+mn-ea"/>
                <a:cs typeface="+mn-cs"/>
              </a:rPr>
              <a:t>category in their </a:t>
            </a:r>
            <a:r>
              <a:rPr lang="en-GB" sz="1100">
                <a:solidFill>
                  <a:prstClr val="black"/>
                </a:solidFill>
              </a:rPr>
              <a:t>M</a:t>
            </a:r>
            <a:r>
              <a:rPr kumimoji="0" lang="en-GB" sz="1100" b="0" i="0" u="none" strike="noStrike" kern="1200" cap="none" spc="0" normalizeH="0" baseline="0" noProof="0" err="1">
                <a:ln>
                  <a:noFill/>
                </a:ln>
                <a:solidFill>
                  <a:prstClr val="black"/>
                </a:solidFill>
                <a:effectLst/>
                <a:uLnTx/>
                <a:uFillTx/>
                <a:ea typeface="+mn-ea"/>
                <a:cs typeface="+mn-cs"/>
              </a:rPr>
              <a:t>arket</a:t>
            </a:r>
            <a:r>
              <a:rPr kumimoji="0" lang="en-GB" sz="1100" b="0" i="0" u="none" strike="noStrike" kern="1200" cap="none" spc="0" normalizeH="0" baseline="0" noProof="0">
                <a:ln>
                  <a:noFill/>
                </a:ln>
                <a:solidFill>
                  <a:prstClr val="black"/>
                </a:solidFill>
                <a:effectLst/>
                <a:uLnTx/>
                <a:uFillTx/>
                <a:ea typeface="+mn-ea"/>
                <a:cs typeface="+mn-cs"/>
              </a:rPr>
              <a:t> Gateway to monitor and improve use of storage heater flex</a:t>
            </a:r>
            <a:r>
              <a:rPr lang="en-GB" sz="1100" baseline="30000">
                <a:solidFill>
                  <a:prstClr val="black"/>
                </a:solidFill>
              </a:rPr>
              <a:t>1</a:t>
            </a:r>
            <a:r>
              <a:rPr kumimoji="0" lang="en-GB" sz="1100" b="0" i="0" u="none" strike="noStrike" kern="1200" cap="none" spc="0" normalizeH="0" baseline="0" noProof="0">
                <a:ln>
                  <a:noFill/>
                </a:ln>
                <a:solidFill>
                  <a:prstClr val="black"/>
                </a:solidFill>
                <a:effectLst/>
                <a:uLnTx/>
                <a:uFillTx/>
                <a:ea typeface="+mn-ea"/>
                <a:cs typeface="+mn-cs"/>
              </a:rPr>
              <a:t>.</a:t>
            </a:r>
          </a:p>
        </p:txBody>
      </p:sp>
      <p:sp>
        <p:nvSpPr>
          <p:cNvPr id="4" name="TextBox 3">
            <a:extLst>
              <a:ext uri="{FF2B5EF4-FFF2-40B4-BE49-F238E27FC236}">
                <a16:creationId xmlns:a16="http://schemas.microsoft.com/office/drawing/2014/main" id="{3AFEE82B-AFD3-7620-57CB-4E739EFF6DBB}"/>
              </a:ext>
            </a:extLst>
          </p:cNvPr>
          <p:cNvSpPr txBox="1"/>
          <p:nvPr/>
        </p:nvSpPr>
        <p:spPr>
          <a:xfrm>
            <a:off x="539998" y="6175927"/>
            <a:ext cx="11113199" cy="529411"/>
          </a:xfrm>
          <a:prstGeom prst="rect">
            <a:avLst/>
          </a:prstGeom>
          <a:noFill/>
        </p:spPr>
        <p:txBody>
          <a:bodyPr wrap="square" lIns="0" rtlCol="0">
            <a:noAutofit/>
          </a:bodyPr>
          <a:lstStyle/>
          <a:p>
            <a:r>
              <a:rPr lang="en-GB" sz="1000"/>
              <a:t>1 NG DSO, 2026, Making flexibility more accessible: National Grid DSO’s response and actions to CSE recommendations, </a:t>
            </a:r>
            <a:r>
              <a:rPr lang="en-GB" sz="1000">
                <a:hlinkClick r:id="rId2"/>
              </a:rPr>
              <a:t>https://dso.nationalgrid.co.uk/resource-centre/publications-library</a:t>
            </a:r>
            <a:endParaRPr lang="en-GB" sz="1000"/>
          </a:p>
          <a:p>
            <a:r>
              <a:rPr lang="en-GB" sz="1000"/>
              <a:t>2 NESO, 2025, Clean Power 2030 Annex 1: Electricity demand and supply analysis, </a:t>
            </a:r>
            <a:r>
              <a:rPr lang="en-GB" sz="1000">
                <a:hlinkClick r:id="rId3"/>
              </a:rPr>
              <a:t>https://www.neso.energy/document/346791/download</a:t>
            </a: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3 </a:t>
            </a:r>
            <a:r>
              <a:rPr kumimoji="0" lang="en-GB" sz="1000" b="0" i="0" u="none" strike="noStrike" kern="1200" cap="none" spc="0" normalizeH="0" baseline="0" noProof="0">
                <a:ln>
                  <a:noFill/>
                </a:ln>
                <a:solidFill>
                  <a:srgbClr val="1C0533"/>
                </a:solidFill>
                <a:effectLst/>
                <a:uLnTx/>
                <a:uFillTx/>
                <a:ea typeface="+mn-ea"/>
                <a:cs typeface="+mn-cs"/>
                <a:hlinkClick r:id="rId4"/>
              </a:rPr>
              <a:t>CrowdFlex Utilisation Summer Trial 2025: Customer feedback</a:t>
            </a:r>
            <a:r>
              <a:rPr kumimoji="0" lang="en-GB" sz="1000" b="0" i="0" u="none" strike="noStrike" kern="1200" cap="none" spc="0" normalizeH="0" baseline="0" noProof="0">
                <a:ln>
                  <a:noFill/>
                </a:ln>
                <a:solidFill>
                  <a:srgbClr val="1C0533"/>
                </a:solidFill>
                <a:effectLst/>
                <a:uLnTx/>
                <a:uFillTx/>
                <a:ea typeface="+mn-ea"/>
                <a:cs typeface="+mn-cs"/>
              </a:rPr>
              <a:t>, CSE / NESO, 2024-2026</a:t>
            </a:r>
          </a:p>
          <a:p>
            <a:endParaRPr lang="en-GB" sz="1000"/>
          </a:p>
        </p:txBody>
      </p:sp>
      <p:sp>
        <p:nvSpPr>
          <p:cNvPr id="5" name="TextBox 4">
            <a:extLst>
              <a:ext uri="{FF2B5EF4-FFF2-40B4-BE49-F238E27FC236}">
                <a16:creationId xmlns:a16="http://schemas.microsoft.com/office/drawing/2014/main" id="{6F59DC48-F2EC-D0AE-4472-547827E7E934}"/>
              </a:ext>
            </a:extLst>
          </p:cNvPr>
          <p:cNvSpPr txBox="1"/>
          <p:nvPr/>
        </p:nvSpPr>
        <p:spPr>
          <a:xfrm>
            <a:off x="8712271" y="3027382"/>
            <a:ext cx="2940926" cy="1574464"/>
          </a:xfrm>
          <a:prstGeom prst="rect">
            <a:avLst/>
          </a:prstGeom>
          <a:solidFill>
            <a:schemeClr val="tx2"/>
          </a:solidFill>
        </p:spPr>
        <p:txBody>
          <a:bodyPr wrap="square" lIns="108000" tIns="108000" rIns="108000" bIns="108000" rtlCol="0">
            <a:noAutofit/>
          </a:bodyPr>
          <a:lstStyle/>
          <a:p>
            <a:pPr algn="ctr"/>
            <a:r>
              <a:rPr lang="en-GB" sz="1600" b="1">
                <a:solidFill>
                  <a:schemeClr val="bg1"/>
                </a:solidFill>
              </a:rPr>
              <a:t>In the CrowdFlex winter trial </a:t>
            </a:r>
            <a:r>
              <a:rPr lang="en-GB" sz="1600" b="1">
                <a:solidFill>
                  <a:schemeClr val="accent1"/>
                </a:solidFill>
              </a:rPr>
              <a:t>36% </a:t>
            </a:r>
            <a:r>
              <a:rPr lang="en-GB" sz="1600" b="1">
                <a:solidFill>
                  <a:schemeClr val="bg1"/>
                </a:solidFill>
              </a:rPr>
              <a:t>of the 179 home battery owners </a:t>
            </a:r>
            <a:r>
              <a:rPr lang="en-GB" sz="1600" b="1">
                <a:solidFill>
                  <a:schemeClr val="accent1"/>
                </a:solidFill>
              </a:rPr>
              <a:t>stated that they never used them to participate </a:t>
            </a:r>
            <a:r>
              <a:rPr lang="en-GB" sz="1600" b="1">
                <a:solidFill>
                  <a:schemeClr val="bg1"/>
                </a:solidFill>
              </a:rPr>
              <a:t>in CrowdFlex events</a:t>
            </a:r>
            <a:r>
              <a:rPr lang="en-GB" sz="1600" baseline="30000">
                <a:solidFill>
                  <a:schemeClr val="bg1"/>
                </a:solidFill>
              </a:rPr>
              <a:t>3</a:t>
            </a:r>
          </a:p>
        </p:txBody>
      </p:sp>
      <p:sp>
        <p:nvSpPr>
          <p:cNvPr id="6" name="Content Placeholder 2">
            <a:extLst>
              <a:ext uri="{FF2B5EF4-FFF2-40B4-BE49-F238E27FC236}">
                <a16:creationId xmlns:a16="http://schemas.microsoft.com/office/drawing/2014/main" id="{2F518C0F-2FBC-3CBD-88DA-D4C1034572CC}"/>
              </a:ext>
            </a:extLst>
          </p:cNvPr>
          <p:cNvSpPr txBox="1">
            <a:spLocks/>
          </p:cNvSpPr>
          <p:nvPr/>
        </p:nvSpPr>
        <p:spPr>
          <a:xfrm>
            <a:off x="538800" y="2972854"/>
            <a:ext cx="7949300" cy="179917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spcBef>
                <a:spcPts val="600"/>
              </a:spcBef>
            </a:pPr>
            <a:r>
              <a:rPr lang="en-GB" sz="1100" b="1"/>
              <a:t>Implications</a:t>
            </a:r>
          </a:p>
          <a:p>
            <a:pPr fontAlgn="t">
              <a:spcBef>
                <a:spcPts val="0"/>
              </a:spcBef>
            </a:pPr>
            <a:r>
              <a:rPr lang="en-GB" sz="1100"/>
              <a:t>Existing storage heaters are not included in CP2030 flexibility capacity targets as they are considered to not operate as flexibly as other sources of demand side flexibility.</a:t>
            </a:r>
            <a:r>
              <a:rPr lang="en-GB" sz="1100" baseline="30000"/>
              <a:t>2</a:t>
            </a:r>
            <a:r>
              <a:rPr lang="en-GB" sz="1100"/>
              <a:t> This underutilisation represents a missed opportunity. Markets are currently focused on capturing high volume flexibility, but technologies such as storage heaters and hot water storage could potentially provide a broader spread of low volume flexibility throughout the network. More effective use of existing assets like this could reduce network costs, increase flexibility capacity, and extend participation to a wider range of households.  </a:t>
            </a:r>
          </a:p>
          <a:p>
            <a:pPr fontAlgn="t">
              <a:spcBef>
                <a:spcPts val="0"/>
              </a:spcBef>
            </a:pPr>
            <a:endParaRPr lang="en-GB" sz="1100"/>
          </a:p>
          <a:p>
            <a:pPr fontAlgn="t">
              <a:spcBef>
                <a:spcPts val="0"/>
              </a:spcBef>
            </a:pPr>
            <a:r>
              <a:rPr lang="en-GB" sz="1100"/>
              <a:t>Unlocking this potential requires innovation in flexibility products, services and tariffs, as well improved support for households to use their technologies effectively. The potential for policy and regulatory mechanisms such as default or ‘opt-out’ flexibility participation also warrant investigation.</a:t>
            </a:r>
          </a:p>
        </p:txBody>
      </p:sp>
      <p:sp>
        <p:nvSpPr>
          <p:cNvPr id="7" name="Content Placeholder 2">
            <a:extLst>
              <a:ext uri="{FF2B5EF4-FFF2-40B4-BE49-F238E27FC236}">
                <a16:creationId xmlns:a16="http://schemas.microsoft.com/office/drawing/2014/main" id="{9328E04B-A81A-8C48-5D88-A7724136A4F4}"/>
              </a:ext>
            </a:extLst>
          </p:cNvPr>
          <p:cNvSpPr txBox="1">
            <a:spLocks/>
          </p:cNvSpPr>
          <p:nvPr/>
        </p:nvSpPr>
        <p:spPr>
          <a:xfrm>
            <a:off x="538800" y="4600574"/>
            <a:ext cx="11338568" cy="14051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spcBef>
                <a:spcPts val="600"/>
              </a:spcBef>
            </a:pPr>
            <a:r>
              <a:rPr lang="en-GB" sz="1100" b="1"/>
              <a:t>Recommendations</a:t>
            </a:r>
          </a:p>
          <a:p>
            <a:pPr fontAlgn="t">
              <a:spcBef>
                <a:spcPts val="600"/>
              </a:spcBef>
            </a:pPr>
            <a:r>
              <a:rPr lang="en-GB" sz="1100"/>
              <a:t>Networks, FSPs and customer advocates to explore technical and commercial opportunities for driving a broader spread of low volume flexibility throughout the network, making best use of underutilised existing domestic assets.</a:t>
            </a:r>
          </a:p>
          <a:p>
            <a:pPr fontAlgn="t">
              <a:spcBef>
                <a:spcPts val="600"/>
              </a:spcBef>
            </a:pPr>
            <a:r>
              <a:rPr lang="en-GB" sz="1100"/>
              <a:t>Support households with clear guidance and tools to optimise technology use. As evidenced in our next chapter, recurrent theme across the retrofit and advice sectors is that </a:t>
            </a:r>
            <a:r>
              <a:rPr lang="en-GB" sz="1100" b="1">
                <a:solidFill>
                  <a:schemeClr val="accent2"/>
                </a:solidFill>
              </a:rPr>
              <a:t>households with low carbon technologies need support to use their technologies optimally</a:t>
            </a:r>
            <a:r>
              <a:rPr lang="en-GB" sz="1100"/>
              <a:t>. This means setting preferences and using controls appropriately, getting on the right tariff and opting into demand shifting services. This support helps households to manage their running costs, but it also means the low carbon technology can be controlled and respond to prices signals providing flexibility to the network, creating more flexibility. </a:t>
            </a:r>
          </a:p>
        </p:txBody>
      </p:sp>
    </p:spTree>
    <p:extLst>
      <p:ext uri="{BB962C8B-B14F-4D97-AF65-F5344CB8AC3E}">
        <p14:creationId xmlns:p14="http://schemas.microsoft.com/office/powerpoint/2010/main" val="3402730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F196C65-E2CD-D19E-F52A-F9B63ECFC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77F54-4E57-D8CE-6A06-F0B8309F1ABD}"/>
              </a:ext>
            </a:extLst>
          </p:cNvPr>
          <p:cNvSpPr>
            <a:spLocks noGrp="1"/>
          </p:cNvSpPr>
          <p:nvPr>
            <p:ph type="title"/>
          </p:nvPr>
        </p:nvSpPr>
        <p:spPr>
          <a:xfrm>
            <a:off x="540000" y="936000"/>
            <a:ext cx="11113200" cy="720006"/>
          </a:xfrm>
        </p:spPr>
        <p:txBody>
          <a:bodyPr lIns="0"/>
          <a:lstStyle/>
          <a:p>
            <a:r>
              <a:rPr lang="en-GB" sz="4000"/>
              <a:t>Unlocking potential through effective partnerships</a:t>
            </a:r>
          </a:p>
        </p:txBody>
      </p:sp>
      <p:sp>
        <p:nvSpPr>
          <p:cNvPr id="4" name="Content Placeholder 2">
            <a:extLst>
              <a:ext uri="{FF2B5EF4-FFF2-40B4-BE49-F238E27FC236}">
                <a16:creationId xmlns:a16="http://schemas.microsoft.com/office/drawing/2014/main" id="{FB29AA50-0945-2E94-A6E2-CFC52EBD0FA4}"/>
              </a:ext>
            </a:extLst>
          </p:cNvPr>
          <p:cNvSpPr txBox="1">
            <a:spLocks/>
          </p:cNvSpPr>
          <p:nvPr/>
        </p:nvSpPr>
        <p:spPr>
          <a:xfrm>
            <a:off x="539999" y="2303698"/>
            <a:ext cx="11113199" cy="3753393"/>
          </a:xfrm>
          <a:prstGeom prst="rect">
            <a:avLst/>
          </a:prstGeom>
        </p:spPr>
        <p:txBody>
          <a:bodyPr vert="horz" lIns="0" tIns="0" rIns="0" bIns="0" numCol="2" spcCol="36000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en-GB" sz="1200"/>
              <a:t>Targeted partnerships can increase participation by reducing barriers and improving engagement.</a:t>
            </a:r>
          </a:p>
          <a:p>
            <a:pPr fontAlgn="t"/>
            <a:r>
              <a:rPr lang="en-GB" sz="1200">
                <a:solidFill>
                  <a:prstClr val="black"/>
                </a:solidFill>
              </a:rPr>
              <a:t>In our analysis of access to DSO flexibility services we explored how Motability Operations supports disabled EV drivers.​ Our research with </a:t>
            </a:r>
            <a:r>
              <a:rPr lang="en-GB" sz="1200" err="1">
                <a:solidFill>
                  <a:prstClr val="black"/>
                </a:solidFill>
              </a:rPr>
              <a:t>ev.energy</a:t>
            </a:r>
            <a:r>
              <a:rPr lang="en-GB" sz="1200">
                <a:solidFill>
                  <a:prstClr val="black"/>
                </a:solidFill>
              </a:rPr>
              <a:t> showed that their Motability Scheme EV drivers met all the technical requirements for different flexibility services at higher rates than </a:t>
            </a:r>
            <a:r>
              <a:rPr lang="en-GB" sz="1200" err="1">
                <a:solidFill>
                  <a:prstClr val="black"/>
                </a:solidFill>
              </a:rPr>
              <a:t>ev.energy’s</a:t>
            </a:r>
            <a:r>
              <a:rPr lang="en-GB" sz="1200">
                <a:solidFill>
                  <a:prstClr val="black"/>
                </a:solidFill>
              </a:rPr>
              <a:t> wider customer base. This was echoed in CrowdFlex as another Motability partner, Ohme, enabled thousands of disabled EV drivers to successfully take part in the CrowdFlex EV flexibility trial. This shows the effectiveness of the customer journey that Motability Operations’ has developed for their EV drivers to participate in flexibility markets.</a:t>
            </a:r>
          </a:p>
          <a:p>
            <a:pPr fontAlgn="t"/>
            <a:r>
              <a:rPr lang="en-GB" sz="1200"/>
              <a:t>Place-based partnerships can also reach those otherwise left behind. CSE is a delivery partner in SNUG, a SIF Beta project led by UK Power Networks. SNUG is developing a scalable route for social landlords to access flexibility markets while retrofitting homes. It addresses a key gap: while the grid needs flexibility, social tenants are often excluded. Yet landlords are already delivering upgrades that could reduce peak demand.</a:t>
            </a:r>
          </a:p>
          <a:p>
            <a:pPr fontAlgn="t"/>
            <a:r>
              <a:rPr lang="en-GB" sz="1200" b="1"/>
              <a:t>Implications</a:t>
            </a:r>
          </a:p>
          <a:p>
            <a:pPr lvl="0" fontAlgn="t">
              <a:defRPr/>
            </a:pPr>
            <a:r>
              <a:rPr lang="en-GB" sz="1200"/>
              <a:t>Barriers to low-carbon technology and flexibility uptake are not purely technical - they can be reduced through better customer journeys and targeted support. Trusted intermediaries and coordinated partnerships are key to widening access. </a:t>
            </a:r>
            <a:r>
              <a:rPr lang="en-GB" sz="1200">
                <a:solidFill>
                  <a:prstClr val="black"/>
                </a:solidFill>
              </a:rPr>
              <a:t>This approach is recognised in the </a:t>
            </a:r>
            <a:r>
              <a:rPr lang="en-GB" sz="1200">
                <a:solidFill>
                  <a:prstClr val="black"/>
                </a:solidFill>
                <a:hlinkClick r:id="rId2"/>
              </a:rPr>
              <a:t>Warm Homes plan </a:t>
            </a:r>
            <a:r>
              <a:rPr lang="en-GB" sz="1200">
                <a:solidFill>
                  <a:prstClr val="black"/>
                </a:solidFill>
              </a:rPr>
              <a:t>which emphasises that uptake will be driven through trusted, locally led partnerships, and the enhanced co-ordinator role that Ofgem has assigned to DNOs</a:t>
            </a:r>
            <a:r>
              <a:rPr lang="en-GB" sz="1200" baseline="10000">
                <a:solidFill>
                  <a:prstClr val="black"/>
                </a:solidFill>
              </a:rPr>
              <a:t>1</a:t>
            </a:r>
            <a:r>
              <a:rPr lang="en-GB" sz="1200">
                <a:solidFill>
                  <a:prstClr val="black"/>
                </a:solidFill>
              </a:rPr>
              <a:t>. </a:t>
            </a:r>
            <a:r>
              <a:rPr lang="en-GB" sz="1200"/>
              <a:t>However, scaling will require sustained investment and capacity building, particularly for organisations supporting underserved groups.</a:t>
            </a:r>
          </a:p>
          <a:p>
            <a:pPr lvl="0" fontAlgn="t">
              <a:defRPr/>
            </a:pPr>
            <a:endParaRPr lang="en-GB" sz="1200"/>
          </a:p>
          <a:p>
            <a:pPr fontAlgn="t"/>
            <a:r>
              <a:rPr lang="en-GB" sz="1200" b="1"/>
              <a:t>Recommendations</a:t>
            </a:r>
          </a:p>
          <a:p>
            <a:pPr fontAlgn="t"/>
            <a:r>
              <a:rPr lang="en-GB" sz="1200" b="1"/>
              <a:t>Embed trusted intermediaries:</a:t>
            </a:r>
            <a:r>
              <a:rPr lang="en-GB" sz="1200"/>
              <a:t> Through their enhanced coordinator role, DNOs should partner with community organisations. Where area-based approaches reduce costs versus network reinforcement, DNOs should fund these partners.</a:t>
            </a:r>
          </a:p>
          <a:p>
            <a:pPr fontAlgn="t"/>
            <a:r>
              <a:rPr lang="en-GB" sz="1200" b="1"/>
              <a:t>Target specific groups:</a:t>
            </a:r>
            <a:r>
              <a:rPr lang="en-GB" sz="1200"/>
              <a:t> Partner with organisations serving particular groups (as in the Motability example) to identify and address participation barriers.</a:t>
            </a:r>
          </a:p>
          <a:p>
            <a:pPr fontAlgn="t"/>
            <a:endParaRPr lang="en-GB" sz="1100"/>
          </a:p>
        </p:txBody>
      </p:sp>
      <p:sp>
        <p:nvSpPr>
          <p:cNvPr id="8" name="TextBox 7">
            <a:extLst>
              <a:ext uri="{FF2B5EF4-FFF2-40B4-BE49-F238E27FC236}">
                <a16:creationId xmlns:a16="http://schemas.microsoft.com/office/drawing/2014/main" id="{EC83F043-6418-2856-D34C-18DF15C0CF42}"/>
              </a:ext>
            </a:extLst>
          </p:cNvPr>
          <p:cNvSpPr txBox="1"/>
          <p:nvPr/>
        </p:nvSpPr>
        <p:spPr>
          <a:xfrm>
            <a:off x="540000" y="6361061"/>
            <a:ext cx="11584462" cy="261610"/>
          </a:xfrm>
          <a:prstGeom prst="rect">
            <a:avLst/>
          </a:prstGeom>
          <a:noFill/>
        </p:spPr>
        <p:txBody>
          <a:bodyPr wrap="square" lIns="0" rtlCol="0">
            <a:spAutoFit/>
          </a:bodyPr>
          <a:lstStyle/>
          <a:p>
            <a:r>
              <a:rPr lang="en-GB" sz="1100"/>
              <a:t>1 Ofgem, 2026, ED3 Sector Specific Methodology Decision https://www.ofgem.gov.uk/sites/default/files/2026-05/ED3%20Sector%20specific%20methodology%20decision%20core%20document.pdf </a:t>
            </a:r>
          </a:p>
        </p:txBody>
      </p:sp>
    </p:spTree>
    <p:extLst>
      <p:ext uri="{BB962C8B-B14F-4D97-AF65-F5344CB8AC3E}">
        <p14:creationId xmlns:p14="http://schemas.microsoft.com/office/powerpoint/2010/main" val="3422776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388C1-EED8-59BC-7A56-304264543A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BA5F5-B9AC-232B-4F16-91D74979E4A0}"/>
              </a:ext>
            </a:extLst>
          </p:cNvPr>
          <p:cNvSpPr>
            <a:spLocks noGrp="1"/>
          </p:cNvSpPr>
          <p:nvPr>
            <p:ph type="title"/>
          </p:nvPr>
        </p:nvSpPr>
        <p:spPr>
          <a:xfrm>
            <a:off x="540000" y="936000"/>
            <a:ext cx="11113200" cy="720006"/>
          </a:xfrm>
        </p:spPr>
        <p:txBody>
          <a:bodyPr/>
          <a:lstStyle/>
          <a:p>
            <a:r>
              <a:rPr lang="en-GB" sz="4000"/>
              <a:t>Better consumer representation can support network planning	</a:t>
            </a:r>
          </a:p>
        </p:txBody>
      </p:sp>
      <p:sp>
        <p:nvSpPr>
          <p:cNvPr id="7" name="Content Placeholder 2">
            <a:extLst>
              <a:ext uri="{FF2B5EF4-FFF2-40B4-BE49-F238E27FC236}">
                <a16:creationId xmlns:a16="http://schemas.microsoft.com/office/drawing/2014/main" id="{604D5D67-9257-8B43-A9A4-3485B2236EE2}"/>
              </a:ext>
            </a:extLst>
          </p:cNvPr>
          <p:cNvSpPr>
            <a:spLocks noGrp="1"/>
          </p:cNvSpPr>
          <p:nvPr>
            <p:ph idx="1"/>
          </p:nvPr>
        </p:nvSpPr>
        <p:spPr>
          <a:xfrm>
            <a:off x="539400" y="2304001"/>
            <a:ext cx="11113200" cy="3618000"/>
          </a:xfrm>
        </p:spPr>
        <p:txBody>
          <a:bodyPr numCol="2" spcCol="360000">
            <a:normAutofit/>
          </a:bodyPr>
          <a:lstStyle/>
          <a:p>
            <a:pPr fontAlgn="t"/>
            <a:r>
              <a:rPr lang="en-GB" sz="1200"/>
              <a:t>Energy system planning has historically relied on modelling simplified or ‘average’ consumers</a:t>
            </a:r>
            <a:r>
              <a:rPr lang="en-GB" sz="1200" baseline="30000"/>
              <a:t>1 </a:t>
            </a:r>
            <a:r>
              <a:rPr lang="en-GB" sz="1200"/>
              <a:t>which don’t always explicitly represent consumer behaviour and choices. This can be seen from national system models (e.g. UK TIMES, NESO Future Energy Scenarios</a:t>
            </a:r>
            <a:r>
              <a:rPr lang="en-GB" sz="1200" baseline="30000"/>
              <a:t>2</a:t>
            </a:r>
            <a:r>
              <a:rPr lang="en-GB" sz="1200"/>
              <a:t>) to granular building-level models such as EPCs and SAP that rely on standardised assumptions about household behaviour and energy use. This simplification means that models do not account for how real households behave – reducing forecast accuracy and obscuring impacts on different types of household.</a:t>
            </a:r>
          </a:p>
          <a:p>
            <a:pPr fontAlgn="t"/>
            <a:r>
              <a:rPr lang="en-GB" sz="1200"/>
              <a:t>The data analysis undertaken throughout Smart and Fair has enabled us to develop new analytical tools that better represent consumer behaviour and choices in system planning. As described on </a:t>
            </a:r>
            <a:r>
              <a:rPr lang="en-GB" sz="1200">
                <a:hlinkClick r:id="rId3" action="ppaction://hlinksldjump"/>
              </a:rPr>
              <a:t>page 29 </a:t>
            </a:r>
            <a:r>
              <a:rPr lang="en-GB" sz="1200"/>
              <a:t>this includes new flexibility archetypes for NESO; and the Building Heat Model which integrates behavioural factors into demand projections. </a:t>
            </a:r>
          </a:p>
          <a:p>
            <a:pPr fontAlgn="t"/>
            <a:r>
              <a:rPr lang="en-GB" sz="1200" b="1"/>
              <a:t>Implications</a:t>
            </a:r>
          </a:p>
          <a:p>
            <a:pPr fontAlgn="t"/>
            <a:r>
              <a:rPr lang="en-GB" sz="1200"/>
              <a:t>Capturing customer diversity can support </a:t>
            </a:r>
            <a:r>
              <a:rPr lang="en-GB" sz="1200" b="1"/>
              <a:t>more accurate system modelling and better network planning</a:t>
            </a:r>
            <a:r>
              <a:rPr lang="en-GB" sz="1200"/>
              <a:t>. For example better reflecting the variation in future technology mix and consumer behaviour provides NESO with more accurate modelling of decarbonised heating scenarios, helping to understand future system-level peak demand and system costs</a:t>
            </a:r>
            <a:r>
              <a:rPr lang="en-GB" sz="1200" baseline="30000"/>
              <a:t>3</a:t>
            </a:r>
            <a:r>
              <a:rPr lang="en-GB" sz="1200"/>
              <a:t>.</a:t>
            </a:r>
          </a:p>
          <a:p>
            <a:pPr fontAlgn="t"/>
            <a:r>
              <a:rPr lang="en-GB" sz="1200"/>
              <a:t>Better representation of different consumer types helps </a:t>
            </a:r>
            <a:r>
              <a:rPr lang="en-GB" sz="1200" b="1"/>
              <a:t>identify sources of flexibility and system value that are currently overlooked </a:t>
            </a:r>
            <a:r>
              <a:rPr lang="en-GB" sz="1200"/>
              <a:t>(e.g. flexibility from </a:t>
            </a:r>
            <a:r>
              <a:rPr lang="en-GB" sz="1200">
                <a:hlinkClick r:id="rId4" action="ppaction://hlinksldjump"/>
              </a:rPr>
              <a:t>storage heaters as described on page 34</a:t>
            </a:r>
            <a:r>
              <a:rPr lang="en-GB" sz="1200"/>
              <a:t>), ensuring the benefits of a smarter energy system reach more consumers. </a:t>
            </a:r>
          </a:p>
          <a:p>
            <a:pPr fontAlgn="t"/>
            <a:r>
              <a:rPr lang="en-GB" sz="1200"/>
              <a:t>Without visibility of consumer diversity in network planning we also have a poorer understanding of how network decisions might impact different types of people and households. For example, our work has shown that people will have different heat decarbonisation pathways and different mobility needs which will affect how they transition between energy networks and the costs they will need to pay. Ignoring these differences creates a risk that that distributional fairness is not considered from the outset in planning and policy.</a:t>
            </a:r>
          </a:p>
          <a:p>
            <a:pPr fontAlgn="t"/>
            <a:r>
              <a:rPr lang="en-GB" sz="1200" b="1"/>
              <a:t>Recommendations</a:t>
            </a:r>
          </a:p>
          <a:p>
            <a:pPr fontAlgn="t"/>
            <a:r>
              <a:rPr lang="en-GB" sz="1200"/>
              <a:t>Network and system operators to incorporate more granular data on consumer choices and behaviour into forecasting and scenario modelling, particularly within RESPs, improving accuracy, supporting fairness by design and unlocking additional system value.</a:t>
            </a:r>
          </a:p>
          <a:p>
            <a:pPr>
              <a:lnSpc>
                <a:spcPct val="100000"/>
              </a:lnSpc>
            </a:pPr>
            <a:endParaRPr lang="en-GB" sz="1200"/>
          </a:p>
        </p:txBody>
      </p:sp>
      <p:sp>
        <p:nvSpPr>
          <p:cNvPr id="3" name="TextBox 2">
            <a:extLst>
              <a:ext uri="{FF2B5EF4-FFF2-40B4-BE49-F238E27FC236}">
                <a16:creationId xmlns:a16="http://schemas.microsoft.com/office/drawing/2014/main" id="{A6BE0789-C451-5754-9C8B-27362CCBA44B}"/>
              </a:ext>
            </a:extLst>
          </p:cNvPr>
          <p:cNvSpPr txBox="1"/>
          <p:nvPr/>
        </p:nvSpPr>
        <p:spPr>
          <a:xfrm>
            <a:off x="539400" y="6196543"/>
            <a:ext cx="8997656" cy="507831"/>
          </a:xfrm>
          <a:prstGeom prst="rect">
            <a:avLst/>
          </a:prstGeom>
          <a:noFill/>
        </p:spPr>
        <p:txBody>
          <a:bodyPr wrap="none" lIns="0" tIns="0" rIns="0" bIns="0" rtlCol="0">
            <a:spAutoFit/>
          </a:bodyPr>
          <a:lstStyle/>
          <a:p>
            <a:r>
              <a:rPr lang="en-GB" sz="1100"/>
              <a:t>1 Energy Modelling in the UK Briefing paper 2: Strengths and weaknesses, 2021, UKERC, https://ukerc.ac.uk/publications/modelling-strengths-weaknesses/</a:t>
            </a:r>
          </a:p>
          <a:p>
            <a:r>
              <a:rPr lang="en-GB" sz="1100"/>
              <a:t>2 Consumer archetypes: why you matter, 2023, </a:t>
            </a:r>
            <a:r>
              <a:rPr lang="en-GB" sz="1100">
                <a:solidFill>
                  <a:srgbClr val="1C0533"/>
                </a:solidFill>
              </a:rPr>
              <a:t>NESO, </a:t>
            </a:r>
            <a:r>
              <a:rPr lang="en-GB" sz="1100">
                <a:solidFill>
                  <a:srgbClr val="1C0533"/>
                </a:solidFill>
                <a:hlinkClick r:id="rId5"/>
              </a:rPr>
              <a:t>https://www.neso.energy/document/275316/download</a:t>
            </a:r>
            <a:endParaRPr lang="en-GB" sz="1100">
              <a:solidFill>
                <a:srgbClr val="1C0533"/>
              </a:solidFill>
            </a:endParaRPr>
          </a:p>
          <a:p>
            <a:r>
              <a:rPr lang="en-GB" sz="1100">
                <a:solidFill>
                  <a:srgbClr val="1C0533"/>
                </a:solidFill>
              </a:rPr>
              <a:t>3 Consumer Building Blocks Phase 2, ENA, https://smarter.energynetworks.org/projects/nia2_neso078/</a:t>
            </a:r>
          </a:p>
        </p:txBody>
      </p:sp>
    </p:spTree>
    <p:extLst>
      <p:ext uri="{BB962C8B-B14F-4D97-AF65-F5344CB8AC3E}">
        <p14:creationId xmlns:p14="http://schemas.microsoft.com/office/powerpoint/2010/main" val="1614690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1D12-D9E5-7C1B-CB55-884120AB2E54}"/>
              </a:ext>
            </a:extLst>
          </p:cNvPr>
          <p:cNvSpPr>
            <a:spLocks noGrp="1"/>
          </p:cNvSpPr>
          <p:nvPr>
            <p:ph type="title"/>
          </p:nvPr>
        </p:nvSpPr>
        <p:spPr>
          <a:xfrm>
            <a:off x="540000" y="936000"/>
            <a:ext cx="11113200" cy="720006"/>
          </a:xfrm>
        </p:spPr>
        <p:txBody>
          <a:bodyPr lIns="0"/>
          <a:lstStyle/>
          <a:p>
            <a:r>
              <a:rPr lang="en-GB" sz="4000"/>
              <a:t>Conclusion</a:t>
            </a:r>
          </a:p>
        </p:txBody>
      </p:sp>
      <p:sp>
        <p:nvSpPr>
          <p:cNvPr id="3" name="Content Placeholder 2">
            <a:extLst>
              <a:ext uri="{FF2B5EF4-FFF2-40B4-BE49-F238E27FC236}">
                <a16:creationId xmlns:a16="http://schemas.microsoft.com/office/drawing/2014/main" id="{8ACBEA44-C56D-EE70-DA72-50CEF22218F7}"/>
              </a:ext>
            </a:extLst>
          </p:cNvPr>
          <p:cNvSpPr>
            <a:spLocks noGrp="1"/>
          </p:cNvSpPr>
          <p:nvPr>
            <p:ph idx="1"/>
          </p:nvPr>
        </p:nvSpPr>
        <p:spPr>
          <a:xfrm>
            <a:off x="540000" y="1694968"/>
            <a:ext cx="11113200" cy="4581046"/>
          </a:xfrm>
        </p:spPr>
        <p:txBody>
          <a:bodyPr numCol="1" spcCol="360000">
            <a:noAutofit/>
          </a:bodyPr>
          <a:lstStyle/>
          <a:p>
            <a:pPr fontAlgn="t">
              <a:lnSpc>
                <a:spcPts val="1500"/>
              </a:lnSpc>
            </a:pPr>
            <a:r>
              <a:rPr lang="en-GB">
                <a:latin typeface="Corbel" panose="020B0503020204020204" pitchFamily="34" charset="0"/>
              </a:rPr>
              <a:t>Our work provides evidence that consumer-led flexibility is viable at scale. Ho</a:t>
            </a:r>
            <a:r>
              <a:rPr lang="en-GB"/>
              <a:t>useholds that invest in low-carbon technologies are better positioned to access opportunities and maximise benefits, but </a:t>
            </a:r>
            <a:r>
              <a:rPr lang="en-GB">
                <a:latin typeface="Corbel" panose="020B0503020204020204" pitchFamily="34" charset="0"/>
              </a:rPr>
              <a:t>many different types of households are able to participate easily and effectively, sustaining their engagement over time. We have found consistent evidence that taking part in demand shifting schemes builds smart energy capabilities as households become increasingly aware of their energy use and consider new controls or technologies to manage their demand and take advantage of the financial benefits on offer. This includes an increasing openness to automation.  </a:t>
            </a:r>
            <a:endParaRPr lang="en-GB"/>
          </a:p>
          <a:p>
            <a:pPr fontAlgn="t">
              <a:lnSpc>
                <a:spcPts val="1500"/>
              </a:lnSpc>
            </a:pPr>
            <a:r>
              <a:rPr lang="en-GB">
                <a:latin typeface="Corbel" panose="020B0503020204020204" pitchFamily="34" charset="0"/>
              </a:rPr>
              <a:t>We have also identified interventions that could widen or improve effective participation, both</a:t>
            </a:r>
            <a:r>
              <a:rPr lang="en-GB"/>
              <a:t> increasing system efficiency and delivering consumer benefits.</a:t>
            </a:r>
          </a:p>
          <a:p>
            <a:pPr fontAlgn="t">
              <a:lnSpc>
                <a:spcPts val="1500"/>
              </a:lnSpc>
            </a:pPr>
            <a:r>
              <a:rPr lang="en-GB">
                <a:latin typeface="Corbel" panose="020B0503020204020204" pitchFamily="34" charset="0"/>
              </a:rPr>
              <a:t>We have identified an emerging </a:t>
            </a:r>
            <a:r>
              <a:rPr lang="en-GB"/>
              <a:t>structural inequality as households with low energy use have little to gain from taking part in the smart energy market, but they still contribute to the costs of electrification and the development of flexibility markets, with these fixed costs potentially becoming an increasing part of their electricity bill.  In some extreme cases, we have found participation can inadvertently lead to harmful outcomes. These extreme cases need to be anticipated and acted on. </a:t>
            </a:r>
          </a:p>
          <a:p>
            <a:pPr fontAlgn="t">
              <a:lnSpc>
                <a:spcPts val="1500"/>
              </a:lnSpc>
            </a:pPr>
            <a:r>
              <a:rPr lang="en-GB"/>
              <a:t>Trusted intermediaries and coordinated partnerships can play a critical role in widening access to flexibility markets but scaling this approach will require sustained investment and capacity building, particularly for organisations supporting vulnerable or underserved groups.</a:t>
            </a:r>
          </a:p>
          <a:p>
            <a:pPr fontAlgn="t">
              <a:lnSpc>
                <a:spcPts val="1500"/>
              </a:lnSpc>
            </a:pPr>
            <a:r>
              <a:rPr lang="en-GB">
                <a:latin typeface="Corbel" panose="020B0503020204020204" pitchFamily="34" charset="0"/>
              </a:rPr>
              <a:t>Without action, these dynamics will particularly impact two key outcomes:</a:t>
            </a:r>
          </a:p>
          <a:p>
            <a:pPr marL="720000" lvl="1" indent="0" fontAlgn="t">
              <a:lnSpc>
                <a:spcPts val="1500"/>
              </a:lnSpc>
              <a:spcBef>
                <a:spcPts val="1800"/>
              </a:spcBef>
              <a:buNone/>
            </a:pPr>
            <a:r>
              <a:rPr lang="en-GB" b="1">
                <a:solidFill>
                  <a:prstClr val="black"/>
                </a:solidFill>
              </a:rPr>
              <a:t>Responsible networks</a:t>
            </a:r>
            <a:r>
              <a:rPr lang="en-GB">
                <a:solidFill>
                  <a:prstClr val="black"/>
                </a:solidFill>
              </a:rPr>
              <a:t>: Uneven participation currently presents a risk of </a:t>
            </a:r>
            <a:r>
              <a:rPr lang="en-GB"/>
              <a:t>unfair redistribution of network costs from lower- to higher-income households. </a:t>
            </a:r>
            <a:endParaRPr lang="en-GB">
              <a:solidFill>
                <a:prstClr val="black"/>
              </a:solidFill>
            </a:endParaRPr>
          </a:p>
          <a:p>
            <a:pPr marL="720000" lvl="1" indent="0" fontAlgn="t">
              <a:lnSpc>
                <a:spcPts val="1500"/>
              </a:lnSpc>
              <a:spcBef>
                <a:spcPts val="1800"/>
              </a:spcBef>
              <a:buNone/>
            </a:pPr>
            <a:r>
              <a:rPr lang="en-GB">
                <a:solidFill>
                  <a:prstClr val="black"/>
                </a:solidFill>
              </a:rPr>
              <a:t>Good</a:t>
            </a:r>
            <a:r>
              <a:rPr lang="en-GB" b="1">
                <a:solidFill>
                  <a:prstClr val="black"/>
                </a:solidFill>
              </a:rPr>
              <a:t> customer outcomes</a:t>
            </a:r>
            <a:r>
              <a:rPr lang="en-GB">
                <a:solidFill>
                  <a:prstClr val="black"/>
                </a:solidFill>
              </a:rPr>
              <a:t>: Without proactive efforts to deliver </a:t>
            </a:r>
            <a:r>
              <a:rPr lang="en-GB"/>
              <a:t>good outcomes we risk undermining trust and confidence for consumers which is key to broad participation</a:t>
            </a:r>
            <a:r>
              <a:rPr lang="en-GB">
                <a:solidFill>
                  <a:prstClr val="black"/>
                </a:solidFill>
              </a:rPr>
              <a:t>.</a:t>
            </a:r>
          </a:p>
          <a:p>
            <a:pPr fontAlgn="t">
              <a:lnSpc>
                <a:spcPts val="1500"/>
              </a:lnSpc>
              <a:buNone/>
            </a:pPr>
            <a:br>
              <a:rPr lang="en-GB" b="0" i="0">
                <a:effectLst/>
              </a:rPr>
            </a:br>
            <a:endParaRPr lang="en-GB" b="0" i="0">
              <a:effectLst/>
            </a:endParaRPr>
          </a:p>
        </p:txBody>
      </p:sp>
      <p:pic>
        <p:nvPicPr>
          <p:cNvPr id="28" name="Graphic 27">
            <a:extLst>
              <a:ext uri="{FF2B5EF4-FFF2-40B4-BE49-F238E27FC236}">
                <a16:creationId xmlns:a16="http://schemas.microsoft.com/office/drawing/2014/main" id="{1ACEA56A-EB2C-1B99-2B47-675EF6E165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51760" y="5013232"/>
            <a:ext cx="450000" cy="450000"/>
          </a:xfrm>
          <a:prstGeom prst="rect">
            <a:avLst/>
          </a:prstGeom>
        </p:spPr>
      </p:pic>
      <p:pic>
        <p:nvPicPr>
          <p:cNvPr id="29" name="Graphic 28">
            <a:extLst>
              <a:ext uri="{FF2B5EF4-FFF2-40B4-BE49-F238E27FC236}">
                <a16:creationId xmlns:a16="http://schemas.microsoft.com/office/drawing/2014/main" id="{865194C3-B893-5DC4-1744-509383031FA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51760" y="5644623"/>
            <a:ext cx="450000" cy="450000"/>
          </a:xfrm>
          <a:prstGeom prst="rect">
            <a:avLst/>
          </a:prstGeom>
        </p:spPr>
      </p:pic>
    </p:spTree>
    <p:extLst>
      <p:ext uri="{BB962C8B-B14F-4D97-AF65-F5344CB8AC3E}">
        <p14:creationId xmlns:p14="http://schemas.microsoft.com/office/powerpoint/2010/main" val="1277900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2863-66CF-DF81-C615-6AE7C8B15047}"/>
              </a:ext>
            </a:extLst>
          </p:cNvPr>
          <p:cNvSpPr>
            <a:spLocks noGrp="1"/>
          </p:cNvSpPr>
          <p:nvPr>
            <p:ph type="title"/>
          </p:nvPr>
        </p:nvSpPr>
        <p:spPr>
          <a:xfrm>
            <a:off x="540000" y="936000"/>
            <a:ext cx="11113200" cy="720006"/>
          </a:xfrm>
        </p:spPr>
        <p:txBody>
          <a:bodyPr/>
          <a:lstStyle/>
          <a:p>
            <a:r>
              <a:rPr lang="en-GB" sz="4000"/>
              <a:t>Recommendations</a:t>
            </a:r>
          </a:p>
        </p:txBody>
      </p:sp>
      <p:sp>
        <p:nvSpPr>
          <p:cNvPr id="3" name="Content Placeholder 2">
            <a:extLst>
              <a:ext uri="{FF2B5EF4-FFF2-40B4-BE49-F238E27FC236}">
                <a16:creationId xmlns:a16="http://schemas.microsoft.com/office/drawing/2014/main" id="{A9E2B659-DE2A-4292-2AA8-B9F25E3EA6D9}"/>
              </a:ext>
            </a:extLst>
          </p:cNvPr>
          <p:cNvSpPr>
            <a:spLocks noGrp="1"/>
          </p:cNvSpPr>
          <p:nvPr>
            <p:ph idx="1"/>
          </p:nvPr>
        </p:nvSpPr>
        <p:spPr>
          <a:xfrm>
            <a:off x="1117600" y="1743824"/>
            <a:ext cx="10516800" cy="4519089"/>
          </a:xfrm>
        </p:spPr>
        <p:txBody>
          <a:bodyPr>
            <a:normAutofit/>
          </a:bodyPr>
          <a:lstStyle/>
          <a:p>
            <a:pPr fontAlgn="t"/>
            <a:r>
              <a:rPr lang="en-GB" sz="1600" b="1"/>
              <a:t>Government to establish mechanisms to </a:t>
            </a:r>
            <a:r>
              <a:rPr lang="en-GB" sz="1600" b="1">
                <a:solidFill>
                  <a:schemeClr val="accent2"/>
                </a:solidFill>
              </a:rPr>
              <a:t>share flexibility benefits</a:t>
            </a:r>
            <a:r>
              <a:rPr lang="en-GB" sz="1600" b="1"/>
              <a:t>. </a:t>
            </a:r>
            <a:r>
              <a:rPr lang="en-GB" sz="1600"/>
              <a:t>Clear mechanisms are needed to measure and distribute the savings from consumer-led flexibility to those who are not directly earning rewards.</a:t>
            </a:r>
          </a:p>
          <a:p>
            <a:pPr fontAlgn="t"/>
            <a:r>
              <a:rPr lang="en-GB" sz="1600" b="1"/>
              <a:t>Ofgem to develop </a:t>
            </a:r>
            <a:r>
              <a:rPr lang="en-GB" sz="1600" b="1">
                <a:solidFill>
                  <a:schemeClr val="accent2"/>
                </a:solidFill>
              </a:rPr>
              <a:t>new metrics for vulnerability</a:t>
            </a:r>
            <a:r>
              <a:rPr lang="en-GB" sz="1600" b="1"/>
              <a:t>. </a:t>
            </a:r>
            <a:r>
              <a:rPr lang="en-GB" sz="1600"/>
              <a:t>New indicators should be created to capture how vulnerability interacts with flexibility, as the current PSR is not designed for this purpose.</a:t>
            </a:r>
          </a:p>
          <a:p>
            <a:pPr fontAlgn="t"/>
            <a:r>
              <a:rPr lang="en-GB" sz="1600" b="1"/>
              <a:t>Service providers to strengthen </a:t>
            </a:r>
            <a:r>
              <a:rPr lang="en-GB" sz="1600" b="1">
                <a:solidFill>
                  <a:schemeClr val="accent2"/>
                </a:solidFill>
              </a:rPr>
              <a:t>outcomes monitoring</a:t>
            </a:r>
            <a:r>
              <a:rPr lang="en-GB" sz="1600" b="1"/>
              <a:t> and </a:t>
            </a:r>
            <a:r>
              <a:rPr lang="en-GB" sz="1600" b="1">
                <a:solidFill>
                  <a:schemeClr val="accent2"/>
                </a:solidFill>
              </a:rPr>
              <a:t>tailored support</a:t>
            </a:r>
            <a:r>
              <a:rPr lang="en-GB" sz="1600" b="1"/>
              <a:t>. </a:t>
            </a:r>
            <a:r>
              <a:rPr lang="en-GB" sz="1600"/>
              <a:t>Service providers should implement systems to assess whether customers are participating safely and effectively, intervening where needed, while government should ensure access to tailored energy advice based on household circumstances.</a:t>
            </a:r>
          </a:p>
          <a:p>
            <a:pPr fontAlgn="t"/>
            <a:r>
              <a:rPr lang="en-GB" sz="1600" b="1"/>
              <a:t>Networks, FSPs and customer advocates to explore </a:t>
            </a:r>
            <a:r>
              <a:rPr lang="en-GB" sz="1600" b="1">
                <a:solidFill>
                  <a:schemeClr val="accent2"/>
                </a:solidFill>
              </a:rPr>
              <a:t>opportunities for driving a broader spread of flexibility </a:t>
            </a:r>
            <a:r>
              <a:rPr lang="en-GB" sz="1600" b="1"/>
              <a:t>throughout the network</a:t>
            </a:r>
            <a:r>
              <a:rPr lang="en-GB" sz="1600"/>
              <a:t>, making best use of underutilised existing domestic assets and supporting households with clear guidance and tools to optimise technology use. </a:t>
            </a:r>
          </a:p>
          <a:p>
            <a:pPr fontAlgn="t"/>
            <a:r>
              <a:rPr lang="en-GB" sz="1600" b="1"/>
              <a:t>Enable</a:t>
            </a:r>
            <a:r>
              <a:rPr lang="en-GB" sz="1600" b="1">
                <a:solidFill>
                  <a:schemeClr val="accent2"/>
                </a:solidFill>
              </a:rPr>
              <a:t> trusted intermediaries </a:t>
            </a:r>
            <a:r>
              <a:rPr lang="en-GB" sz="1600" b="1"/>
              <a:t>through </a:t>
            </a:r>
            <a:r>
              <a:rPr lang="en-GB" sz="1600" b="1">
                <a:solidFill>
                  <a:schemeClr val="accent2"/>
                </a:solidFill>
              </a:rPr>
              <a:t>DNO coordination roles</a:t>
            </a:r>
            <a:r>
              <a:rPr lang="en-GB" sz="1600" b="1"/>
              <a:t>. </a:t>
            </a:r>
            <a:r>
              <a:rPr lang="en-GB" sz="1600"/>
              <a:t>Where area-based approaches reduce costs versus network reinforcement, DNOs should fund these partners.</a:t>
            </a:r>
          </a:p>
          <a:p>
            <a:pPr fontAlgn="t"/>
            <a:r>
              <a:rPr lang="en-GB" sz="1600" b="1"/>
              <a:t>Network and System operators to </a:t>
            </a:r>
            <a:r>
              <a:rPr lang="en-GB" sz="1600" b="1">
                <a:solidFill>
                  <a:schemeClr val="accent2"/>
                </a:solidFill>
              </a:rPr>
              <a:t>incorporate more granular data on consumer choices and behaviour </a:t>
            </a:r>
            <a:r>
              <a:rPr lang="en-GB" sz="1600"/>
              <a:t>into forecasting and scenario modelling, particularly within RESPs.</a:t>
            </a:r>
          </a:p>
        </p:txBody>
      </p:sp>
      <p:pic>
        <p:nvPicPr>
          <p:cNvPr id="23" name="Graphic 22">
            <a:extLst>
              <a:ext uri="{FF2B5EF4-FFF2-40B4-BE49-F238E27FC236}">
                <a16:creationId xmlns:a16="http://schemas.microsoft.com/office/drawing/2014/main" id="{84338646-67B2-3144-A0D9-A7851EE4E4D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0505" y="3621250"/>
            <a:ext cx="450000" cy="450000"/>
          </a:xfrm>
          <a:prstGeom prst="rect">
            <a:avLst/>
          </a:prstGeom>
        </p:spPr>
      </p:pic>
      <p:pic>
        <p:nvPicPr>
          <p:cNvPr id="24" name="Graphic 23">
            <a:extLst>
              <a:ext uri="{FF2B5EF4-FFF2-40B4-BE49-F238E27FC236}">
                <a16:creationId xmlns:a16="http://schemas.microsoft.com/office/drawing/2014/main" id="{2A68ADD1-486B-ED50-87E2-8EA7EB6A04C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9600" y="4233627"/>
            <a:ext cx="450000" cy="450000"/>
          </a:xfrm>
          <a:prstGeom prst="rect">
            <a:avLst/>
          </a:prstGeom>
        </p:spPr>
      </p:pic>
      <p:pic>
        <p:nvPicPr>
          <p:cNvPr id="25" name="Graphic 24">
            <a:extLst>
              <a:ext uri="{FF2B5EF4-FFF2-40B4-BE49-F238E27FC236}">
                <a16:creationId xmlns:a16="http://schemas.microsoft.com/office/drawing/2014/main" id="{AFA6182A-1717-F8C4-5DE5-32CF8338C06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2251" y="4797511"/>
            <a:ext cx="450000" cy="450000"/>
          </a:xfrm>
          <a:prstGeom prst="rect">
            <a:avLst/>
          </a:prstGeom>
        </p:spPr>
      </p:pic>
      <p:pic>
        <p:nvPicPr>
          <p:cNvPr id="28" name="Graphic 27">
            <a:extLst>
              <a:ext uri="{FF2B5EF4-FFF2-40B4-BE49-F238E27FC236}">
                <a16:creationId xmlns:a16="http://schemas.microsoft.com/office/drawing/2014/main" id="{EF652A33-B60A-9216-7F90-E72E6FE998D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2251" y="2975970"/>
            <a:ext cx="450000" cy="450000"/>
          </a:xfrm>
          <a:prstGeom prst="rect">
            <a:avLst/>
          </a:prstGeom>
        </p:spPr>
      </p:pic>
      <p:pic>
        <p:nvPicPr>
          <p:cNvPr id="29" name="Graphic 28">
            <a:extLst>
              <a:ext uri="{FF2B5EF4-FFF2-40B4-BE49-F238E27FC236}">
                <a16:creationId xmlns:a16="http://schemas.microsoft.com/office/drawing/2014/main" id="{0E52B3AB-8A03-22F2-EC36-62E900AF929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2251" y="2315472"/>
            <a:ext cx="450000" cy="450000"/>
          </a:xfrm>
          <a:prstGeom prst="rect">
            <a:avLst/>
          </a:prstGeom>
        </p:spPr>
      </p:pic>
      <p:grpSp>
        <p:nvGrpSpPr>
          <p:cNvPr id="61" name="Group 60">
            <a:extLst>
              <a:ext uri="{FF2B5EF4-FFF2-40B4-BE49-F238E27FC236}">
                <a16:creationId xmlns:a16="http://schemas.microsoft.com/office/drawing/2014/main" id="{77E834A9-431C-3896-80A6-38932E8B0BD1}"/>
              </a:ext>
            </a:extLst>
          </p:cNvPr>
          <p:cNvGrpSpPr/>
          <p:nvPr/>
        </p:nvGrpSpPr>
        <p:grpSpPr>
          <a:xfrm>
            <a:off x="538800" y="5880814"/>
            <a:ext cx="11114400" cy="592597"/>
            <a:chOff x="538800" y="6083200"/>
            <a:chExt cx="11114400" cy="592597"/>
          </a:xfrm>
        </p:grpSpPr>
        <p:sp>
          <p:nvSpPr>
            <p:cNvPr id="62" name="Rectangle 61">
              <a:extLst>
                <a:ext uri="{FF2B5EF4-FFF2-40B4-BE49-F238E27FC236}">
                  <a16:creationId xmlns:a16="http://schemas.microsoft.com/office/drawing/2014/main" id="{1FF41DDF-7873-3C53-8545-A46869A6A097}"/>
                </a:ext>
              </a:extLst>
            </p:cNvPr>
            <p:cNvSpPr/>
            <p:nvPr/>
          </p:nvSpPr>
          <p:spPr>
            <a:xfrm>
              <a:off x="538800" y="6083200"/>
              <a:ext cx="11114400" cy="5925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grpSp>
          <p:nvGrpSpPr>
            <p:cNvPr id="63" name="Group 62">
              <a:extLst>
                <a:ext uri="{FF2B5EF4-FFF2-40B4-BE49-F238E27FC236}">
                  <a16:creationId xmlns:a16="http://schemas.microsoft.com/office/drawing/2014/main" id="{76495A6C-64FF-48BC-3846-77BBA2631E68}"/>
                </a:ext>
              </a:extLst>
            </p:cNvPr>
            <p:cNvGrpSpPr/>
            <p:nvPr/>
          </p:nvGrpSpPr>
          <p:grpSpPr>
            <a:xfrm>
              <a:off x="5961610" y="6136984"/>
              <a:ext cx="2734697" cy="450000"/>
              <a:chOff x="6043511" y="6136984"/>
              <a:chExt cx="2734697" cy="450000"/>
            </a:xfrm>
          </p:grpSpPr>
          <p:pic>
            <p:nvPicPr>
              <p:cNvPr id="73" name="Graphic 72">
                <a:extLst>
                  <a:ext uri="{FF2B5EF4-FFF2-40B4-BE49-F238E27FC236}">
                    <a16:creationId xmlns:a16="http://schemas.microsoft.com/office/drawing/2014/main" id="{A7D38BE0-389B-C0C4-764E-9F503305A77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043511" y="6136984"/>
                <a:ext cx="450000" cy="450000"/>
              </a:xfrm>
              <a:prstGeom prst="rect">
                <a:avLst/>
              </a:prstGeom>
            </p:spPr>
          </p:pic>
          <p:sp>
            <p:nvSpPr>
              <p:cNvPr id="74" name="TextBox 73">
                <a:extLst>
                  <a:ext uri="{FF2B5EF4-FFF2-40B4-BE49-F238E27FC236}">
                    <a16:creationId xmlns:a16="http://schemas.microsoft.com/office/drawing/2014/main" id="{1EF49C24-4281-97E6-756B-6E74D815D716}"/>
                  </a:ext>
                </a:extLst>
              </p:cNvPr>
              <p:cNvSpPr txBox="1"/>
              <p:nvPr/>
            </p:nvSpPr>
            <p:spPr>
              <a:xfrm>
                <a:off x="6641019" y="6248032"/>
                <a:ext cx="2137189" cy="215444"/>
              </a:xfrm>
              <a:prstGeom prst="rect">
                <a:avLst/>
              </a:prstGeom>
              <a:noFill/>
            </p:spPr>
            <p:txBody>
              <a:bodyPr wrap="square" lIns="0" tIns="0" rIns="0" bIns="0" rtlCol="0">
                <a:spAutoFit/>
              </a:bodyPr>
              <a:lstStyle/>
              <a:p>
                <a:pPr algn="l"/>
                <a:r>
                  <a:rPr lang="en-GB" sz="1400" i="1">
                    <a:solidFill>
                      <a:schemeClr val="bg1"/>
                    </a:solidFill>
                    <a:latin typeface="Corbel" panose="020B0503020204020204" pitchFamily="34" charset="0"/>
                  </a:rPr>
                  <a:t>Good Customer Outcomes</a:t>
                </a:r>
              </a:p>
            </p:txBody>
          </p:sp>
        </p:grpSp>
        <p:grpSp>
          <p:nvGrpSpPr>
            <p:cNvPr id="64" name="Group 63">
              <a:extLst>
                <a:ext uri="{FF2B5EF4-FFF2-40B4-BE49-F238E27FC236}">
                  <a16:creationId xmlns:a16="http://schemas.microsoft.com/office/drawing/2014/main" id="{780FC261-C706-6C0F-37B8-107F947CD55A}"/>
                </a:ext>
              </a:extLst>
            </p:cNvPr>
            <p:cNvGrpSpPr/>
            <p:nvPr/>
          </p:nvGrpSpPr>
          <p:grpSpPr>
            <a:xfrm>
              <a:off x="651417" y="6136983"/>
              <a:ext cx="2316013" cy="450000"/>
              <a:chOff x="651417" y="6136983"/>
              <a:chExt cx="2316013" cy="450000"/>
            </a:xfrm>
          </p:grpSpPr>
          <p:sp>
            <p:nvSpPr>
              <p:cNvPr id="71" name="TextBox 70">
                <a:extLst>
                  <a:ext uri="{FF2B5EF4-FFF2-40B4-BE49-F238E27FC236}">
                    <a16:creationId xmlns:a16="http://schemas.microsoft.com/office/drawing/2014/main" id="{EBF6D39E-5193-04BA-014F-5A46B2C147EA}"/>
                  </a:ext>
                </a:extLst>
              </p:cNvPr>
              <p:cNvSpPr txBox="1"/>
              <p:nvPr/>
            </p:nvSpPr>
            <p:spPr>
              <a:xfrm>
                <a:off x="1150730" y="6254273"/>
                <a:ext cx="1816700" cy="215444"/>
              </a:xfrm>
              <a:prstGeom prst="rect">
                <a:avLst/>
              </a:prstGeom>
              <a:noFill/>
            </p:spPr>
            <p:txBody>
              <a:bodyPr wrap="square" lIns="0" tIns="0" rIns="0" bIns="0" rtlCol="0">
                <a:spAutoFit/>
              </a:bodyPr>
              <a:lstStyle/>
              <a:p>
                <a:pPr algn="l"/>
                <a:r>
                  <a:rPr lang="en-GB" sz="1400" i="1">
                    <a:solidFill>
                      <a:schemeClr val="bg1"/>
                    </a:solidFill>
                    <a:latin typeface="Corbel" panose="020B0503020204020204" pitchFamily="34" charset="0"/>
                  </a:rPr>
                  <a:t>Responsible Networks</a:t>
                </a:r>
              </a:p>
            </p:txBody>
          </p:sp>
          <p:pic>
            <p:nvPicPr>
              <p:cNvPr id="72" name="Graphic 71">
                <a:extLst>
                  <a:ext uri="{FF2B5EF4-FFF2-40B4-BE49-F238E27FC236}">
                    <a16:creationId xmlns:a16="http://schemas.microsoft.com/office/drawing/2014/main" id="{D59E835C-4F7B-FEDA-93EA-D5C945DB930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51417" y="6136983"/>
                <a:ext cx="450000" cy="450000"/>
              </a:xfrm>
              <a:prstGeom prst="rect">
                <a:avLst/>
              </a:prstGeom>
            </p:spPr>
          </p:pic>
        </p:grpSp>
        <p:grpSp>
          <p:nvGrpSpPr>
            <p:cNvPr id="65" name="Group 64">
              <a:extLst>
                <a:ext uri="{FF2B5EF4-FFF2-40B4-BE49-F238E27FC236}">
                  <a16:creationId xmlns:a16="http://schemas.microsoft.com/office/drawing/2014/main" id="{95F82E28-E841-18FF-9A26-16071C89F21A}"/>
                </a:ext>
              </a:extLst>
            </p:cNvPr>
            <p:cNvGrpSpPr/>
            <p:nvPr/>
          </p:nvGrpSpPr>
          <p:grpSpPr>
            <a:xfrm>
              <a:off x="3611618" y="6147144"/>
              <a:ext cx="1705804" cy="450000"/>
              <a:chOff x="3627912" y="6147144"/>
              <a:chExt cx="1705804" cy="450000"/>
            </a:xfrm>
          </p:grpSpPr>
          <p:pic>
            <p:nvPicPr>
              <p:cNvPr id="69" name="Graphic 68">
                <a:extLst>
                  <a:ext uri="{FF2B5EF4-FFF2-40B4-BE49-F238E27FC236}">
                    <a16:creationId xmlns:a16="http://schemas.microsoft.com/office/drawing/2014/main" id="{3CB8ED04-A1C2-57AD-D9C6-0FE980534F2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627912" y="6147144"/>
                <a:ext cx="450000" cy="450000"/>
              </a:xfrm>
              <a:prstGeom prst="rect">
                <a:avLst/>
              </a:prstGeom>
            </p:spPr>
          </p:pic>
          <p:sp>
            <p:nvSpPr>
              <p:cNvPr id="70" name="TextBox 69">
                <a:extLst>
                  <a:ext uri="{FF2B5EF4-FFF2-40B4-BE49-F238E27FC236}">
                    <a16:creationId xmlns:a16="http://schemas.microsoft.com/office/drawing/2014/main" id="{9AB3DBA9-1CB8-147A-DEE2-91C516AB1C12}"/>
                  </a:ext>
                </a:extLst>
              </p:cNvPr>
              <p:cNvSpPr txBox="1"/>
              <p:nvPr/>
            </p:nvSpPr>
            <p:spPr>
              <a:xfrm>
                <a:off x="4077912" y="6254273"/>
                <a:ext cx="1255804" cy="215444"/>
              </a:xfrm>
              <a:prstGeom prst="rect">
                <a:avLst/>
              </a:prstGeom>
              <a:noFill/>
            </p:spPr>
            <p:txBody>
              <a:bodyPr wrap="square" lIns="0" tIns="0" rIns="0" bIns="0" rtlCol="0">
                <a:spAutoFit/>
              </a:bodyPr>
              <a:lstStyle/>
              <a:p>
                <a:pPr algn="l"/>
                <a:r>
                  <a:rPr lang="en-GB" sz="1400" i="1">
                    <a:solidFill>
                      <a:schemeClr val="bg1"/>
                    </a:solidFill>
                    <a:latin typeface="Corbel" panose="020B0503020204020204" pitchFamily="34" charset="0"/>
                  </a:rPr>
                  <a:t>Diverse Market</a:t>
                </a:r>
              </a:p>
            </p:txBody>
          </p:sp>
        </p:grpSp>
        <p:grpSp>
          <p:nvGrpSpPr>
            <p:cNvPr id="66" name="Group 65">
              <a:extLst>
                <a:ext uri="{FF2B5EF4-FFF2-40B4-BE49-F238E27FC236}">
                  <a16:creationId xmlns:a16="http://schemas.microsoft.com/office/drawing/2014/main" id="{A13CF717-34B5-9378-3561-721BFC371399}"/>
                </a:ext>
              </a:extLst>
            </p:cNvPr>
            <p:cNvGrpSpPr/>
            <p:nvPr/>
          </p:nvGrpSpPr>
          <p:grpSpPr>
            <a:xfrm>
              <a:off x="9340494" y="6136982"/>
              <a:ext cx="2284697" cy="450000"/>
              <a:chOff x="9340494" y="6136982"/>
              <a:chExt cx="2284697" cy="450000"/>
            </a:xfrm>
          </p:grpSpPr>
          <p:pic>
            <p:nvPicPr>
              <p:cNvPr id="67" name="Graphic 66">
                <a:extLst>
                  <a:ext uri="{FF2B5EF4-FFF2-40B4-BE49-F238E27FC236}">
                    <a16:creationId xmlns:a16="http://schemas.microsoft.com/office/drawing/2014/main" id="{CD2DCD4A-6274-7EC2-5029-AB5553D54A2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340494" y="6136982"/>
                <a:ext cx="450000" cy="450000"/>
              </a:xfrm>
              <a:prstGeom prst="rect">
                <a:avLst/>
              </a:prstGeom>
            </p:spPr>
          </p:pic>
          <p:sp>
            <p:nvSpPr>
              <p:cNvPr id="68" name="TextBox 67">
                <a:extLst>
                  <a:ext uri="{FF2B5EF4-FFF2-40B4-BE49-F238E27FC236}">
                    <a16:creationId xmlns:a16="http://schemas.microsoft.com/office/drawing/2014/main" id="{4DF073A0-EE48-DFB3-ECFD-21DDB5224956}"/>
                  </a:ext>
                </a:extLst>
              </p:cNvPr>
              <p:cNvSpPr txBox="1"/>
              <p:nvPr/>
            </p:nvSpPr>
            <p:spPr>
              <a:xfrm>
                <a:off x="9875102" y="6256389"/>
                <a:ext cx="1750089" cy="215444"/>
              </a:xfrm>
              <a:prstGeom prst="rect">
                <a:avLst/>
              </a:prstGeom>
              <a:noFill/>
            </p:spPr>
            <p:txBody>
              <a:bodyPr wrap="square" lIns="0" tIns="0" rIns="0" bIns="0" rtlCol="0">
                <a:spAutoFit/>
              </a:bodyPr>
              <a:lstStyle/>
              <a:p>
                <a:pPr algn="l"/>
                <a:r>
                  <a:rPr lang="en-GB" sz="1400" i="1">
                    <a:solidFill>
                      <a:schemeClr val="bg1"/>
                    </a:solidFill>
                    <a:latin typeface="Corbel" panose="020B0503020204020204" pitchFamily="34" charset="0"/>
                  </a:rPr>
                  <a:t>Confident Consumers</a:t>
                </a:r>
              </a:p>
            </p:txBody>
          </p:sp>
        </p:grpSp>
      </p:grpSp>
      <p:pic>
        <p:nvPicPr>
          <p:cNvPr id="4" name="Graphic 3">
            <a:extLst>
              <a:ext uri="{FF2B5EF4-FFF2-40B4-BE49-F238E27FC236}">
                <a16:creationId xmlns:a16="http://schemas.microsoft.com/office/drawing/2014/main" id="{4826311A-954F-6B2B-4FC6-A679D9F0EF1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2251" y="1687765"/>
            <a:ext cx="450000" cy="450000"/>
          </a:xfrm>
          <a:prstGeom prst="rect">
            <a:avLst/>
          </a:prstGeom>
        </p:spPr>
      </p:pic>
    </p:spTree>
    <p:extLst>
      <p:ext uri="{BB962C8B-B14F-4D97-AF65-F5344CB8AC3E}">
        <p14:creationId xmlns:p14="http://schemas.microsoft.com/office/powerpoint/2010/main" val="65018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BCB4A-A9F3-B50E-8DDE-0A8C58CB5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9BA670-79C5-234F-C64C-148BA954CB40}"/>
              </a:ext>
            </a:extLst>
          </p:cNvPr>
          <p:cNvSpPr>
            <a:spLocks noGrp="1"/>
          </p:cNvSpPr>
          <p:nvPr>
            <p:ph type="title"/>
          </p:nvPr>
        </p:nvSpPr>
        <p:spPr>
          <a:xfrm>
            <a:off x="540000" y="936000"/>
            <a:ext cx="11113200" cy="720006"/>
          </a:xfrm>
        </p:spPr>
        <p:txBody>
          <a:bodyPr/>
          <a:lstStyle/>
          <a:p>
            <a:r>
              <a:rPr lang="en-GB" sz="4000"/>
              <a:t>Introduction</a:t>
            </a:r>
          </a:p>
        </p:txBody>
      </p:sp>
      <p:sp>
        <p:nvSpPr>
          <p:cNvPr id="3" name="Content Placeholder 2">
            <a:extLst>
              <a:ext uri="{FF2B5EF4-FFF2-40B4-BE49-F238E27FC236}">
                <a16:creationId xmlns:a16="http://schemas.microsoft.com/office/drawing/2014/main" id="{789D4EE7-1557-6EE6-0325-0C416F29ED90}"/>
              </a:ext>
            </a:extLst>
          </p:cNvPr>
          <p:cNvSpPr>
            <a:spLocks noGrp="1"/>
          </p:cNvSpPr>
          <p:nvPr>
            <p:ph idx="1"/>
          </p:nvPr>
        </p:nvSpPr>
        <p:spPr>
          <a:xfrm>
            <a:off x="540000" y="1764144"/>
            <a:ext cx="5846419" cy="4519089"/>
          </a:xfrm>
        </p:spPr>
        <p:txBody>
          <a:bodyPr>
            <a:noAutofit/>
          </a:bodyPr>
          <a:lstStyle/>
          <a:p>
            <a:r>
              <a:rPr lang="en-GB"/>
              <a:t>The Smart &amp; Fair programme was born in 2019. Funded by Scottish &amp; Southern Electricity Networks and National Grid Electricity Distribution, we set out to ensure that the transition to a smart, flexible energy system would be equitable for all.</a:t>
            </a:r>
          </a:p>
          <a:p>
            <a:r>
              <a:rPr lang="en-GB"/>
              <a:t>In 2019, CSE published the first Smart &amp; Fair report warning about the emergence of a two-tiered energy system that works well for some but leaves other behind. Our work since then has continued to show that fairness is not emerging naturally from the developing smart energy market and, as evidenced throughout this report, we are seeing disparities in access and participation for different types of households. </a:t>
            </a:r>
          </a:p>
          <a:p>
            <a:r>
              <a:rPr lang="en-GB"/>
              <a:t>The transition to a clean and smart energy system offers an unprecedented opportunity to improve both the social and environmental impacts of our energy use. </a:t>
            </a:r>
          </a:p>
          <a:p>
            <a:r>
              <a:rPr lang="en-GB"/>
              <a:t>Done in a fair way, this could help to </a:t>
            </a:r>
            <a:r>
              <a:rPr lang="en-GB" b="1">
                <a:solidFill>
                  <a:schemeClr val="accent2"/>
                </a:solidFill>
              </a:rPr>
              <a:t>deliver less inequality in the energy market</a:t>
            </a:r>
            <a:r>
              <a:rPr lang="en-GB"/>
              <a:t>; and </a:t>
            </a:r>
            <a:r>
              <a:rPr lang="en-GB" b="1">
                <a:solidFill>
                  <a:schemeClr val="accent2"/>
                </a:solidFill>
              </a:rPr>
              <a:t>widen public support for the low carbon transition </a:t>
            </a:r>
            <a:r>
              <a:rPr lang="en-GB"/>
              <a:t>and </a:t>
            </a:r>
            <a:r>
              <a:rPr lang="en-GB" b="1">
                <a:solidFill>
                  <a:schemeClr val="accent2"/>
                </a:solidFill>
              </a:rPr>
              <a:t>enable decarbonisation of the energy system at a faster pace and a lower cost</a:t>
            </a:r>
            <a:r>
              <a:rPr lang="en-GB"/>
              <a:t>. </a:t>
            </a:r>
          </a:p>
          <a:p>
            <a:r>
              <a:rPr lang="en-GB"/>
              <a:t>But achieving broader participation and a fair distribution of costs and benefits will require structural change and action from across the energy system. Smart and Fair is a research programme designed to support this change.</a:t>
            </a:r>
          </a:p>
          <a:p>
            <a:r>
              <a:rPr lang="en-GB"/>
              <a:t>This report sets out what a fair transition looks like, how far we’ve come, and what needs to change next.</a:t>
            </a:r>
          </a:p>
        </p:txBody>
      </p:sp>
      <p:grpSp>
        <p:nvGrpSpPr>
          <p:cNvPr id="4" name="Group 3">
            <a:extLst>
              <a:ext uri="{FF2B5EF4-FFF2-40B4-BE49-F238E27FC236}">
                <a16:creationId xmlns:a16="http://schemas.microsoft.com/office/drawing/2014/main" id="{7F0BB956-278A-A672-AF0E-327C7FF7D96F}"/>
              </a:ext>
            </a:extLst>
          </p:cNvPr>
          <p:cNvGrpSpPr/>
          <p:nvPr/>
        </p:nvGrpSpPr>
        <p:grpSpPr>
          <a:xfrm>
            <a:off x="6479650" y="1361659"/>
            <a:ext cx="5172349" cy="5022621"/>
            <a:chOff x="6479650" y="1361659"/>
            <a:chExt cx="5172349" cy="5022621"/>
          </a:xfrm>
        </p:grpSpPr>
        <p:sp>
          <p:nvSpPr>
            <p:cNvPr id="6" name="Rectangle 5">
              <a:extLst>
                <a:ext uri="{FF2B5EF4-FFF2-40B4-BE49-F238E27FC236}">
                  <a16:creationId xmlns:a16="http://schemas.microsoft.com/office/drawing/2014/main" id="{F1B027AB-0E36-526A-22AB-95E66CF76840}"/>
                </a:ext>
              </a:extLst>
            </p:cNvPr>
            <p:cNvSpPr/>
            <p:nvPr/>
          </p:nvSpPr>
          <p:spPr>
            <a:xfrm>
              <a:off x="6479650" y="1987111"/>
              <a:ext cx="5172349" cy="9245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B774916-4A8E-5A3C-65B7-C11B2F2E23C4}"/>
                </a:ext>
              </a:extLst>
            </p:cNvPr>
            <p:cNvSpPr/>
            <p:nvPr/>
          </p:nvSpPr>
          <p:spPr>
            <a:xfrm>
              <a:off x="6479650" y="3144647"/>
              <a:ext cx="5172349" cy="9245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437AB7-AA77-7A6D-9225-84F502ABAA44}"/>
                </a:ext>
              </a:extLst>
            </p:cNvPr>
            <p:cNvSpPr/>
            <p:nvPr/>
          </p:nvSpPr>
          <p:spPr>
            <a:xfrm>
              <a:off x="6479650" y="4302183"/>
              <a:ext cx="5172349" cy="9245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6CD41FF-0626-DD9A-D803-2205585B2CB9}"/>
                </a:ext>
              </a:extLst>
            </p:cNvPr>
            <p:cNvSpPr/>
            <p:nvPr/>
          </p:nvSpPr>
          <p:spPr>
            <a:xfrm>
              <a:off x="6479650" y="5459720"/>
              <a:ext cx="5172349" cy="9245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58C5579F-3B15-93FF-CCCA-71F02D6CAED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479651" y="3131998"/>
              <a:ext cx="924560" cy="924560"/>
            </a:xfrm>
            <a:prstGeom prst="rect">
              <a:avLst/>
            </a:prstGeom>
          </p:spPr>
        </p:pic>
        <p:pic>
          <p:nvPicPr>
            <p:cNvPr id="11" name="Graphic 10">
              <a:extLst>
                <a:ext uri="{FF2B5EF4-FFF2-40B4-BE49-F238E27FC236}">
                  <a16:creationId xmlns:a16="http://schemas.microsoft.com/office/drawing/2014/main" id="{B74ECE70-BF33-D1DF-4947-287AAC266AC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82701" y="1987110"/>
              <a:ext cx="924560" cy="924560"/>
            </a:xfrm>
            <a:prstGeom prst="rect">
              <a:avLst/>
            </a:prstGeom>
          </p:spPr>
        </p:pic>
        <p:pic>
          <p:nvPicPr>
            <p:cNvPr id="12" name="Picture 11" descr="&lt;svg xmlns=&quot;http://www.w3.org/2000/svg&quot; height=&quot;48px&quot; viewBox=&quot;0 -960 960 960&quot; width=&quot;48px&quot; fill=&quot;#000000&quot;&gt;&lt;path d=&quot;M592-302 450-444v-196h60v171l124 124-42 43ZM450-730v-90h60v90h-60Zm280 280v-60h90v60h-90ZM450-140v-90h60v90h-60ZM140-450v-60h90v60h-90ZM480.27-80q-82.74 0-155.5-31.5Q252-143 197.5-197.5t-86-127.34Q80-397.68 80-480.5t31.5-155.66Q143-709 197.5-763t127.34-85.5Q397.68-880 480.5-880t155.66 31.5Q709-817 763-763t85.5 127Q880-563 880-480.27q0 82.74-31.5 155.5Q817-252 763-197.68q-54 54.31-127 86Q563-80 480.27-80Zm.23-60Q622-140 721-239.5t99-241Q820-622 721.19-721T480-820q-141 0-240.5 98.81T140-480q0 141 99.5 240.5t241 99.5Zm-.5-340Z&quot;/&gt;&lt;/svg&gt;">
              <a:extLst>
                <a:ext uri="{FF2B5EF4-FFF2-40B4-BE49-F238E27FC236}">
                  <a16:creationId xmlns:a16="http://schemas.microsoft.com/office/drawing/2014/main" id="{D33C92D8-5A83-1AE6-5778-545EC66D3748}"/>
                </a:ext>
              </a:extLst>
            </p:cNvPr>
            <p:cNvPicPr>
              <a:picLocks noChangeAspect="1"/>
            </p:cNvPicPr>
            <p:nvPr/>
          </p:nvPicPr>
          <p:blipFill>
            <a:blip r:embed="rId4"/>
            <a:stretch>
              <a:fillRect/>
            </a:stretch>
          </p:blipFill>
          <p:spPr>
            <a:xfrm>
              <a:off x="6581251" y="4403783"/>
              <a:ext cx="721360" cy="721360"/>
            </a:xfrm>
            <a:prstGeom prst="rect">
              <a:avLst/>
            </a:prstGeom>
          </p:spPr>
        </p:pic>
        <p:grpSp>
          <p:nvGrpSpPr>
            <p:cNvPr id="13" name="Group 12">
              <a:extLst>
                <a:ext uri="{FF2B5EF4-FFF2-40B4-BE49-F238E27FC236}">
                  <a16:creationId xmlns:a16="http://schemas.microsoft.com/office/drawing/2014/main" id="{8DD10127-1AB3-FA37-394F-3E42A88C0E28}"/>
                </a:ext>
              </a:extLst>
            </p:cNvPr>
            <p:cNvGrpSpPr/>
            <p:nvPr/>
          </p:nvGrpSpPr>
          <p:grpSpPr>
            <a:xfrm>
              <a:off x="6479650" y="5537277"/>
              <a:ext cx="885780" cy="847002"/>
              <a:chOff x="6949439" y="5314310"/>
              <a:chExt cx="885780" cy="847002"/>
            </a:xfrm>
          </p:grpSpPr>
          <p:pic>
            <p:nvPicPr>
              <p:cNvPr id="19" name="Graphic 18">
                <a:extLst>
                  <a:ext uri="{FF2B5EF4-FFF2-40B4-BE49-F238E27FC236}">
                    <a16:creationId xmlns:a16="http://schemas.microsoft.com/office/drawing/2014/main" id="{F4D579DF-0D4B-9748-2A75-3EAEB54C28F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flipH="1">
                <a:off x="6949439" y="5314311"/>
                <a:ext cx="847001" cy="847001"/>
              </a:xfrm>
              <a:prstGeom prst="rect">
                <a:avLst/>
              </a:prstGeom>
            </p:spPr>
          </p:pic>
          <p:pic>
            <p:nvPicPr>
              <p:cNvPr id="20" name="Picture 19">
                <a:extLst>
                  <a:ext uri="{FF2B5EF4-FFF2-40B4-BE49-F238E27FC236}">
                    <a16:creationId xmlns:a16="http://schemas.microsoft.com/office/drawing/2014/main" id="{4EC01CD4-90E1-DCA1-FF87-5F680F9724FB}"/>
                  </a:ext>
                </a:extLst>
              </p:cNvPr>
              <p:cNvPicPr>
                <a:picLocks noChangeAspect="1"/>
              </p:cNvPicPr>
              <p:nvPr/>
            </p:nvPicPr>
            <p:blipFill>
              <a:blip r:embed="rId6">
                <a:extLst>
                  <a:ext uri="{28A0092B-C50C-407E-A947-70E740481C1C}">
                    <a14:useLocalDpi xmlns:a14="http://schemas.microsoft.com/office/drawing/2010/main" val="0"/>
                  </a:ext>
                </a:extLst>
              </a:blip>
              <a:srcRect l="44134" t="16358" r="10855" b="50000"/>
              <a:stretch>
                <a:fillRect/>
              </a:stretch>
            </p:blipFill>
            <p:spPr>
              <a:xfrm>
                <a:off x="7516194" y="5314310"/>
                <a:ext cx="319025" cy="238439"/>
              </a:xfrm>
              <a:prstGeom prst="rect">
                <a:avLst/>
              </a:prstGeom>
            </p:spPr>
          </p:pic>
        </p:grpSp>
        <p:sp>
          <p:nvSpPr>
            <p:cNvPr id="14" name="TextBox 13">
              <a:extLst>
                <a:ext uri="{FF2B5EF4-FFF2-40B4-BE49-F238E27FC236}">
                  <a16:creationId xmlns:a16="http://schemas.microsoft.com/office/drawing/2014/main" id="{04FD58EB-1AEC-757F-B8D9-E762F30981B6}"/>
                </a:ext>
              </a:extLst>
            </p:cNvPr>
            <p:cNvSpPr txBox="1"/>
            <p:nvPr/>
          </p:nvSpPr>
          <p:spPr>
            <a:xfrm>
              <a:off x="7404211" y="2064669"/>
              <a:ext cx="4052956" cy="769441"/>
            </a:xfrm>
            <a:prstGeom prst="rect">
              <a:avLst/>
            </a:prstGeom>
            <a:noFill/>
          </p:spPr>
          <p:txBody>
            <a:bodyPr wrap="square" lIns="0" tIns="0" rIns="0" bIns="0" rtlCol="0" anchor="t">
              <a:spAutoFit/>
            </a:bodyPr>
            <a:lstStyle/>
            <a:p>
              <a:r>
                <a:rPr lang="en-GB" sz="1400" b="1">
                  <a:solidFill>
                    <a:srgbClr val="1C0533"/>
                  </a:solidFill>
                  <a:latin typeface="Corbel"/>
                </a:rPr>
                <a:t>Low Carbon Heating</a:t>
              </a:r>
              <a:br>
                <a:rPr lang="en-GB" sz="1200" b="1">
                  <a:latin typeface="Corbel" panose="020B0503020204020204" pitchFamily="34" charset="0"/>
                </a:rPr>
              </a:br>
              <a:r>
                <a:rPr lang="en-GB" sz="1200">
                  <a:solidFill>
                    <a:srgbClr val="1C0533"/>
                  </a:solidFill>
                  <a:latin typeface="Corbel"/>
                </a:rPr>
                <a:t>To move away from fossil fuel based heating systems, we will have to switch to heat pumps to heat our home and water. Heat networks, electric boilers and solar thermal will also play a role.</a:t>
              </a:r>
              <a:endParaRPr lang="en-GB" sz="1200" b="1">
                <a:solidFill>
                  <a:srgbClr val="1C0533"/>
                </a:solidFill>
                <a:latin typeface="Corbel"/>
              </a:endParaRPr>
            </a:p>
          </p:txBody>
        </p:sp>
        <p:sp>
          <p:nvSpPr>
            <p:cNvPr id="15" name="TextBox 14">
              <a:extLst>
                <a:ext uri="{FF2B5EF4-FFF2-40B4-BE49-F238E27FC236}">
                  <a16:creationId xmlns:a16="http://schemas.microsoft.com/office/drawing/2014/main" id="{3EE09A96-E2B3-A6A1-8253-4DF1015A1665}"/>
                </a:ext>
              </a:extLst>
            </p:cNvPr>
            <p:cNvSpPr txBox="1"/>
            <p:nvPr/>
          </p:nvSpPr>
          <p:spPr>
            <a:xfrm>
              <a:off x="7404211" y="3227771"/>
              <a:ext cx="4052956" cy="769441"/>
            </a:xfrm>
            <a:prstGeom prst="rect">
              <a:avLst/>
            </a:prstGeom>
            <a:noFill/>
          </p:spPr>
          <p:txBody>
            <a:bodyPr wrap="square" lIns="0" tIns="0" rIns="0" bIns="0" rtlCol="0">
              <a:spAutoFit/>
            </a:bodyPr>
            <a:lstStyle/>
            <a:p>
              <a:pPr algn="l"/>
              <a:r>
                <a:rPr lang="en-GB" sz="1400" b="1">
                  <a:solidFill>
                    <a:srgbClr val="1C0533"/>
                  </a:solidFill>
                  <a:latin typeface="Corbel" panose="020B0503020204020204" pitchFamily="34" charset="0"/>
                </a:rPr>
                <a:t>Solar and Batteries</a:t>
              </a:r>
              <a:br>
                <a:rPr lang="en-GB" sz="1200" b="1">
                  <a:solidFill>
                    <a:srgbClr val="1C0533"/>
                  </a:solidFill>
                  <a:latin typeface="Corbel" panose="020B0503020204020204" pitchFamily="34" charset="0"/>
                </a:rPr>
              </a:br>
              <a:r>
                <a:rPr lang="en-GB" sz="1200">
                  <a:solidFill>
                    <a:srgbClr val="1C0533"/>
                  </a:solidFill>
                  <a:latin typeface="Corbel" panose="020B0503020204020204" pitchFamily="34" charset="0"/>
                </a:rPr>
                <a:t>As we move away from gas, we need to generate and store more low-carbon electricity to meet our energy needs – through technology like solar panels and batteries.</a:t>
              </a:r>
              <a:endParaRPr lang="en-GB" sz="1200" b="1">
                <a:solidFill>
                  <a:srgbClr val="1C0533"/>
                </a:solidFill>
                <a:latin typeface="Corbel" panose="020B0503020204020204" pitchFamily="34" charset="0"/>
              </a:endParaRPr>
            </a:p>
          </p:txBody>
        </p:sp>
        <p:sp>
          <p:nvSpPr>
            <p:cNvPr id="16" name="TextBox 15">
              <a:extLst>
                <a:ext uri="{FF2B5EF4-FFF2-40B4-BE49-F238E27FC236}">
                  <a16:creationId xmlns:a16="http://schemas.microsoft.com/office/drawing/2014/main" id="{5EAEFF28-C929-3BD4-A41A-77BD7483D972}"/>
                </a:ext>
              </a:extLst>
            </p:cNvPr>
            <p:cNvSpPr txBox="1"/>
            <p:nvPr/>
          </p:nvSpPr>
          <p:spPr>
            <a:xfrm>
              <a:off x="7404211" y="4379742"/>
              <a:ext cx="4125868" cy="769441"/>
            </a:xfrm>
            <a:prstGeom prst="rect">
              <a:avLst/>
            </a:prstGeom>
            <a:noFill/>
          </p:spPr>
          <p:txBody>
            <a:bodyPr wrap="square" lIns="0" tIns="0" rIns="0" bIns="0" rtlCol="0">
              <a:spAutoFit/>
            </a:bodyPr>
            <a:lstStyle/>
            <a:p>
              <a:pPr algn="l"/>
              <a:r>
                <a:rPr lang="en-GB" sz="1400" b="1">
                  <a:solidFill>
                    <a:srgbClr val="1C0533"/>
                  </a:solidFill>
                  <a:latin typeface="Corbel" panose="020B0503020204020204" pitchFamily="34" charset="0"/>
                </a:rPr>
                <a:t>Dynamic tariffs</a:t>
              </a:r>
              <a:br>
                <a:rPr lang="en-GB" sz="1200" b="1">
                  <a:solidFill>
                    <a:srgbClr val="1C0533"/>
                  </a:solidFill>
                  <a:latin typeface="Corbel" panose="020B0503020204020204" pitchFamily="34" charset="0"/>
                </a:rPr>
              </a:br>
              <a:r>
                <a:rPr lang="en-GB" sz="1200">
                  <a:solidFill>
                    <a:srgbClr val="1C0533"/>
                  </a:solidFill>
                  <a:latin typeface="Corbel" panose="020B0503020204020204" pitchFamily="34" charset="0"/>
                </a:rPr>
                <a:t>Dynamic tariffs offer cheaper rates when there is plenty of energy in the grid - when the sun is shining or the wind is blowing. If people can shift their usage, they can make significant savings.</a:t>
              </a:r>
              <a:endParaRPr lang="en-GB" sz="1200" b="1">
                <a:solidFill>
                  <a:srgbClr val="1C0533"/>
                </a:solidFill>
                <a:latin typeface="Corbel" panose="020B0503020204020204" pitchFamily="34" charset="0"/>
              </a:endParaRPr>
            </a:p>
          </p:txBody>
        </p:sp>
        <p:sp>
          <p:nvSpPr>
            <p:cNvPr id="17" name="TextBox 16">
              <a:extLst>
                <a:ext uri="{FF2B5EF4-FFF2-40B4-BE49-F238E27FC236}">
                  <a16:creationId xmlns:a16="http://schemas.microsoft.com/office/drawing/2014/main" id="{7BF055BA-CBBA-983E-643B-F031F6FD92C6}"/>
                </a:ext>
              </a:extLst>
            </p:cNvPr>
            <p:cNvSpPr txBox="1"/>
            <p:nvPr/>
          </p:nvSpPr>
          <p:spPr>
            <a:xfrm>
              <a:off x="7404211" y="5537279"/>
              <a:ext cx="4052956" cy="769441"/>
            </a:xfrm>
            <a:prstGeom prst="rect">
              <a:avLst/>
            </a:prstGeom>
            <a:noFill/>
          </p:spPr>
          <p:txBody>
            <a:bodyPr wrap="square" lIns="0" tIns="0" rIns="0" bIns="0" rtlCol="0">
              <a:spAutoFit/>
            </a:bodyPr>
            <a:lstStyle/>
            <a:p>
              <a:pPr algn="l"/>
              <a:r>
                <a:rPr lang="en-GB" sz="1400" b="1">
                  <a:solidFill>
                    <a:srgbClr val="1C0533"/>
                  </a:solidFill>
                  <a:latin typeface="Corbel" panose="020B0503020204020204" pitchFamily="34" charset="0"/>
                </a:rPr>
                <a:t>Smart technologies</a:t>
              </a:r>
              <a:br>
                <a:rPr lang="en-GB" sz="1200" b="1">
                  <a:solidFill>
                    <a:srgbClr val="1C0533"/>
                  </a:solidFill>
                  <a:latin typeface="Corbel" panose="020B0503020204020204" pitchFamily="34" charset="0"/>
                </a:rPr>
              </a:br>
              <a:r>
                <a:rPr lang="en-GB" sz="1200">
                  <a:solidFill>
                    <a:srgbClr val="1C0533"/>
                  </a:solidFill>
                  <a:latin typeface="Corbel" panose="020B0503020204020204" pitchFamily="34" charset="0"/>
                </a:rPr>
                <a:t>Smart appliances, plugs, and immersion heaters can turn on when energy prices are low, reducing usage during peak times. Smart heating controls allow remote heating adjustments.</a:t>
              </a:r>
              <a:endParaRPr lang="en-GB" sz="1200" b="1">
                <a:solidFill>
                  <a:srgbClr val="1C0533"/>
                </a:solidFill>
                <a:latin typeface="Corbel" panose="020B0503020204020204" pitchFamily="34" charset="0"/>
              </a:endParaRPr>
            </a:p>
          </p:txBody>
        </p:sp>
        <p:sp>
          <p:nvSpPr>
            <p:cNvPr id="18" name="TextBox 17">
              <a:extLst>
                <a:ext uri="{FF2B5EF4-FFF2-40B4-BE49-F238E27FC236}">
                  <a16:creationId xmlns:a16="http://schemas.microsoft.com/office/drawing/2014/main" id="{0C2DFFCA-38DB-904F-9FAA-1E69D9DFB43F}"/>
                </a:ext>
              </a:extLst>
            </p:cNvPr>
            <p:cNvSpPr txBox="1"/>
            <p:nvPr/>
          </p:nvSpPr>
          <p:spPr>
            <a:xfrm>
              <a:off x="6479650" y="1361659"/>
              <a:ext cx="5172349" cy="615553"/>
            </a:xfrm>
            <a:prstGeom prst="rect">
              <a:avLst/>
            </a:prstGeom>
            <a:noFill/>
          </p:spPr>
          <p:txBody>
            <a:bodyPr wrap="square" lIns="0" tIns="0" rIns="0" bIns="0" rtlCol="0">
              <a:spAutoFit/>
            </a:bodyPr>
            <a:lstStyle/>
            <a:p>
              <a:r>
                <a:rPr lang="en-GB" sz="2000" b="1">
                  <a:solidFill>
                    <a:srgbClr val="1C0533"/>
                  </a:solidFill>
                  <a:latin typeface="Corbel" panose="020B0503020204020204" pitchFamily="34" charset="0"/>
                </a:rPr>
                <a:t>What the smart energy transition means to consumers</a:t>
              </a:r>
            </a:p>
          </p:txBody>
        </p:sp>
      </p:grpSp>
    </p:spTree>
    <p:extLst>
      <p:ext uri="{BB962C8B-B14F-4D97-AF65-F5344CB8AC3E}">
        <p14:creationId xmlns:p14="http://schemas.microsoft.com/office/powerpoint/2010/main" val="2268314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80DB27-9804-8452-7885-9B2BD2AAD1D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DF2C2C8-D95C-0615-B2B7-1EB0C155E1CC}"/>
              </a:ext>
            </a:extLst>
          </p:cNvPr>
          <p:cNvSpPr txBox="1">
            <a:spLocks noGrp="1"/>
          </p:cNvSpPr>
          <p:nvPr>
            <p:ph type="title" idx="4294967295"/>
          </p:nvPr>
        </p:nvSpPr>
        <p:spPr>
          <a:xfrm>
            <a:off x="540000" y="2690336"/>
            <a:ext cx="7567680" cy="29546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a:ln>
                  <a:noFill/>
                </a:ln>
                <a:solidFill>
                  <a:schemeClr val="tx1"/>
                </a:solidFill>
                <a:effectLst/>
                <a:uLnTx/>
                <a:uFillTx/>
                <a:latin typeface="Corbel" panose="020B0503020204020204" pitchFamily="34" charset="0"/>
                <a:ea typeface="+mn-ea"/>
                <a:cs typeface="+mn-cs"/>
              </a:rPr>
              <a:t>Smart Energy Advice</a:t>
            </a:r>
            <a:endParaRPr kumimoji="0" lang="en-GB" sz="4800" b="0" i="0" u="none" strike="noStrike" kern="1200" cap="none" spc="0" normalizeH="0" baseline="0" noProof="0">
              <a:ln>
                <a:noFill/>
              </a:ln>
              <a:solidFill>
                <a:schemeClr val="tx1"/>
              </a:solidFill>
              <a:effectLst/>
              <a:uLnTx/>
              <a:uFillTx/>
              <a:latin typeface="Corbel Light" panose="020B0303020204020204" pitchFamily="34" charset="0"/>
              <a:ea typeface="+mn-ea"/>
              <a:cs typeface="+mn-cs"/>
            </a:endParaRPr>
          </a:p>
        </p:txBody>
      </p:sp>
      <p:pic>
        <p:nvPicPr>
          <p:cNvPr id="5" name="Graphic 4">
            <a:extLst>
              <a:ext uri="{FF2B5EF4-FFF2-40B4-BE49-F238E27FC236}">
                <a16:creationId xmlns:a16="http://schemas.microsoft.com/office/drawing/2014/main" id="{12ABBEE1-A11A-3F03-CA94-22251CAB545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07680" y="2803930"/>
            <a:ext cx="3124543" cy="3124543"/>
          </a:xfrm>
          <a:prstGeom prst="rect">
            <a:avLst/>
          </a:prstGeom>
        </p:spPr>
      </p:pic>
    </p:spTree>
    <p:extLst>
      <p:ext uri="{BB962C8B-B14F-4D97-AF65-F5344CB8AC3E}">
        <p14:creationId xmlns:p14="http://schemas.microsoft.com/office/powerpoint/2010/main" val="3795033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81055-5249-BC11-CD26-C1213AD30C8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838D332-CF20-8821-7091-E359F65E538C}"/>
              </a:ext>
            </a:extLst>
          </p:cNvPr>
          <p:cNvGrpSpPr/>
          <p:nvPr/>
        </p:nvGrpSpPr>
        <p:grpSpPr>
          <a:xfrm>
            <a:off x="540000" y="3689546"/>
            <a:ext cx="11113200" cy="1179074"/>
            <a:chOff x="540000" y="3052926"/>
            <a:chExt cx="11113200" cy="1179074"/>
          </a:xfrm>
        </p:grpSpPr>
        <p:sp>
          <p:nvSpPr>
            <p:cNvPr id="5" name="Rectangle 4">
              <a:extLst>
                <a:ext uri="{FF2B5EF4-FFF2-40B4-BE49-F238E27FC236}">
                  <a16:creationId xmlns:a16="http://schemas.microsoft.com/office/drawing/2014/main" id="{C0CA7AF3-E239-85F4-6037-31F2A784921C}"/>
                </a:ext>
              </a:extLst>
            </p:cNvPr>
            <p:cNvSpPr/>
            <p:nvPr/>
          </p:nvSpPr>
          <p:spPr>
            <a:xfrm>
              <a:off x="540000" y="3052926"/>
              <a:ext cx="11113200" cy="117907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sz="2400" b="1" i="1">
                  <a:solidFill>
                    <a:schemeClr val="tx1"/>
                  </a:solidFill>
                  <a:ea typeface="Noto Sans"/>
                  <a:cs typeface="Noto Sans"/>
                </a:rPr>
                <a:t>2. Understanding participation - </a:t>
              </a:r>
              <a:r>
                <a:rPr lang="en-GB" sz="2400" i="1">
                  <a:solidFill>
                    <a:schemeClr val="tx1"/>
                  </a:solidFill>
                  <a:ea typeface="Noto Sans"/>
                  <a:cs typeface="Noto Sans"/>
                </a:rPr>
                <a:t>Explores who engages and benefits </a:t>
              </a:r>
            </a:p>
          </p:txBody>
        </p:sp>
        <p:pic>
          <p:nvPicPr>
            <p:cNvPr id="7" name="Graphic 6">
              <a:extLst>
                <a:ext uri="{FF2B5EF4-FFF2-40B4-BE49-F238E27FC236}">
                  <a16:creationId xmlns:a16="http://schemas.microsoft.com/office/drawing/2014/main" id="{89F489C2-EF0A-0ECD-C1C1-52CBFE84B01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890" y="3216825"/>
              <a:ext cx="881468" cy="881468"/>
            </a:xfrm>
            <a:prstGeom prst="rect">
              <a:avLst/>
            </a:prstGeom>
          </p:spPr>
        </p:pic>
      </p:grpSp>
      <p:grpSp>
        <p:nvGrpSpPr>
          <p:cNvPr id="3" name="Group 2">
            <a:extLst>
              <a:ext uri="{FF2B5EF4-FFF2-40B4-BE49-F238E27FC236}">
                <a16:creationId xmlns:a16="http://schemas.microsoft.com/office/drawing/2014/main" id="{69D24259-ED86-19F2-892D-9DCBFB230E51}"/>
              </a:ext>
            </a:extLst>
          </p:cNvPr>
          <p:cNvGrpSpPr/>
          <p:nvPr/>
        </p:nvGrpSpPr>
        <p:grpSpPr>
          <a:xfrm>
            <a:off x="540000" y="5113594"/>
            <a:ext cx="11113200" cy="1179074"/>
            <a:chOff x="540000" y="4935795"/>
            <a:chExt cx="11113200" cy="1179074"/>
          </a:xfrm>
        </p:grpSpPr>
        <p:sp>
          <p:nvSpPr>
            <p:cNvPr id="6" name="Rectangle 5">
              <a:extLst>
                <a:ext uri="{FF2B5EF4-FFF2-40B4-BE49-F238E27FC236}">
                  <a16:creationId xmlns:a16="http://schemas.microsoft.com/office/drawing/2014/main" id="{E08AA132-0795-155E-1BA7-85D48E9EB229}"/>
                </a:ext>
              </a:extLst>
            </p:cNvPr>
            <p:cNvSpPr/>
            <p:nvPr/>
          </p:nvSpPr>
          <p:spPr>
            <a:xfrm>
              <a:off x="540000" y="4935795"/>
              <a:ext cx="11113200" cy="11790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sz="2400" b="1">
                  <a:solidFill>
                    <a:schemeClr val="tx1"/>
                  </a:solidFill>
                  <a:ea typeface="Noto Sans"/>
                  <a:cs typeface="Noto Sans"/>
                </a:rPr>
                <a:t>3. </a:t>
              </a:r>
              <a:r>
                <a:rPr lang="en-GB" sz="2800" b="1">
                  <a:solidFill>
                    <a:schemeClr val="tx1"/>
                  </a:solidFill>
                  <a:ea typeface="Noto Sans"/>
                  <a:cs typeface="Noto Sans"/>
                </a:rPr>
                <a:t>Smart Energy Advice - </a:t>
              </a:r>
              <a:r>
                <a:rPr lang="en-GB" sz="2400">
                  <a:solidFill>
                    <a:schemeClr val="tx1"/>
                  </a:solidFill>
                  <a:ea typeface="Noto Sans"/>
                  <a:cs typeface="Noto Sans"/>
                </a:rPr>
                <a:t>Shapes how people engage and </a:t>
              </a:r>
              <a:br>
                <a:rPr lang="en-GB" sz="2400">
                  <a:solidFill>
                    <a:schemeClr val="tx1"/>
                  </a:solidFill>
                  <a:ea typeface="Noto Sans"/>
                  <a:cs typeface="Noto Sans"/>
                </a:rPr>
              </a:br>
              <a:r>
                <a:rPr lang="en-GB" sz="2400">
                  <a:solidFill>
                    <a:schemeClr val="tx1"/>
                  </a:solidFill>
                  <a:ea typeface="Noto Sans"/>
                  <a:cs typeface="Noto Sans"/>
                </a:rPr>
                <a:t>outcomes achieved</a:t>
              </a:r>
            </a:p>
          </p:txBody>
        </p:sp>
        <p:pic>
          <p:nvPicPr>
            <p:cNvPr id="8" name="Graphic 7">
              <a:extLst>
                <a:ext uri="{FF2B5EF4-FFF2-40B4-BE49-F238E27FC236}">
                  <a16:creationId xmlns:a16="http://schemas.microsoft.com/office/drawing/2014/main" id="{E6CBA46F-FC8F-820D-C297-416A4CA2A5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80890" y="5158352"/>
              <a:ext cx="881468" cy="881468"/>
            </a:xfrm>
            <a:prstGeom prst="rect">
              <a:avLst/>
            </a:prstGeom>
          </p:spPr>
        </p:pic>
      </p:grpSp>
      <p:grpSp>
        <p:nvGrpSpPr>
          <p:cNvPr id="14" name="Group 13">
            <a:extLst>
              <a:ext uri="{FF2B5EF4-FFF2-40B4-BE49-F238E27FC236}">
                <a16:creationId xmlns:a16="http://schemas.microsoft.com/office/drawing/2014/main" id="{7C045740-A45D-6B41-1B87-052BFBC6A0AC}"/>
              </a:ext>
            </a:extLst>
          </p:cNvPr>
          <p:cNvGrpSpPr/>
          <p:nvPr/>
        </p:nvGrpSpPr>
        <p:grpSpPr>
          <a:xfrm>
            <a:off x="539400" y="2364295"/>
            <a:ext cx="11113200" cy="1090216"/>
            <a:chOff x="540000" y="1072209"/>
            <a:chExt cx="11113200" cy="1090216"/>
          </a:xfrm>
        </p:grpSpPr>
        <p:sp>
          <p:nvSpPr>
            <p:cNvPr id="4" name="Rectangle 3">
              <a:extLst>
                <a:ext uri="{FF2B5EF4-FFF2-40B4-BE49-F238E27FC236}">
                  <a16:creationId xmlns:a16="http://schemas.microsoft.com/office/drawing/2014/main" id="{F94791FE-FD08-AFF9-D729-39E60ED17379}"/>
                </a:ext>
              </a:extLst>
            </p:cNvPr>
            <p:cNvSpPr/>
            <p:nvPr/>
          </p:nvSpPr>
          <p:spPr>
            <a:xfrm>
              <a:off x="540000" y="1072209"/>
              <a:ext cx="11113200" cy="10902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sz="2400" b="1" i="1">
                  <a:solidFill>
                    <a:schemeClr val="bg1"/>
                  </a:solidFill>
                  <a:ea typeface="Noto Sans"/>
                  <a:cs typeface="Noto Sans"/>
                </a:rPr>
                <a:t>1. Inclusive innovation - </a:t>
              </a:r>
              <a:r>
                <a:rPr lang="en-GB" sz="2400" i="1">
                  <a:solidFill>
                    <a:schemeClr val="bg1"/>
                  </a:solidFill>
                  <a:ea typeface="Noto Sans"/>
                  <a:cs typeface="Noto Sans"/>
                </a:rPr>
                <a:t>Shapes what is available</a:t>
              </a:r>
            </a:p>
          </p:txBody>
        </p:sp>
        <p:pic>
          <p:nvPicPr>
            <p:cNvPr id="9" name="Graphic 8">
              <a:extLst>
                <a:ext uri="{FF2B5EF4-FFF2-40B4-BE49-F238E27FC236}">
                  <a16:creationId xmlns:a16="http://schemas.microsoft.com/office/drawing/2014/main" id="{B282CB33-264F-8D09-BA40-E8D7BA9D65E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423234" y="1199858"/>
              <a:ext cx="815037" cy="815037"/>
            </a:xfrm>
            <a:prstGeom prst="rect">
              <a:avLst/>
            </a:prstGeom>
          </p:spPr>
        </p:pic>
      </p:grpSp>
      <p:sp>
        <p:nvSpPr>
          <p:cNvPr id="11" name="Rectangle 10">
            <a:extLst>
              <a:ext uri="{FF2B5EF4-FFF2-40B4-BE49-F238E27FC236}">
                <a16:creationId xmlns:a16="http://schemas.microsoft.com/office/drawing/2014/main" id="{8248D1F9-3E1A-42C1-5321-8E29A6D9FAE4}"/>
              </a:ext>
            </a:extLst>
          </p:cNvPr>
          <p:cNvSpPr/>
          <p:nvPr/>
        </p:nvSpPr>
        <p:spPr>
          <a:xfrm>
            <a:off x="540000" y="1037691"/>
            <a:ext cx="11113200" cy="11790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sz="2400" b="1">
                <a:solidFill>
                  <a:schemeClr val="tx1"/>
                </a:solidFill>
                <a:ea typeface="Noto Sans"/>
                <a:cs typeface="Noto Sans"/>
              </a:rPr>
              <a:t>Together, these chapters show how market design, real-world engagement and support systems interact to shape fairness.</a:t>
            </a:r>
          </a:p>
        </p:txBody>
      </p:sp>
      <p:sp>
        <p:nvSpPr>
          <p:cNvPr id="15" name="Title 14">
            <a:extLst>
              <a:ext uri="{FF2B5EF4-FFF2-40B4-BE49-F238E27FC236}">
                <a16:creationId xmlns:a16="http://schemas.microsoft.com/office/drawing/2014/main" id="{5CFE01BD-7CDA-BB56-DA06-5E59FBF7527D}"/>
              </a:ext>
            </a:extLst>
          </p:cNvPr>
          <p:cNvSpPr>
            <a:spLocks noGrp="1"/>
          </p:cNvSpPr>
          <p:nvPr>
            <p:ph type="title"/>
          </p:nvPr>
        </p:nvSpPr>
        <p:spPr>
          <a:xfrm>
            <a:off x="540000" y="-720006"/>
            <a:ext cx="11113200" cy="720006"/>
          </a:xfrm>
        </p:spPr>
        <p:txBody>
          <a:bodyPr lIns="0" anchor="b"/>
          <a:lstStyle/>
          <a:p>
            <a:r>
              <a:rPr lang="en-GB"/>
              <a:t>Chapters</a:t>
            </a:r>
          </a:p>
        </p:txBody>
      </p:sp>
    </p:spTree>
    <p:extLst>
      <p:ext uri="{BB962C8B-B14F-4D97-AF65-F5344CB8AC3E}">
        <p14:creationId xmlns:p14="http://schemas.microsoft.com/office/powerpoint/2010/main" val="2148706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CB42-1EF5-3B7A-2DA4-BBE4A5168FA0}"/>
              </a:ext>
            </a:extLst>
          </p:cNvPr>
          <p:cNvSpPr>
            <a:spLocks noGrp="1"/>
          </p:cNvSpPr>
          <p:nvPr>
            <p:ph type="title"/>
          </p:nvPr>
        </p:nvSpPr>
        <p:spPr>
          <a:xfrm>
            <a:off x="540000" y="936000"/>
            <a:ext cx="11113200" cy="720006"/>
          </a:xfrm>
        </p:spPr>
        <p:txBody>
          <a:bodyPr/>
          <a:lstStyle/>
          <a:p>
            <a:r>
              <a:rPr lang="en-GB" sz="4000"/>
              <a:t>Introduction</a:t>
            </a:r>
          </a:p>
        </p:txBody>
      </p:sp>
      <p:sp>
        <p:nvSpPr>
          <p:cNvPr id="3" name="Content Placeholder 2">
            <a:extLst>
              <a:ext uri="{FF2B5EF4-FFF2-40B4-BE49-F238E27FC236}">
                <a16:creationId xmlns:a16="http://schemas.microsoft.com/office/drawing/2014/main" id="{A0B8F6C2-02E1-F702-23FA-2A500533F9B0}"/>
              </a:ext>
            </a:extLst>
          </p:cNvPr>
          <p:cNvSpPr>
            <a:spLocks noGrp="1"/>
          </p:cNvSpPr>
          <p:nvPr>
            <p:ph idx="1"/>
          </p:nvPr>
        </p:nvSpPr>
        <p:spPr>
          <a:xfrm>
            <a:off x="540000" y="1764144"/>
            <a:ext cx="11113200" cy="4519089"/>
          </a:xfrm>
        </p:spPr>
        <p:txBody>
          <a:bodyPr>
            <a:noAutofit/>
          </a:bodyPr>
          <a:lstStyle/>
          <a:p>
            <a:pPr fontAlgn="t"/>
            <a:r>
              <a:rPr lang="en-GB">
                <a:latin typeface="Corbel" panose="020B0503020204020204" pitchFamily="34" charset="0"/>
              </a:rPr>
              <a:t>As seen in the previous chapters, both market design and participation outcomes depend heavily on whether households receive the right support. This section explores the role of advice in bridging that gap.</a:t>
            </a:r>
          </a:p>
          <a:p>
            <a:pPr fontAlgn="t"/>
            <a:r>
              <a:rPr lang="en-GB">
                <a:latin typeface="Corbel" panose="020B0503020204020204" pitchFamily="34" charset="0"/>
              </a:rPr>
              <a:t>S</a:t>
            </a:r>
            <a:r>
              <a:rPr lang="en-GB"/>
              <a:t>mart energy options remain extremely complex for many, requiring people to engage with and understand their energy use in a significantly different way than before. In this complex and rapidly evolving market, </a:t>
            </a:r>
            <a:r>
              <a:rPr lang="en-GB" b="1">
                <a:solidFill>
                  <a:schemeClr val="accent2"/>
                </a:solidFill>
              </a:rPr>
              <a:t>accessible and trustworthy advice is essential </a:t>
            </a:r>
            <a:r>
              <a:rPr lang="en-GB"/>
              <a:t>to help people identify which options are suitable for their circumstances. and overcoming capability barriers identified through the Capabilities Lens.</a:t>
            </a:r>
          </a:p>
          <a:p>
            <a:pPr fontAlgn="t"/>
            <a:r>
              <a:rPr lang="en-GB"/>
              <a:t>Over the past two years, CSE has expanded its </a:t>
            </a:r>
            <a:r>
              <a:rPr lang="en-GB" b="1">
                <a:hlinkClick r:id="rId2"/>
              </a:rPr>
              <a:t>Smart Energy Action Plan </a:t>
            </a:r>
            <a:r>
              <a:rPr lang="en-GB"/>
              <a:t>service to provide </a:t>
            </a:r>
            <a:r>
              <a:rPr lang="en-GB" b="1">
                <a:solidFill>
                  <a:schemeClr val="accent2"/>
                </a:solidFill>
              </a:rPr>
              <a:t>national support </a:t>
            </a:r>
            <a:r>
              <a:rPr lang="en-GB"/>
              <a:t>across England and Wales for fuel-poor and vulnerable households: so far reaching 2,680 households. Alongside this expansion, our advice delivery has increasingly focused on supporting households through </a:t>
            </a:r>
            <a:r>
              <a:rPr lang="en-GB" b="1">
                <a:solidFill>
                  <a:schemeClr val="accent2"/>
                </a:solidFill>
              </a:rPr>
              <a:t>grant-funded retrofit journeys</a:t>
            </a:r>
            <a:r>
              <a:rPr lang="en-GB"/>
              <a:t>, including those receiving electric heating systems and renewable technologies like solar panels and battery storage. This shift reflects a growing recognition that advice is essential to ensure these interventions deliver their intended outcomes: reducing bills, improving comfort, and supporting the transition to a cleaner energy system.</a:t>
            </a:r>
          </a:p>
          <a:p>
            <a:pPr fontAlgn="t"/>
            <a:r>
              <a:rPr lang="en-GB"/>
              <a:t>In practice, this changing focus has been driven by several key challenges:</a:t>
            </a:r>
          </a:p>
          <a:p>
            <a:pPr marL="285750" indent="-285750" fontAlgn="t">
              <a:buFont typeface="Arial" panose="020B0604020202020204" pitchFamily="34" charset="0"/>
              <a:buChar char="•"/>
            </a:pPr>
            <a:r>
              <a:rPr lang="en-GB"/>
              <a:t>A rising number of households are seeking support after experiencing </a:t>
            </a:r>
            <a:r>
              <a:rPr lang="en-GB" b="1">
                <a:solidFill>
                  <a:schemeClr val="accent2"/>
                </a:solidFill>
              </a:rPr>
              <a:t>no improvement, or even negative impacts, on energy bills and comfort</a:t>
            </a:r>
            <a:r>
              <a:rPr lang="en-GB" b="1"/>
              <a:t> </a:t>
            </a:r>
            <a:r>
              <a:rPr lang="en-GB"/>
              <a:t>following installation of low carbon technologies.</a:t>
            </a:r>
          </a:p>
          <a:p>
            <a:pPr marL="285750" indent="-285750" fontAlgn="t">
              <a:buFont typeface="Arial" panose="020B0604020202020204" pitchFamily="34" charset="0"/>
              <a:buChar char="•"/>
            </a:pPr>
            <a:r>
              <a:rPr lang="en-GB"/>
              <a:t>A clear need for </a:t>
            </a:r>
            <a:r>
              <a:rPr lang="en-GB" b="1">
                <a:solidFill>
                  <a:schemeClr val="accent2"/>
                </a:solidFill>
              </a:rPr>
              <a:t>more comprehensive post-installation handover and guidance</a:t>
            </a:r>
            <a:r>
              <a:rPr lang="en-GB"/>
              <a:t>, particularly for people who are not digitally confident or able.</a:t>
            </a:r>
          </a:p>
          <a:p>
            <a:pPr marL="285750" indent="-285750" fontAlgn="t">
              <a:buFont typeface="Arial" panose="020B0604020202020204" pitchFamily="34" charset="0"/>
              <a:buChar char="•"/>
            </a:pPr>
            <a:r>
              <a:rPr lang="en-GB"/>
              <a:t>Limited access to </a:t>
            </a:r>
            <a:r>
              <a:rPr lang="en-GB" b="1">
                <a:solidFill>
                  <a:schemeClr val="accent2"/>
                </a:solidFill>
              </a:rPr>
              <a:t>meaningful smart energy options and financial incentives</a:t>
            </a:r>
            <a:r>
              <a:rPr lang="en-GB">
                <a:solidFill>
                  <a:schemeClr val="accent2"/>
                </a:solidFill>
              </a:rPr>
              <a:t> </a:t>
            </a:r>
            <a:r>
              <a:rPr lang="en-GB"/>
              <a:t>for households unable to invest in, or access grants for, low-carbon technologies.</a:t>
            </a:r>
            <a:endParaRPr lang="en-GB">
              <a:solidFill>
                <a:prstClr val="black"/>
              </a:solidFill>
              <a:latin typeface="Corbel" panose="020B0503020204020204" pitchFamily="34" charset="0"/>
            </a:endParaRPr>
          </a:p>
          <a:p>
            <a:pPr marL="742950" lvl="1" indent="-285750">
              <a:buFontTx/>
              <a:buChar char="-"/>
            </a:pPr>
            <a:endParaRPr lang="en-GB"/>
          </a:p>
        </p:txBody>
      </p:sp>
    </p:spTree>
    <p:extLst>
      <p:ext uri="{BB962C8B-B14F-4D97-AF65-F5344CB8AC3E}">
        <p14:creationId xmlns:p14="http://schemas.microsoft.com/office/powerpoint/2010/main" val="4185525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E4BEC-A432-2254-4EC9-1C9EE9B690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577CE-20EF-7167-1FF1-1A09A43C903E}"/>
              </a:ext>
            </a:extLst>
          </p:cNvPr>
          <p:cNvSpPr>
            <a:spLocks noGrp="1"/>
          </p:cNvSpPr>
          <p:nvPr>
            <p:ph type="title"/>
          </p:nvPr>
        </p:nvSpPr>
        <p:spPr>
          <a:xfrm>
            <a:off x="540000" y="936000"/>
            <a:ext cx="11113200" cy="720006"/>
          </a:xfrm>
        </p:spPr>
        <p:txBody>
          <a:bodyPr lIns="0"/>
          <a:lstStyle/>
          <a:p>
            <a:r>
              <a:rPr lang="en-GB" sz="4000"/>
              <a:t>Introduction</a:t>
            </a:r>
          </a:p>
        </p:txBody>
      </p:sp>
      <p:sp>
        <p:nvSpPr>
          <p:cNvPr id="3" name="Content Placeholder 2">
            <a:extLst>
              <a:ext uri="{FF2B5EF4-FFF2-40B4-BE49-F238E27FC236}">
                <a16:creationId xmlns:a16="http://schemas.microsoft.com/office/drawing/2014/main" id="{2367D0AE-DF75-3621-92C9-49C52C2A9EC1}"/>
              </a:ext>
            </a:extLst>
          </p:cNvPr>
          <p:cNvSpPr>
            <a:spLocks noGrp="1"/>
          </p:cNvSpPr>
          <p:nvPr>
            <p:ph idx="1"/>
          </p:nvPr>
        </p:nvSpPr>
        <p:spPr/>
        <p:txBody>
          <a:bodyPr>
            <a:normAutofit/>
          </a:bodyPr>
          <a:lstStyle/>
          <a:p>
            <a:pPr fontAlgn="t"/>
            <a:r>
              <a:rPr lang="en-GB" sz="1600"/>
              <a:t>Encouragingly the Warm Homes Plan positions </a:t>
            </a:r>
            <a:r>
              <a:rPr lang="en-GB" sz="1600" b="1">
                <a:solidFill>
                  <a:schemeClr val="accent2"/>
                </a:solidFill>
              </a:rPr>
              <a:t>advice as essential infrastructure </a:t>
            </a:r>
            <a:r>
              <a:rPr lang="en-GB" sz="1600"/>
              <a:t>in the home upgrade journey rather than an optional extra. It emphasises the </a:t>
            </a:r>
            <a:r>
              <a:rPr lang="en-GB" sz="1600" b="1">
                <a:solidFill>
                  <a:schemeClr val="accent2"/>
                </a:solidFill>
              </a:rPr>
              <a:t>need for clear and accessible guidance</a:t>
            </a:r>
            <a:r>
              <a:rPr lang="en-GB" sz="1600"/>
              <a:t>, simpler and </a:t>
            </a:r>
            <a:r>
              <a:rPr lang="en-GB" sz="1600" b="1">
                <a:solidFill>
                  <a:schemeClr val="accent2"/>
                </a:solidFill>
              </a:rPr>
              <a:t>more joined-up access routes</a:t>
            </a:r>
            <a:r>
              <a:rPr lang="en-GB" sz="1600"/>
              <a:t>, strong </a:t>
            </a:r>
            <a:r>
              <a:rPr lang="en-GB" sz="1600" b="1">
                <a:solidFill>
                  <a:schemeClr val="accent2"/>
                </a:solidFill>
              </a:rPr>
              <a:t>links between advice, funding and delivery</a:t>
            </a:r>
            <a:r>
              <a:rPr lang="en-GB" sz="1600"/>
              <a:t>, and </a:t>
            </a:r>
            <a:r>
              <a:rPr lang="en-GB" sz="1600" b="1">
                <a:solidFill>
                  <a:schemeClr val="accent2"/>
                </a:solidFill>
              </a:rPr>
              <a:t>targeted support </a:t>
            </a:r>
            <a:r>
              <a:rPr lang="en-GB" sz="1600"/>
              <a:t>for those most at risk of fuel poverty. </a:t>
            </a:r>
          </a:p>
          <a:p>
            <a:pPr fontAlgn="base"/>
            <a:r>
              <a:rPr lang="en-GB" sz="1600"/>
              <a:t>There has also been important progress on smart metering policy. </a:t>
            </a:r>
            <a:r>
              <a:rPr lang="en-GB" sz="1600" b="1">
                <a:solidFill>
                  <a:schemeClr val="accent2"/>
                </a:solidFill>
              </a:rPr>
              <a:t>Smart meters </a:t>
            </a:r>
            <a:r>
              <a:rPr lang="en-GB" sz="1600"/>
              <a:t>are</a:t>
            </a:r>
            <a:r>
              <a:rPr lang="en-GB" sz="1600" b="1">
                <a:solidFill>
                  <a:schemeClr val="accent2"/>
                </a:solidFill>
              </a:rPr>
              <a:t> foundational infrastructure </a:t>
            </a:r>
            <a:r>
              <a:rPr lang="en-GB" sz="1600"/>
              <a:t>for the smart energy transition, </a:t>
            </a:r>
            <a:r>
              <a:rPr lang="en-GB" sz="1600" b="1">
                <a:solidFill>
                  <a:schemeClr val="accent2"/>
                </a:solidFill>
              </a:rPr>
              <a:t>but many households still do not have working smart meters</a:t>
            </a:r>
            <a:r>
              <a:rPr lang="en-GB" sz="1600"/>
              <a:t>. Without equal access, households</a:t>
            </a:r>
            <a:r>
              <a:rPr lang="en-GB" sz="1600" b="1">
                <a:solidFill>
                  <a:schemeClr val="accent2"/>
                </a:solidFill>
              </a:rPr>
              <a:t> risk being left behind </a:t>
            </a:r>
            <a:r>
              <a:rPr lang="en-GB" sz="1600"/>
              <a:t>and unable to access to smarter tariffs and energy services that can cut energy bills. The introduction of Guaranteed Standards of Performance will require suppliers to compensate households when meters are not installed or repaired in a timely way, while the Smart Metering Policy Framework beyond 2025 aims to ensure that every household that wants a smart meter can access one. If implemented effectively, these measures have the potential to rebuild trust and increase uptake. However, much of the detail behind these proposals is still to be confirmed. </a:t>
            </a:r>
          </a:p>
          <a:p>
            <a:pPr fontAlgn="t"/>
            <a:r>
              <a:rPr lang="en-GB" sz="1600"/>
              <a:t>CSE has been at the forefront of smart energy advice delivery for 5 years, building on learning from the Smart and Fair programme and underpinned by the Smart and Fair Capabilities Lens introduced earlier. We are committed not only to improving our own services but also to supporting the wider advice sector. To this end, we have convened two national advice forums – bringing together 176 attendees supporting vulnerable households to share insights, identify barriers, and co-develop solutions. We have also launched an </a:t>
            </a:r>
            <a:r>
              <a:rPr lang="en-GB" sz="1600" b="1">
                <a:hlinkClick r:id="rId2"/>
              </a:rPr>
              <a:t>Energy Support Network </a:t>
            </a:r>
            <a:r>
              <a:rPr lang="en-GB" sz="1600"/>
              <a:t>to strengthen collaboration across the sector and expanded our training provision to build capability and confidence among advice providers, with 207 advisors already trained through the network and training provision.</a:t>
            </a:r>
          </a:p>
          <a:p>
            <a:pPr fontAlgn="t"/>
            <a:r>
              <a:rPr lang="en-GB" sz="1600"/>
              <a:t>The next few pages highlight our key learnings from delivering this work.</a:t>
            </a:r>
            <a:endParaRPr lang="en-GB" sz="2000"/>
          </a:p>
        </p:txBody>
      </p:sp>
    </p:spTree>
    <p:extLst>
      <p:ext uri="{BB962C8B-B14F-4D97-AF65-F5344CB8AC3E}">
        <p14:creationId xmlns:p14="http://schemas.microsoft.com/office/powerpoint/2010/main" val="2607690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941463-9196-C74D-3909-69380DC1D7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24B618-9A7F-CCFC-BFE0-3BDC2E488A82}"/>
              </a:ext>
            </a:extLst>
          </p:cNvPr>
          <p:cNvSpPr txBox="1">
            <a:spLocks noGrp="1"/>
          </p:cNvSpPr>
          <p:nvPr>
            <p:ph type="title" idx="4294967295"/>
          </p:nvPr>
        </p:nvSpPr>
        <p:spPr>
          <a:xfrm>
            <a:off x="540000" y="1961130"/>
            <a:ext cx="11112000" cy="20313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a:ln>
                  <a:noFill/>
                </a:ln>
                <a:solidFill>
                  <a:srgbClr val="F5F2EB"/>
                </a:solidFill>
                <a:effectLst/>
                <a:uLnTx/>
                <a:uFillTx/>
                <a:latin typeface="Corbel" panose="020B0503020204020204" pitchFamily="34" charset="0"/>
                <a:ea typeface="+mn-ea"/>
                <a:cs typeface="+mn-cs"/>
              </a:rPr>
              <a:t>Smart Energy Advice:</a:t>
            </a:r>
            <a:br>
              <a:rPr kumimoji="0" lang="en-GB" sz="6600" b="1" i="0" u="none" strike="noStrike" kern="1200" cap="none" spc="0" normalizeH="0" baseline="0" noProof="0">
                <a:ln>
                  <a:noFill/>
                </a:ln>
                <a:solidFill>
                  <a:srgbClr val="F5F2EB"/>
                </a:solidFill>
                <a:effectLst/>
                <a:uLnTx/>
                <a:uFillTx/>
                <a:latin typeface="Corbel" panose="020B0503020204020204" pitchFamily="34" charset="0"/>
                <a:ea typeface="+mn-ea"/>
                <a:cs typeface="+mn-cs"/>
              </a:rPr>
            </a:br>
            <a:r>
              <a:rPr kumimoji="0" lang="en-GB" sz="6600" b="1" i="1" u="none" strike="noStrike" kern="1200" cap="none" spc="0" normalizeH="0" baseline="0" noProof="0">
                <a:ln>
                  <a:noFill/>
                </a:ln>
                <a:solidFill>
                  <a:schemeClr val="accent3"/>
                </a:solidFill>
                <a:effectLst/>
                <a:uLnTx/>
                <a:uFillTx/>
                <a:latin typeface="Corbel" panose="020B0503020204020204" pitchFamily="34" charset="0"/>
                <a:ea typeface="+mn-ea"/>
                <a:cs typeface="+mn-cs"/>
              </a:rPr>
              <a:t>Insights and Recommendations</a:t>
            </a:r>
            <a:endParaRPr kumimoji="0" lang="en-GB" sz="1800" b="0" i="1" u="none" strike="noStrike" kern="1200" cap="none" spc="0" normalizeH="0" baseline="0" noProof="0">
              <a:ln>
                <a:noFill/>
              </a:ln>
              <a:solidFill>
                <a:schemeClr val="accent3"/>
              </a:solidFill>
              <a:effectLst/>
              <a:uLnTx/>
              <a:uFillTx/>
              <a:latin typeface="Corbel Light" panose="020B0303020204020204" pitchFamily="34" charset="0"/>
              <a:ea typeface="+mn-ea"/>
              <a:cs typeface="+mn-cs"/>
            </a:endParaRPr>
          </a:p>
        </p:txBody>
      </p:sp>
      <p:grpSp>
        <p:nvGrpSpPr>
          <p:cNvPr id="10" name="Group 9">
            <a:extLst>
              <a:ext uri="{FF2B5EF4-FFF2-40B4-BE49-F238E27FC236}">
                <a16:creationId xmlns:a16="http://schemas.microsoft.com/office/drawing/2014/main" id="{C2173A49-CDDD-6D17-C780-382C9D123F82}"/>
              </a:ext>
              <a:ext uri="{C183D7F6-B498-43B3-948B-1728B52AA6E4}">
                <adec:decorative xmlns:adec="http://schemas.microsoft.com/office/drawing/2017/decorative" val="1"/>
              </a:ext>
            </a:extLst>
          </p:cNvPr>
          <p:cNvGrpSpPr/>
          <p:nvPr/>
        </p:nvGrpSpPr>
        <p:grpSpPr>
          <a:xfrm>
            <a:off x="540000" y="328227"/>
            <a:ext cx="11113200" cy="444027"/>
            <a:chOff x="540000" y="328227"/>
            <a:chExt cx="11113200" cy="444027"/>
          </a:xfrm>
        </p:grpSpPr>
        <p:pic>
          <p:nvPicPr>
            <p:cNvPr id="7" name="Picture 6">
              <a:extLst>
                <a:ext uri="{FF2B5EF4-FFF2-40B4-BE49-F238E27FC236}">
                  <a16:creationId xmlns:a16="http://schemas.microsoft.com/office/drawing/2014/main" id="{5679AB48-4153-ACF6-DCBE-6A0A464E5C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906193" y="328227"/>
              <a:ext cx="680261" cy="347635"/>
            </a:xfrm>
            <a:prstGeom prst="rect">
              <a:avLst/>
            </a:prstGeom>
            <a:ln w="12700">
              <a:noFill/>
            </a:ln>
          </p:spPr>
        </p:pic>
        <p:cxnSp>
          <p:nvCxnSpPr>
            <p:cNvPr id="9" name="Straight Connector 8">
              <a:extLst>
                <a:ext uri="{FF2B5EF4-FFF2-40B4-BE49-F238E27FC236}">
                  <a16:creationId xmlns:a16="http://schemas.microsoft.com/office/drawing/2014/main" id="{24D5B615-5F69-4263-4B12-EB6791BEB6DA}"/>
                </a:ext>
              </a:extLst>
            </p:cNvPr>
            <p:cNvCxnSpPr>
              <a:cxnSpLocks/>
            </p:cNvCxnSpPr>
            <p:nvPr/>
          </p:nvCxnSpPr>
          <p:spPr>
            <a:xfrm>
              <a:off x="540000" y="772254"/>
              <a:ext cx="11113200"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grpSp>
      <p:pic>
        <p:nvPicPr>
          <p:cNvPr id="2" name="Graphic 1">
            <a:extLst>
              <a:ext uri="{FF2B5EF4-FFF2-40B4-BE49-F238E27FC236}">
                <a16:creationId xmlns:a16="http://schemas.microsoft.com/office/drawing/2014/main" id="{A6A7B7AD-3AC7-4E7D-FFC4-222314B641B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782015" y="3600000"/>
            <a:ext cx="2627970" cy="2627970"/>
          </a:xfrm>
          <a:prstGeom prst="rect">
            <a:avLst/>
          </a:prstGeom>
        </p:spPr>
      </p:pic>
    </p:spTree>
    <p:extLst>
      <p:ext uri="{BB962C8B-B14F-4D97-AF65-F5344CB8AC3E}">
        <p14:creationId xmlns:p14="http://schemas.microsoft.com/office/powerpoint/2010/main" val="1198184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F3207B2-5B57-F769-0361-DD13C173D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5C7F4-66C0-D9A1-C913-1FA2E8A82891}"/>
              </a:ext>
            </a:extLst>
          </p:cNvPr>
          <p:cNvSpPr>
            <a:spLocks noGrp="1"/>
          </p:cNvSpPr>
          <p:nvPr>
            <p:ph type="title"/>
          </p:nvPr>
        </p:nvSpPr>
        <p:spPr>
          <a:xfrm>
            <a:off x="540000" y="936000"/>
            <a:ext cx="11113200" cy="720006"/>
          </a:xfrm>
        </p:spPr>
        <p:txBody>
          <a:bodyPr lIns="0"/>
          <a:lstStyle/>
          <a:p>
            <a:r>
              <a:rPr lang="en-GB" sz="4000"/>
              <a:t>Enduring financial barriers </a:t>
            </a:r>
          </a:p>
        </p:txBody>
      </p:sp>
      <p:sp>
        <p:nvSpPr>
          <p:cNvPr id="4" name="Content Placeholder 2">
            <a:extLst>
              <a:ext uri="{FF2B5EF4-FFF2-40B4-BE49-F238E27FC236}">
                <a16:creationId xmlns:a16="http://schemas.microsoft.com/office/drawing/2014/main" id="{44CA29D9-E53A-AAA0-69B9-5CD84AE1245E}"/>
              </a:ext>
            </a:extLst>
          </p:cNvPr>
          <p:cNvSpPr txBox="1">
            <a:spLocks/>
          </p:cNvSpPr>
          <p:nvPr/>
        </p:nvSpPr>
        <p:spPr>
          <a:xfrm>
            <a:off x="540000" y="1734504"/>
            <a:ext cx="11113200" cy="4961265"/>
          </a:xfrm>
          <a:prstGeom prst="rect">
            <a:avLst/>
          </a:prstGeom>
        </p:spPr>
        <p:txBody>
          <a:bodyPr vert="horz" lIns="0" tIns="0" rIns="0" bIns="0" numCol="2" spcCol="36000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en-GB" sz="1200"/>
              <a:t>Financial barriers remain a significant constraint on participation in the smart energy transition. </a:t>
            </a:r>
          </a:p>
          <a:p>
            <a:pPr fontAlgn="t"/>
            <a:r>
              <a:rPr lang="en-GB" sz="1200"/>
              <a:t>Our advice work continues to show that many households are unable to afford the upfront costs associated with technologies. This is echoed in </a:t>
            </a:r>
            <a:r>
              <a:rPr lang="en-GB" sz="1200" b="1">
                <a:hlinkClick r:id="" action="ppaction://noaction"/>
              </a:rPr>
              <a:t>Ofgem’s recent flexibility and net zero survey </a:t>
            </a:r>
            <a:r>
              <a:rPr lang="en-GB" sz="1200"/>
              <a:t>as cost is reported as the primary barrier to adopting electric vehicles and heat pumps</a:t>
            </a:r>
            <a:r>
              <a:rPr lang="en-GB" sz="1200" baseline="30000"/>
              <a:t>1</a:t>
            </a:r>
            <a:r>
              <a:rPr lang="en-GB" sz="1200"/>
              <a:t>. </a:t>
            </a:r>
            <a:r>
              <a:rPr lang="en-GB" sz="1200">
                <a:latin typeface="Corbel"/>
              </a:rPr>
              <a:t>Though grant schemes are available, they can be difficult to access, and too small in scale – as shown in the chart (right). With the removal of ECO funding, there is now no </a:t>
            </a:r>
            <a:r>
              <a:rPr lang="en-GB" sz="1200" i="1">
                <a:latin typeface="Corbel"/>
              </a:rPr>
              <a:t>national </a:t>
            </a:r>
            <a:r>
              <a:rPr lang="en-GB" sz="1200">
                <a:latin typeface="Corbel"/>
              </a:rPr>
              <a:t>grant funding available for low-carbon technologies aimed at low-income and fuel-poor households.</a:t>
            </a:r>
          </a:p>
          <a:p>
            <a:pPr fontAlgn="t"/>
            <a:r>
              <a:rPr lang="en-GB" sz="1200">
                <a:latin typeface="Corbel" panose="020B0503020204020204" pitchFamily="34" charset="0"/>
              </a:rPr>
              <a:t>Even when these are successful, people are wary of the higher cost of heating their homes using heat pumps. Those that do opt to have new technology installed through a grant often don’t get the support they need post-installation to understand how best to use their new device. ​</a:t>
            </a:r>
          </a:p>
          <a:p>
            <a:pPr fontAlgn="t"/>
            <a:r>
              <a:rPr lang="en-GB" sz="1200"/>
              <a:t>At the same time, although smart tariffs do not require upfront investment, they are often perceived as risky. Features such as peak pricing, variability in costs, and exclusion from the price cap make these offers difficult to understand and harder to trust, especially for low- and middle-income households.</a:t>
            </a:r>
          </a:p>
          <a:p>
            <a:pPr fontAlgn="t"/>
            <a:r>
              <a:rPr lang="en-GB" sz="1200" b="1"/>
              <a:t>Implications</a:t>
            </a:r>
          </a:p>
          <a:p>
            <a:pPr fontAlgn="t"/>
            <a:r>
              <a:rPr lang="en-GB" sz="1200"/>
              <a:t>Without addressing these barriers, participation will remain skewed towards households with greater financial capacity, limiting both fairness and overall system impact.</a:t>
            </a:r>
          </a:p>
          <a:p>
            <a:pPr fontAlgn="t"/>
            <a:r>
              <a:rPr lang="en-GB" sz="1200"/>
              <a:t>Grant funding via the Warm Homes Plan and lower interest lending available through the Warm Homes Fund represent significant opportunities to address these barriers, but their effectiveness will depend on how funding, delivery, and advice are integrated.</a:t>
            </a:r>
          </a:p>
          <a:p>
            <a:pPr fontAlgn="t"/>
            <a:r>
              <a:rPr lang="en-GB" sz="1200" b="1"/>
              <a:t>Recommendations</a:t>
            </a:r>
          </a:p>
          <a:p>
            <a:pPr fontAlgn="t"/>
            <a:r>
              <a:rPr lang="en-GB" sz="1200"/>
              <a:t>Greater, targeted and long-term funding is needed for people in fuel poverty and vulnerable situations to increase access to low-carbon technologies and unlock the benefits of flexibility.</a:t>
            </a:r>
          </a:p>
        </p:txBody>
      </p:sp>
      <p:grpSp>
        <p:nvGrpSpPr>
          <p:cNvPr id="15" name="Group 14">
            <a:extLst>
              <a:ext uri="{FF2B5EF4-FFF2-40B4-BE49-F238E27FC236}">
                <a16:creationId xmlns:a16="http://schemas.microsoft.com/office/drawing/2014/main" id="{CCDD94EA-FB3D-303D-8BE8-CB1980C274D6}"/>
              </a:ext>
            </a:extLst>
          </p:cNvPr>
          <p:cNvGrpSpPr/>
          <p:nvPr/>
        </p:nvGrpSpPr>
        <p:grpSpPr>
          <a:xfrm>
            <a:off x="6305513" y="2776675"/>
            <a:ext cx="5250426" cy="3563373"/>
            <a:chOff x="6354675" y="2655841"/>
            <a:chExt cx="5250426" cy="3563373"/>
          </a:xfrm>
        </p:grpSpPr>
        <p:graphicFrame>
          <p:nvGraphicFramePr>
            <p:cNvPr id="6" name="Chart 5">
              <a:extLst>
                <a:ext uri="{FF2B5EF4-FFF2-40B4-BE49-F238E27FC236}">
                  <a16:creationId xmlns:a16="http://schemas.microsoft.com/office/drawing/2014/main" id="{433A5702-AF35-ABC9-A381-5F1EEDBE660E}"/>
                </a:ext>
              </a:extLst>
            </p:cNvPr>
            <p:cNvGraphicFramePr>
              <a:graphicFrameLocks/>
            </p:cNvGraphicFramePr>
            <p:nvPr>
              <p:extLst>
                <p:ext uri="{D42A27DB-BD31-4B8C-83A1-F6EECF244321}">
                  <p14:modId xmlns:p14="http://schemas.microsoft.com/office/powerpoint/2010/main" val="564309881"/>
                </p:ext>
              </p:extLst>
            </p:nvPr>
          </p:nvGraphicFramePr>
          <p:xfrm>
            <a:off x="6401572" y="3312089"/>
            <a:ext cx="5156633" cy="265747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E8D0B181-79CE-4FB0-297C-DD0ED6554EC6}"/>
                </a:ext>
              </a:extLst>
            </p:cNvPr>
            <p:cNvSpPr txBox="1"/>
            <p:nvPr/>
          </p:nvSpPr>
          <p:spPr>
            <a:xfrm>
              <a:off x="6651160" y="2955985"/>
              <a:ext cx="4657455" cy="364554"/>
            </a:xfrm>
            <a:prstGeom prst="rect">
              <a:avLst/>
            </a:prstGeom>
            <a:noFill/>
          </p:spPr>
          <p:txBody>
            <a:bodyPr wrap="square" lIns="0" tIns="0" rIns="0" bIns="0" rtlCol="0">
              <a:noAutofit/>
            </a:bodyPr>
            <a:lstStyle/>
            <a:p>
              <a:pPr algn="ctr"/>
              <a:r>
                <a:rPr lang="en-GB" sz="1100" b="1">
                  <a:latin typeface="Segoe UI" panose="020B0502040204020203" pitchFamily="34" charset="0"/>
                  <a:cs typeface="Segoe UI" panose="020B0502040204020203" pitchFamily="34" charset="0"/>
                  <a:hlinkClick r:id="rId3"/>
                </a:rPr>
                <a:t>Eon estimates </a:t>
              </a:r>
              <a:r>
                <a:rPr lang="en-GB" sz="1100">
                  <a:latin typeface="Segoe UI" panose="020B0502040204020203" pitchFamily="34" charset="0"/>
                  <a:cs typeface="Segoe UI" panose="020B0502040204020203" pitchFamily="34" charset="0"/>
                </a:rPr>
                <a:t>that for a medium sized 3 bed home, you'd still need £5k to upgrade your heating - in addition to the Boiler Upgrade Scheme grant.</a:t>
              </a:r>
              <a:endParaRPr lang="en-GB" sz="1050" b="1">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C48CCE53-FF45-C198-EC9F-25A5268D47B2}"/>
                </a:ext>
              </a:extLst>
            </p:cNvPr>
            <p:cNvSpPr txBox="1"/>
            <p:nvPr/>
          </p:nvSpPr>
          <p:spPr>
            <a:xfrm>
              <a:off x="6354675" y="2655841"/>
              <a:ext cx="5250426" cy="246221"/>
            </a:xfrm>
            <a:prstGeom prst="rect">
              <a:avLst/>
            </a:prstGeom>
            <a:noFill/>
          </p:spPr>
          <p:txBody>
            <a:bodyPr wrap="square" lIns="0" tIns="0" rIns="0" bIns="0" rtlCol="0">
              <a:spAutoFit/>
            </a:bodyPr>
            <a:lstStyle/>
            <a:p>
              <a:pPr algn="ctr"/>
              <a:r>
                <a:rPr lang="en-GB" sz="1600" b="1">
                  <a:solidFill>
                    <a:srgbClr val="1C0533"/>
                  </a:solidFill>
                  <a:latin typeface="Segoe UI" panose="020B0502040204020203" pitchFamily="34" charset="0"/>
                  <a:cs typeface="Segoe UI" panose="020B0502040204020203" pitchFamily="34" charset="0"/>
                </a:rPr>
                <a:t>Who has enough savings to upgrade their heating?</a:t>
              </a:r>
            </a:p>
          </p:txBody>
        </p:sp>
        <p:sp>
          <p:nvSpPr>
            <p:cNvPr id="14" name="TextBox 13">
              <a:extLst>
                <a:ext uri="{FF2B5EF4-FFF2-40B4-BE49-F238E27FC236}">
                  <a16:creationId xmlns:a16="http://schemas.microsoft.com/office/drawing/2014/main" id="{0FABC320-467A-3BBC-60AF-8C226728A009}"/>
                </a:ext>
              </a:extLst>
            </p:cNvPr>
            <p:cNvSpPr txBox="1"/>
            <p:nvPr/>
          </p:nvSpPr>
          <p:spPr>
            <a:xfrm>
              <a:off x="6708636" y="5969564"/>
              <a:ext cx="4849569" cy="249650"/>
            </a:xfrm>
            <a:prstGeom prst="rect">
              <a:avLst/>
            </a:prstGeom>
            <a:noFill/>
          </p:spPr>
          <p:txBody>
            <a:bodyPr wrap="square" lIns="0" tIns="0" rIns="0" bIns="0" rtlCol="0">
              <a:noAutofit/>
            </a:bodyPr>
            <a:lstStyle/>
            <a:p>
              <a:r>
                <a:rPr lang="en-GB" sz="1050" i="1">
                  <a:latin typeface="Segoe UI" panose="020B0502040204020203" pitchFamily="34" charset="0"/>
                  <a:cs typeface="Segoe UI" panose="020B0502040204020203" pitchFamily="34" charset="0"/>
                </a:rPr>
                <a:t>Data: </a:t>
              </a:r>
              <a:r>
                <a:rPr lang="en-GB" sz="1050" i="1">
                  <a:latin typeface="Segoe UI" panose="020B0502040204020203" pitchFamily="34" charset="0"/>
                  <a:cs typeface="Segoe UI" panose="020B0502040204020203" pitchFamily="34" charset="0"/>
                  <a:hlinkClick r:id="rId4"/>
                </a:rPr>
                <a:t>JRF Analysis of Financial Lives Survey</a:t>
              </a:r>
              <a:r>
                <a:rPr lang="en-GB" sz="1050" i="1">
                  <a:latin typeface="Segoe UI" panose="020B0502040204020203" pitchFamily="34" charset="0"/>
                  <a:cs typeface="Segoe UI" panose="020B0502040204020203" pitchFamily="34" charset="0"/>
                </a:rPr>
                <a:t>, 2024</a:t>
              </a:r>
              <a:endParaRPr lang="en-GB" sz="1000" i="1">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562049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5F2EB"/>
        </a:solidFill>
        <a:effectLst/>
      </p:bgPr>
    </p:bg>
    <p:spTree>
      <p:nvGrpSpPr>
        <p:cNvPr id="1" name="">
          <a:extLst>
            <a:ext uri="{FF2B5EF4-FFF2-40B4-BE49-F238E27FC236}">
              <a16:creationId xmlns:a16="http://schemas.microsoft.com/office/drawing/2014/main" id="{313AF995-1E98-B1F9-9755-D681C160C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1A4E1A-61BA-2B5A-E840-EBF578B88C2A}"/>
              </a:ext>
            </a:extLst>
          </p:cNvPr>
          <p:cNvSpPr>
            <a:spLocks noGrp="1"/>
          </p:cNvSpPr>
          <p:nvPr>
            <p:ph type="title"/>
          </p:nvPr>
        </p:nvSpPr>
        <p:spPr>
          <a:xfrm>
            <a:off x="540000" y="945525"/>
            <a:ext cx="11113200" cy="720006"/>
          </a:xfrm>
        </p:spPr>
        <p:txBody>
          <a:bodyPr lIns="0"/>
          <a:lstStyle/>
          <a:p>
            <a:r>
              <a:rPr lang="en-GB" sz="4000"/>
              <a:t>Limited understanding of impacts on bills</a:t>
            </a:r>
          </a:p>
        </p:txBody>
      </p:sp>
      <p:sp>
        <p:nvSpPr>
          <p:cNvPr id="3" name="Content Placeholder 2">
            <a:extLst>
              <a:ext uri="{FF2B5EF4-FFF2-40B4-BE49-F238E27FC236}">
                <a16:creationId xmlns:a16="http://schemas.microsoft.com/office/drawing/2014/main" id="{5A1A917D-8403-B694-D3E9-71C2F3D2D607}"/>
              </a:ext>
            </a:extLst>
          </p:cNvPr>
          <p:cNvSpPr>
            <a:spLocks noGrp="1"/>
          </p:cNvSpPr>
          <p:nvPr>
            <p:ph idx="1"/>
          </p:nvPr>
        </p:nvSpPr>
        <p:spPr>
          <a:xfrm>
            <a:off x="538800" y="1764000"/>
            <a:ext cx="6700199" cy="4551075"/>
          </a:xfrm>
        </p:spPr>
        <p:txBody>
          <a:bodyPr>
            <a:normAutofit/>
          </a:bodyPr>
          <a:lstStyle/>
          <a:p>
            <a:pPr fontAlgn="t"/>
            <a:r>
              <a:rPr lang="en-GB" sz="1200"/>
              <a:t>There remains limited understanding of the impact on bills from smart energy technologies and tariffs, particularly for households in fuel poverty. For example, for people who are only heating their homes for an hour or two a day, one room at a time, switching to a heat pump will likely lead to greater bills, and it is unclear what would be the most cost-effective way to operate their heat pump within their limited budgets. Where bills increase following installation, it can be difficult to determine whether this is due to system design, user behaviour, or external factors. Access to post-install commissioning and monitoring is limited, particularly in grant-funded programmes. As a result, households often lack support to optimise system performance or identify issues early. </a:t>
            </a:r>
          </a:p>
          <a:p>
            <a:pPr fontAlgn="t"/>
            <a:r>
              <a:rPr lang="en-GB" sz="1200"/>
              <a:t>Our recent modelling work using the Building Heat Model demonstrates that </a:t>
            </a:r>
            <a:r>
              <a:rPr lang="en-GB" sz="1200" b="1">
                <a:solidFill>
                  <a:schemeClr val="accent2"/>
                </a:solidFill>
              </a:rPr>
              <a:t>relatively simple changes in behaviour, tariff choice and system use</a:t>
            </a:r>
            <a:r>
              <a:rPr lang="en-GB" sz="1200">
                <a:solidFill>
                  <a:schemeClr val="accent2"/>
                </a:solidFill>
              </a:rPr>
              <a:t> </a:t>
            </a:r>
            <a:r>
              <a:rPr lang="en-GB" sz="1200"/>
              <a:t>can </a:t>
            </a:r>
            <a:r>
              <a:rPr lang="en-GB" sz="1200" b="1">
                <a:solidFill>
                  <a:schemeClr val="accent2"/>
                </a:solidFill>
              </a:rPr>
              <a:t>significantly reduce costs </a:t>
            </a:r>
            <a:r>
              <a:rPr lang="en-GB" sz="1200"/>
              <a:t>– see  figure (right). However, access to this knowledge is not widespread, and relies on consumers having the capability to research their options themselves, or be supported by a suitably trained, impartial advice organisation.</a:t>
            </a:r>
          </a:p>
          <a:p>
            <a:pPr fontAlgn="t"/>
            <a:r>
              <a:rPr lang="en-GB" sz="1200" b="1"/>
              <a:t>Implications</a:t>
            </a:r>
          </a:p>
          <a:p>
            <a:pPr fontAlgn="t"/>
            <a:r>
              <a:rPr lang="en-GB" sz="1200"/>
              <a:t>Uncertainty around bill impacts undermines confidence in low-carbon technologies and smart energy offers and can reduce uptake</a:t>
            </a:r>
            <a:r>
              <a:rPr lang="en-GB" sz="1200" baseline="30000"/>
              <a:t>1</a:t>
            </a:r>
            <a:r>
              <a:rPr lang="en-GB" sz="1200"/>
              <a:t>. Improving understanding of financial outcomes is therefore essential for both consumer protection and market development. This evidence is also essential for improving market transparency and supporting more inclusive innovation (see Chapter 2).</a:t>
            </a:r>
          </a:p>
          <a:p>
            <a:pPr fontAlgn="t"/>
            <a:r>
              <a:rPr lang="en-GB" sz="1200" b="1"/>
              <a:t>Recommendations</a:t>
            </a:r>
          </a:p>
          <a:p>
            <a:pPr fontAlgn="t"/>
            <a:r>
              <a:rPr lang="en-GB" sz="1200"/>
              <a:t>Require all grant-funded installations to include a suitable tariff offer, tailored and impartial advice and follow-up support, helping households get the best outcomes through the best mix of technology, tariffs, and behaviours. Finance offers through the Warm Homes Fund should also be integrated with independent consumer facing advice to help consumers choose the measures most suitable and cost effective for their property and personal circumstances.</a:t>
            </a:r>
          </a:p>
        </p:txBody>
      </p:sp>
      <p:sp>
        <p:nvSpPr>
          <p:cNvPr id="5" name="TextBox 4">
            <a:extLst>
              <a:ext uri="{FF2B5EF4-FFF2-40B4-BE49-F238E27FC236}">
                <a16:creationId xmlns:a16="http://schemas.microsoft.com/office/drawing/2014/main" id="{D9BDF4E6-87A7-F7FA-8266-CD3994CC30CD}"/>
              </a:ext>
            </a:extLst>
          </p:cNvPr>
          <p:cNvSpPr txBox="1"/>
          <p:nvPr/>
        </p:nvSpPr>
        <p:spPr>
          <a:xfrm>
            <a:off x="538801" y="6315075"/>
            <a:ext cx="6568056" cy="338554"/>
          </a:xfrm>
          <a:prstGeom prst="rect">
            <a:avLst/>
          </a:prstGeom>
          <a:noFill/>
        </p:spPr>
        <p:txBody>
          <a:bodyPr wrap="square" lIns="0" tIns="0" rIns="0" bIns="0" rtlCol="0">
            <a:spAutoFit/>
          </a:bodyPr>
          <a:lstStyle/>
          <a:p>
            <a:r>
              <a:rPr lang="en-GB" sz="1100"/>
              <a:t>1 In Ofgem’s </a:t>
            </a:r>
            <a:r>
              <a:rPr lang="en-GB" sz="1100">
                <a:hlinkClick r:id="rId3"/>
              </a:rPr>
              <a:t>Flexibility and Net Zero survey</a:t>
            </a:r>
            <a:r>
              <a:rPr lang="en-GB" sz="1100"/>
              <a:t>, among the 41% of households unlikely to switch to a Time of Use tariff, uncertainty about guaranteed savings and lack of awareness and understanding were cited as key barriers</a:t>
            </a:r>
          </a:p>
        </p:txBody>
      </p:sp>
      <p:pic>
        <p:nvPicPr>
          <p:cNvPr id="8" name="Picture 7">
            <a:extLst>
              <a:ext uri="{FF2B5EF4-FFF2-40B4-BE49-F238E27FC236}">
                <a16:creationId xmlns:a16="http://schemas.microsoft.com/office/drawing/2014/main" id="{50F26DCD-07D3-EF71-4460-D383A8F694A8}"/>
              </a:ext>
            </a:extLst>
          </p:cNvPr>
          <p:cNvPicPr>
            <a:picLocks noChangeAspect="1"/>
          </p:cNvPicPr>
          <p:nvPr/>
        </p:nvPicPr>
        <p:blipFill>
          <a:blip r:embed="rId4"/>
          <a:stretch>
            <a:fillRect/>
          </a:stretch>
        </p:blipFill>
        <p:spPr>
          <a:xfrm>
            <a:off x="7389366" y="1764000"/>
            <a:ext cx="4802634" cy="2798856"/>
          </a:xfrm>
          <a:prstGeom prst="rect">
            <a:avLst/>
          </a:prstGeom>
        </p:spPr>
      </p:pic>
      <p:sp>
        <p:nvSpPr>
          <p:cNvPr id="7" name="TextBox 6">
            <a:extLst>
              <a:ext uri="{FF2B5EF4-FFF2-40B4-BE49-F238E27FC236}">
                <a16:creationId xmlns:a16="http://schemas.microsoft.com/office/drawing/2014/main" id="{E4F49EFC-46A5-7071-6D7A-F4C8A59AE967}"/>
              </a:ext>
            </a:extLst>
          </p:cNvPr>
          <p:cNvSpPr txBox="1"/>
          <p:nvPr/>
        </p:nvSpPr>
        <p:spPr>
          <a:xfrm>
            <a:off x="7461503" y="4562856"/>
            <a:ext cx="4572001" cy="846386"/>
          </a:xfrm>
          <a:prstGeom prst="rect">
            <a:avLst/>
          </a:prstGeom>
          <a:noFill/>
        </p:spPr>
        <p:txBody>
          <a:bodyPr wrap="square" lIns="0" tIns="0" rIns="0" bIns="0" rtlCol="0">
            <a:spAutoFit/>
          </a:bodyPr>
          <a:lstStyle/>
          <a:p>
            <a:r>
              <a:rPr lang="en-GB" sz="1100"/>
              <a:t>Our analysis – shown above - highlights the value of good advice for heat pump users. Using the ​Building Heat Model we developed with NESO, we modelled the potential benefits associated with 6 key actions for getting the best out of heat pump use.​ Information like this is key for building consumer confidence in the clean heat transition.​</a:t>
            </a:r>
          </a:p>
        </p:txBody>
      </p:sp>
    </p:spTree>
    <p:extLst>
      <p:ext uri="{BB962C8B-B14F-4D97-AF65-F5344CB8AC3E}">
        <p14:creationId xmlns:p14="http://schemas.microsoft.com/office/powerpoint/2010/main" val="2509479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0FAB5EF-3E55-865E-90B5-3457EBAADA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C061C-4C2F-5293-36E7-C666672FAFE6}"/>
              </a:ext>
            </a:extLst>
          </p:cNvPr>
          <p:cNvSpPr>
            <a:spLocks noGrp="1"/>
          </p:cNvSpPr>
          <p:nvPr>
            <p:ph type="title"/>
          </p:nvPr>
        </p:nvSpPr>
        <p:spPr>
          <a:xfrm>
            <a:off x="540000" y="936000"/>
            <a:ext cx="11113200" cy="720006"/>
          </a:xfrm>
        </p:spPr>
        <p:txBody>
          <a:bodyPr lIns="0"/>
          <a:lstStyle/>
          <a:p>
            <a:r>
              <a:rPr lang="en-GB" sz="4000"/>
              <a:t>Addressing complexity and lack of trust</a:t>
            </a:r>
          </a:p>
        </p:txBody>
      </p:sp>
      <p:sp>
        <p:nvSpPr>
          <p:cNvPr id="4" name="Content Placeholder 2">
            <a:extLst>
              <a:ext uri="{FF2B5EF4-FFF2-40B4-BE49-F238E27FC236}">
                <a16:creationId xmlns:a16="http://schemas.microsoft.com/office/drawing/2014/main" id="{A1170FAD-A66B-B0B2-BACF-C39553E757C5}"/>
              </a:ext>
            </a:extLst>
          </p:cNvPr>
          <p:cNvSpPr txBox="1">
            <a:spLocks/>
          </p:cNvSpPr>
          <p:nvPr/>
        </p:nvSpPr>
        <p:spPr>
          <a:xfrm>
            <a:off x="540000" y="1764001"/>
            <a:ext cx="11113200" cy="4497652"/>
          </a:xfrm>
          <a:prstGeom prst="rect">
            <a:avLst/>
          </a:prstGeom>
        </p:spPr>
        <p:txBody>
          <a:bodyPr vert="horz" lIns="0" tIns="0" rIns="0" bIns="0" numCol="2" spcCol="43200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en-GB" sz="1200"/>
              <a:t>Complexity and lack of trust remain significant barriers to engagement with smart energy technologies and markets. Evidence from the advice sector highlights that many households are wary of adopting new technologies due to perceived financial risks, time commitments, and uncertainty about outcomes. These concerns are particularly pronounced among those in vulnerable circumstances.</a:t>
            </a:r>
          </a:p>
          <a:p>
            <a:pPr fontAlgn="t"/>
            <a:r>
              <a:rPr lang="en-GB" sz="1200"/>
              <a:t>Barriers are further reinforced by negative experiences with the energy market. For example, at CSE we continue to see:</a:t>
            </a:r>
          </a:p>
          <a:p>
            <a:pPr marL="171450" indent="-171450" fontAlgn="t">
              <a:buFont typeface="Arial" panose="020B0604020202020204" pitchFamily="34" charset="0"/>
              <a:buChar char="•"/>
            </a:pPr>
            <a:r>
              <a:rPr lang="en-GB" sz="1200"/>
              <a:t>Low confidence in suppliers’ ability to manage complex billing.</a:t>
            </a:r>
          </a:p>
          <a:p>
            <a:pPr marL="171450" indent="-171450" fontAlgn="t">
              <a:buFont typeface="Arial" panose="020B0604020202020204" pitchFamily="34" charset="0"/>
              <a:buChar char="•"/>
            </a:pPr>
            <a:r>
              <a:rPr lang="en-GB" sz="1200"/>
              <a:t>Ongoing issues with smart meter functionality, with </a:t>
            </a:r>
            <a:r>
              <a:rPr lang="en-GB" sz="1200" b="1">
                <a:solidFill>
                  <a:schemeClr val="accent2"/>
                </a:solidFill>
              </a:rPr>
              <a:t>millions of meters not communicating properly</a:t>
            </a:r>
            <a:r>
              <a:rPr lang="en-GB" sz="1200" b="1"/>
              <a:t>.</a:t>
            </a:r>
            <a:endParaRPr lang="en-GB" sz="1200"/>
          </a:p>
          <a:p>
            <a:pPr fontAlgn="t"/>
            <a:r>
              <a:rPr lang="en-GB" sz="1200"/>
              <a:t>These challenges contribute to scepticism and misinformation, limiting willingness to engage with new offers for some.</a:t>
            </a:r>
          </a:p>
          <a:p>
            <a:pPr fontAlgn="t"/>
            <a:r>
              <a:rPr lang="en-GB" sz="1200"/>
              <a:t>The Smart Export Guarantee (SEG) illustrates how complex process design can obstruct benefits reaching customers. Advisors report that some suppliers still require digital-only applications, while social landlords face barriers to setting up SEG payments for installed solar systems in bulk. This can leave SEG payments unclaimed, benefiting suppliers rather than households. Page 25 highlights the significant potential benefits customers are missing out on through not receiving SEG payments.</a:t>
            </a:r>
          </a:p>
          <a:p>
            <a:pPr fontAlgn="t"/>
            <a:r>
              <a:rPr lang="en-GB" sz="1200" b="1"/>
              <a:t>Implications</a:t>
            </a:r>
          </a:p>
          <a:p>
            <a:pPr fontAlgn="t"/>
            <a:r>
              <a:rPr lang="en-GB" sz="1200"/>
              <a:t>Trust is a foundational requirement for participation in the smart energy system. Without it, even well-designed products and services will struggle to achieve widespread uptake.</a:t>
            </a:r>
          </a:p>
          <a:p>
            <a:pPr fontAlgn="t"/>
            <a:r>
              <a:rPr lang="en-GB" sz="1200"/>
              <a:t>Complexity amplifies this issue. As systems become harder to understand, households are more likely to disengage or default to familiar, but potentially less optimal, choices.</a:t>
            </a:r>
          </a:p>
          <a:p>
            <a:pPr fontAlgn="t"/>
            <a:r>
              <a:rPr lang="en-GB" sz="1200"/>
              <a:t>Addressing these barriers requires coordinated action across advice provision, industry practice, and public communication.</a:t>
            </a:r>
          </a:p>
          <a:p>
            <a:pPr fontAlgn="t"/>
            <a:r>
              <a:rPr lang="en-GB" sz="1200" b="1"/>
              <a:t>Recommendations</a:t>
            </a:r>
          </a:p>
          <a:p>
            <a:pPr fontAlgn="t"/>
            <a:r>
              <a:rPr lang="en-GB" sz="1200"/>
              <a:t>Government to develop a </a:t>
            </a:r>
            <a:r>
              <a:rPr lang="en-GB" sz="1200" b="1">
                <a:solidFill>
                  <a:schemeClr val="accent2"/>
                </a:solidFill>
              </a:rPr>
              <a:t>coordinated national communication strategy</a:t>
            </a:r>
            <a:r>
              <a:rPr lang="en-GB" sz="1200"/>
              <a:t> covering smart meters and low-carbon technologies, and key concepts around time of use and demand flexibility.</a:t>
            </a:r>
          </a:p>
          <a:p>
            <a:pPr fontAlgn="t"/>
            <a:r>
              <a:rPr lang="en-GB" sz="1200"/>
              <a:t>Government to review the Smart Export Guarantee process and take action to ensure system benefits are fairly passed on to customers, with straightforward customer journeys.</a:t>
            </a:r>
          </a:p>
        </p:txBody>
      </p:sp>
      <p:sp>
        <p:nvSpPr>
          <p:cNvPr id="5" name="TextBox 4">
            <a:extLst>
              <a:ext uri="{FF2B5EF4-FFF2-40B4-BE49-F238E27FC236}">
                <a16:creationId xmlns:a16="http://schemas.microsoft.com/office/drawing/2014/main" id="{2A542190-470F-3D8A-23EC-37BC64BC5617}"/>
              </a:ext>
            </a:extLst>
          </p:cNvPr>
          <p:cNvSpPr txBox="1"/>
          <p:nvPr/>
        </p:nvSpPr>
        <p:spPr>
          <a:xfrm>
            <a:off x="6281928" y="4809744"/>
            <a:ext cx="5370072" cy="1338467"/>
          </a:xfrm>
          <a:prstGeom prst="rect">
            <a:avLst/>
          </a:prstGeom>
          <a:solidFill>
            <a:schemeClr val="tx2"/>
          </a:solidFill>
        </p:spPr>
        <p:txBody>
          <a:bodyPr wrap="square" lIns="108000" tIns="108000" rIns="108000" bIns="108000" rtlCol="0">
            <a:noAutofit/>
          </a:bodyPr>
          <a:lstStyle/>
          <a:p>
            <a:pPr algn="ctr"/>
            <a:r>
              <a:rPr lang="en-GB" sz="1600">
                <a:solidFill>
                  <a:schemeClr val="bg1"/>
                </a:solidFill>
              </a:rPr>
              <a:t>“...there was </a:t>
            </a:r>
            <a:r>
              <a:rPr lang="en-GB" sz="1600" b="1">
                <a:solidFill>
                  <a:schemeClr val="accent3"/>
                </a:solidFill>
              </a:rPr>
              <a:t>nothing that physically stopped me </a:t>
            </a:r>
            <a:r>
              <a:rPr lang="en-GB" sz="1600">
                <a:solidFill>
                  <a:schemeClr val="bg1"/>
                </a:solidFill>
              </a:rPr>
              <a:t>from [taking up the recommendations] apart from costs or not wanting a smart meter. </a:t>
            </a:r>
            <a:r>
              <a:rPr lang="en-GB" sz="1600" b="1">
                <a:solidFill>
                  <a:schemeClr val="accent3"/>
                </a:solidFill>
              </a:rPr>
              <a:t>The smart meter would be an intrusion</a:t>
            </a:r>
            <a:r>
              <a:rPr lang="en-GB" sz="1600">
                <a:solidFill>
                  <a:schemeClr val="bg1"/>
                </a:solidFill>
              </a:rPr>
              <a:t> for me, as it's information gathering.”</a:t>
            </a:r>
          </a:p>
          <a:p>
            <a:pPr algn="ctr"/>
            <a:r>
              <a:rPr lang="en-GB" sz="1600" b="1">
                <a:solidFill>
                  <a:schemeClr val="bg1"/>
                </a:solidFill>
              </a:rPr>
              <a:t>- SMEAPS Client</a:t>
            </a:r>
          </a:p>
        </p:txBody>
      </p:sp>
    </p:spTree>
    <p:extLst>
      <p:ext uri="{BB962C8B-B14F-4D97-AF65-F5344CB8AC3E}">
        <p14:creationId xmlns:p14="http://schemas.microsoft.com/office/powerpoint/2010/main" val="2127523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352344F-771C-2944-381E-224743A60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ED6BD-6E9D-A4DB-AFD5-575A35CEA948}"/>
              </a:ext>
            </a:extLst>
          </p:cNvPr>
          <p:cNvSpPr>
            <a:spLocks noGrp="1"/>
          </p:cNvSpPr>
          <p:nvPr>
            <p:ph type="title"/>
          </p:nvPr>
        </p:nvSpPr>
        <p:spPr>
          <a:xfrm>
            <a:off x="540000" y="936000"/>
            <a:ext cx="11113200" cy="720006"/>
          </a:xfrm>
        </p:spPr>
        <p:txBody>
          <a:bodyPr lIns="0"/>
          <a:lstStyle/>
          <a:p>
            <a:r>
              <a:rPr lang="en-GB" sz="4000"/>
              <a:t>Impartial advice drives action, but further support is needed</a:t>
            </a:r>
            <a:br>
              <a:rPr lang="en-GB" sz="4000"/>
            </a:br>
            <a:endParaRPr lang="en-GB" sz="4000"/>
          </a:p>
        </p:txBody>
      </p:sp>
      <p:sp>
        <p:nvSpPr>
          <p:cNvPr id="4" name="Content Placeholder 2">
            <a:extLst>
              <a:ext uri="{FF2B5EF4-FFF2-40B4-BE49-F238E27FC236}">
                <a16:creationId xmlns:a16="http://schemas.microsoft.com/office/drawing/2014/main" id="{1E794130-C59A-F0BF-0740-32F9A239EFE9}"/>
              </a:ext>
            </a:extLst>
          </p:cNvPr>
          <p:cNvSpPr txBox="1">
            <a:spLocks/>
          </p:cNvSpPr>
          <p:nvPr/>
        </p:nvSpPr>
        <p:spPr>
          <a:xfrm>
            <a:off x="540000" y="2238582"/>
            <a:ext cx="8719747" cy="4405285"/>
          </a:xfrm>
          <a:prstGeom prst="rect">
            <a:avLst/>
          </a:prstGeom>
        </p:spPr>
        <p:txBody>
          <a:bodyPr vert="horz" lIns="0" tIns="0" rIns="0" bIns="0" numCol="2" spcCol="43200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en-GB"/>
              <a:t>Evaluation of our Smart Energy Action Plan service demonstrates the significant impact of impartial, tailored advice on consumer understanding and behaviour.</a:t>
            </a:r>
          </a:p>
          <a:p>
            <a:pPr fontAlgn="t"/>
            <a:r>
              <a:rPr lang="en-GB"/>
              <a:t>Our findings show that:</a:t>
            </a:r>
          </a:p>
          <a:p>
            <a:pPr fontAlgn="t"/>
            <a:r>
              <a:rPr lang="en-GB"/>
              <a:t>93% of participants reported increased knowledge of smart energy options</a:t>
            </a:r>
          </a:p>
          <a:p>
            <a:pPr fontAlgn="t"/>
            <a:r>
              <a:rPr lang="en-GB"/>
              <a:t>75% planned to take at least one recommended action</a:t>
            </a:r>
          </a:p>
          <a:p>
            <a:pPr fontAlgn="t"/>
            <a:r>
              <a:rPr lang="en-GB"/>
              <a:t>Households reported tangible benefits, including cost savings, increased comfort, and greater energy awareness.</a:t>
            </a:r>
          </a:p>
          <a:p>
            <a:pPr fontAlgn="t"/>
            <a:r>
              <a:rPr lang="en-GB"/>
              <a:t>Advice was consistently valued for its independence and trustworthiness, particularly by households wary of commercial providers. Many participants reported the importance of personalised support in helping them navigate complex choices. This highlights the vital role of impartial advice in enabling effective participation in smart energy offers, as discussed in Chapter 3.</a:t>
            </a:r>
          </a:p>
          <a:p>
            <a:pPr fontAlgn="t"/>
            <a:r>
              <a:rPr lang="en-GB"/>
              <a:t>However, the evaluation also identified a persistent need for </a:t>
            </a:r>
            <a:r>
              <a:rPr lang="en-GB" b="1"/>
              <a:t>ongoing support</a:t>
            </a:r>
            <a:r>
              <a:rPr lang="en-GB"/>
              <a:t>, including follow-up advice, assistance with accessing funding, and help with using installed technologies including home visits and hands-on guidance.</a:t>
            </a:r>
          </a:p>
          <a:p>
            <a:pPr fontAlgn="t"/>
            <a:endParaRPr lang="en-GB"/>
          </a:p>
          <a:p>
            <a:pPr fontAlgn="t"/>
            <a:r>
              <a:rPr lang="en-GB" b="1"/>
              <a:t>Implications</a:t>
            </a:r>
          </a:p>
          <a:p>
            <a:pPr fontAlgn="t"/>
            <a:r>
              <a:rPr lang="en-GB"/>
              <a:t>Impartial advice is highly effective in supporting engagement and improving outcomes, but current provision is insufficient to meet demand.</a:t>
            </a:r>
          </a:p>
          <a:p>
            <a:pPr fontAlgn="t"/>
            <a:r>
              <a:rPr lang="en-GB"/>
              <a:t>Without the ability to scale advice services, there is a risk that only a subset of households will benefit from the support needed to participate effectively in the smart energy system. This undermines both fairness and system efficiency.</a:t>
            </a:r>
          </a:p>
          <a:p>
            <a:pPr fontAlgn="t"/>
            <a:r>
              <a:rPr lang="en-GB" b="1"/>
              <a:t>Recommendations</a:t>
            </a:r>
          </a:p>
          <a:p>
            <a:pPr fontAlgn="t"/>
            <a:r>
              <a:rPr lang="en-GB" b="1">
                <a:solidFill>
                  <a:schemeClr val="accent2"/>
                </a:solidFill>
              </a:rPr>
              <a:t>Government to fund impartial local energy advice. </a:t>
            </a:r>
            <a:r>
              <a:rPr lang="en-GB"/>
              <a:t>Provide funding for trusted local organisations to deliver independent advice and integrate advice more fully into </a:t>
            </a:r>
            <a:r>
              <a:rPr lang="en-GB" b="1">
                <a:solidFill>
                  <a:schemeClr val="accent2"/>
                </a:solidFill>
              </a:rPr>
              <a:t>policy and programme design, </a:t>
            </a:r>
            <a:r>
              <a:rPr lang="en-GB"/>
              <a:t>including the online and phone advice to be provided through the Warm Homes Agency.</a:t>
            </a:r>
          </a:p>
          <a:p>
            <a:pPr fontAlgn="t"/>
            <a:r>
              <a:rPr lang="en-GB"/>
              <a:t>Policymakers and advice organisations to provide </a:t>
            </a:r>
            <a:r>
              <a:rPr lang="en-GB" b="1">
                <a:solidFill>
                  <a:schemeClr val="accent2"/>
                </a:solidFill>
              </a:rPr>
              <a:t>follow-up support</a:t>
            </a:r>
            <a:r>
              <a:rPr lang="en-GB">
                <a:solidFill>
                  <a:schemeClr val="accent2"/>
                </a:solidFill>
              </a:rPr>
              <a:t> </a:t>
            </a:r>
            <a:r>
              <a:rPr lang="en-GB"/>
              <a:t>as a standard component of advice provision and increase capacity for </a:t>
            </a:r>
            <a:r>
              <a:rPr lang="en-GB" b="1">
                <a:solidFill>
                  <a:schemeClr val="accent2"/>
                </a:solidFill>
              </a:rPr>
              <a:t>in-depth support</a:t>
            </a:r>
            <a:r>
              <a:rPr lang="en-GB"/>
              <a:t>, including home visits.</a:t>
            </a:r>
          </a:p>
          <a:p>
            <a:endParaRPr lang="en-GB" sz="1100"/>
          </a:p>
        </p:txBody>
      </p:sp>
      <p:sp>
        <p:nvSpPr>
          <p:cNvPr id="7" name="TextBox 6">
            <a:extLst>
              <a:ext uri="{FF2B5EF4-FFF2-40B4-BE49-F238E27FC236}">
                <a16:creationId xmlns:a16="http://schemas.microsoft.com/office/drawing/2014/main" id="{BF6A80FF-0D73-5718-2A04-DD567CB78C5D}"/>
              </a:ext>
            </a:extLst>
          </p:cNvPr>
          <p:cNvSpPr txBox="1"/>
          <p:nvPr/>
        </p:nvSpPr>
        <p:spPr>
          <a:xfrm>
            <a:off x="9372600" y="1947294"/>
            <a:ext cx="2279400" cy="1710826"/>
          </a:xfrm>
          <a:prstGeom prst="rect">
            <a:avLst/>
          </a:prstGeom>
          <a:solidFill>
            <a:schemeClr val="tx2"/>
          </a:solidFill>
        </p:spPr>
        <p:txBody>
          <a:bodyPr wrap="square" lIns="108000" tIns="108000" rIns="108000" bIns="108000" rtlCol="0">
            <a:spAutoFit/>
          </a:bodyPr>
          <a:lstStyle/>
          <a:p>
            <a:pPr algn="ctr"/>
            <a:r>
              <a:rPr lang="en-GB">
                <a:solidFill>
                  <a:schemeClr val="bg1"/>
                </a:solidFill>
                <a:ea typeface="+mn-lt"/>
                <a:cs typeface="+mn-lt"/>
              </a:rPr>
              <a:t>“</a:t>
            </a:r>
            <a:r>
              <a:rPr lang="en-GB" sz="1400">
                <a:solidFill>
                  <a:schemeClr val="bg1"/>
                </a:solidFill>
                <a:ea typeface="+mn-lt"/>
                <a:cs typeface="+mn-lt"/>
              </a:rPr>
              <a:t>The </a:t>
            </a:r>
            <a:r>
              <a:rPr lang="en-GB" sz="1400" b="1">
                <a:solidFill>
                  <a:schemeClr val="accent3"/>
                </a:solidFill>
                <a:ea typeface="+mn-lt"/>
                <a:cs typeface="+mn-lt"/>
              </a:rPr>
              <a:t>help and advice </a:t>
            </a:r>
            <a:r>
              <a:rPr lang="en-GB" sz="1400">
                <a:solidFill>
                  <a:schemeClr val="bg1"/>
                </a:solidFill>
                <a:ea typeface="+mn-lt"/>
                <a:cs typeface="+mn-lt"/>
              </a:rPr>
              <a:t>provided will be very helpful to </a:t>
            </a:r>
            <a:r>
              <a:rPr lang="en-GB" sz="1400" b="1">
                <a:solidFill>
                  <a:schemeClr val="accent3"/>
                </a:solidFill>
                <a:ea typeface="+mn-lt"/>
                <a:cs typeface="+mn-lt"/>
              </a:rPr>
              <a:t>enable us to maximise the savings in costs </a:t>
            </a:r>
            <a:r>
              <a:rPr lang="en-GB" sz="1400">
                <a:solidFill>
                  <a:schemeClr val="bg1"/>
                </a:solidFill>
                <a:ea typeface="+mn-lt"/>
                <a:cs typeface="+mn-lt"/>
              </a:rPr>
              <a:t>and reduce unit consumption.</a:t>
            </a:r>
            <a:r>
              <a:rPr lang="en-GB">
                <a:solidFill>
                  <a:schemeClr val="bg1"/>
                </a:solidFill>
                <a:ea typeface="+mn-lt"/>
                <a:cs typeface="+mn-lt"/>
              </a:rPr>
              <a:t>”</a:t>
            </a:r>
          </a:p>
          <a:p>
            <a:pPr algn="ctr">
              <a:spcBef>
                <a:spcPts val="600"/>
              </a:spcBef>
            </a:pPr>
            <a:r>
              <a:rPr lang="en-GB" sz="1400" b="1">
                <a:solidFill>
                  <a:schemeClr val="bg1"/>
                </a:solidFill>
                <a:ea typeface="+mn-lt"/>
                <a:cs typeface="+mn-lt"/>
              </a:rPr>
              <a:t>- SMEAPS client</a:t>
            </a:r>
            <a:endParaRPr lang="en-GB" sz="1400" b="1">
              <a:solidFill>
                <a:schemeClr val="bg1"/>
              </a:solidFill>
            </a:endParaRPr>
          </a:p>
        </p:txBody>
      </p:sp>
      <p:sp>
        <p:nvSpPr>
          <p:cNvPr id="8" name="TextBox 7">
            <a:extLst>
              <a:ext uri="{FF2B5EF4-FFF2-40B4-BE49-F238E27FC236}">
                <a16:creationId xmlns:a16="http://schemas.microsoft.com/office/drawing/2014/main" id="{B27E3BE6-1519-FB4D-3960-1839D2295DD6}"/>
              </a:ext>
            </a:extLst>
          </p:cNvPr>
          <p:cNvSpPr txBox="1"/>
          <p:nvPr/>
        </p:nvSpPr>
        <p:spPr>
          <a:xfrm>
            <a:off x="9372600" y="3855823"/>
            <a:ext cx="2279400" cy="2788044"/>
          </a:xfrm>
          <a:prstGeom prst="rect">
            <a:avLst/>
          </a:prstGeom>
          <a:solidFill>
            <a:schemeClr val="tx2"/>
          </a:solidFill>
        </p:spPr>
        <p:txBody>
          <a:bodyPr wrap="square" lIns="108000" tIns="108000" rIns="108000" bIns="108000" rtlCol="0">
            <a:spAutoFit/>
          </a:bodyPr>
          <a:lstStyle/>
          <a:p>
            <a:pPr algn="ctr"/>
            <a:r>
              <a:rPr lang="en-GB">
                <a:solidFill>
                  <a:schemeClr val="bg1"/>
                </a:solidFill>
                <a:ea typeface="+mn-lt"/>
                <a:cs typeface="+mn-lt"/>
              </a:rPr>
              <a:t>“</a:t>
            </a:r>
            <a:r>
              <a:rPr lang="en-GB" sz="1400">
                <a:solidFill>
                  <a:schemeClr val="bg1"/>
                </a:solidFill>
                <a:ea typeface="+mn-lt"/>
                <a:cs typeface="+mn-lt"/>
              </a:rPr>
              <a:t>Some options suggested were </a:t>
            </a:r>
            <a:r>
              <a:rPr lang="en-GB" sz="1400" b="1">
                <a:solidFill>
                  <a:schemeClr val="accent3"/>
                </a:solidFill>
                <a:ea typeface="+mn-lt"/>
                <a:cs typeface="+mn-lt"/>
              </a:rPr>
              <a:t>very new and unknown</a:t>
            </a:r>
            <a:r>
              <a:rPr lang="en-GB" sz="1400">
                <a:solidFill>
                  <a:schemeClr val="bg1"/>
                </a:solidFill>
                <a:ea typeface="+mn-lt"/>
                <a:cs typeface="+mn-lt"/>
              </a:rPr>
              <a:t>. Would like </a:t>
            </a:r>
            <a:r>
              <a:rPr lang="en-GB" sz="1400" b="1">
                <a:solidFill>
                  <a:schemeClr val="accent3"/>
                </a:solidFill>
                <a:ea typeface="+mn-lt"/>
                <a:cs typeface="+mn-lt"/>
              </a:rPr>
              <a:t>more information and average costs</a:t>
            </a:r>
            <a:r>
              <a:rPr lang="en-GB" sz="1400">
                <a:solidFill>
                  <a:schemeClr val="bg1"/>
                </a:solidFill>
                <a:ea typeface="+mn-lt"/>
                <a:cs typeface="+mn-lt"/>
              </a:rPr>
              <a:t>. While it would cost more to do home visits, </a:t>
            </a:r>
            <a:r>
              <a:rPr lang="en-GB" sz="1400" b="1">
                <a:solidFill>
                  <a:schemeClr val="accent3"/>
                </a:solidFill>
                <a:ea typeface="+mn-lt"/>
                <a:cs typeface="+mn-lt"/>
              </a:rPr>
              <a:t>face to face</a:t>
            </a:r>
            <a:r>
              <a:rPr lang="en-GB" sz="1400">
                <a:solidFill>
                  <a:schemeClr val="bg1"/>
                </a:solidFill>
                <a:ea typeface="+mn-lt"/>
                <a:cs typeface="+mn-lt"/>
              </a:rPr>
              <a:t> and the ability to look together at the property and potential </a:t>
            </a:r>
            <a:r>
              <a:rPr lang="en-GB" sz="1400" b="1">
                <a:solidFill>
                  <a:schemeClr val="accent3"/>
                </a:solidFill>
                <a:ea typeface="+mn-lt"/>
                <a:cs typeface="+mn-lt"/>
              </a:rPr>
              <a:t>would help hugely</a:t>
            </a:r>
            <a:r>
              <a:rPr lang="en-GB" sz="1400">
                <a:solidFill>
                  <a:schemeClr val="bg1"/>
                </a:solidFill>
                <a:ea typeface="+mn-lt"/>
                <a:cs typeface="+mn-lt"/>
              </a:rPr>
              <a:t>.</a:t>
            </a:r>
            <a:r>
              <a:rPr lang="en-GB">
                <a:solidFill>
                  <a:schemeClr val="bg1"/>
                </a:solidFill>
                <a:ea typeface="+mn-lt"/>
                <a:cs typeface="+mn-lt"/>
              </a:rPr>
              <a:t>”</a:t>
            </a:r>
          </a:p>
          <a:p>
            <a:pPr algn="ctr">
              <a:spcBef>
                <a:spcPts val="600"/>
              </a:spcBef>
            </a:pPr>
            <a:r>
              <a:rPr lang="en-GB" sz="1400" b="1">
                <a:solidFill>
                  <a:schemeClr val="bg1"/>
                </a:solidFill>
                <a:ea typeface="+mn-lt"/>
                <a:cs typeface="+mn-lt"/>
              </a:rPr>
              <a:t>- SMEAPS client</a:t>
            </a:r>
            <a:endParaRPr lang="en-GB" sz="1400" b="1">
              <a:solidFill>
                <a:schemeClr val="bg1"/>
              </a:solidFill>
            </a:endParaRPr>
          </a:p>
        </p:txBody>
      </p:sp>
    </p:spTree>
    <p:extLst>
      <p:ext uri="{BB962C8B-B14F-4D97-AF65-F5344CB8AC3E}">
        <p14:creationId xmlns:p14="http://schemas.microsoft.com/office/powerpoint/2010/main" val="2077936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D8576-5763-5985-DE4E-E601FF7FDD29}"/>
              </a:ext>
            </a:extLst>
          </p:cNvPr>
          <p:cNvSpPr>
            <a:spLocks noGrp="1"/>
          </p:cNvSpPr>
          <p:nvPr>
            <p:ph type="title"/>
          </p:nvPr>
        </p:nvSpPr>
        <p:spPr>
          <a:xfrm>
            <a:off x="540000" y="936000"/>
            <a:ext cx="11113200" cy="720006"/>
          </a:xfrm>
        </p:spPr>
        <p:txBody>
          <a:bodyPr lIns="0"/>
          <a:lstStyle/>
          <a:p>
            <a:r>
              <a:rPr lang="en-GB" sz="4000"/>
              <a:t>Further support needed for advisors</a:t>
            </a:r>
          </a:p>
        </p:txBody>
      </p:sp>
      <p:sp>
        <p:nvSpPr>
          <p:cNvPr id="3" name="Content Placeholder 2">
            <a:extLst>
              <a:ext uri="{FF2B5EF4-FFF2-40B4-BE49-F238E27FC236}">
                <a16:creationId xmlns:a16="http://schemas.microsoft.com/office/drawing/2014/main" id="{96B5C15A-0708-7E18-F8AB-FBB595C36A6E}"/>
              </a:ext>
            </a:extLst>
          </p:cNvPr>
          <p:cNvSpPr>
            <a:spLocks noGrp="1"/>
          </p:cNvSpPr>
          <p:nvPr>
            <p:ph idx="1"/>
          </p:nvPr>
        </p:nvSpPr>
        <p:spPr>
          <a:xfrm>
            <a:off x="540000" y="1598332"/>
            <a:ext cx="8741652" cy="4810276"/>
          </a:xfrm>
        </p:spPr>
        <p:txBody>
          <a:bodyPr>
            <a:noAutofit/>
          </a:bodyPr>
          <a:lstStyle/>
          <a:p>
            <a:pPr lvl="0">
              <a:spcBef>
                <a:spcPts val="600"/>
              </a:spcBef>
              <a:defRPr/>
            </a:pPr>
            <a:r>
              <a:rPr lang="en-GB" sz="1300"/>
              <a:t>In feedback from our two smart energy advice forums, advice organisations have welcomed CSE sharing expertise and insights, reporting that this has strengthened their ability to support households, and they felt better equipped to navigate smart energy advice. But t</a:t>
            </a:r>
            <a:r>
              <a:rPr lang="en-GB" sz="1300">
                <a:solidFill>
                  <a:srgbClr val="1C0533"/>
                </a:solidFill>
              </a:rPr>
              <a:t>he </a:t>
            </a:r>
            <a:r>
              <a:rPr lang="en-GB" sz="1300" b="1">
                <a:solidFill>
                  <a:schemeClr val="accent2"/>
                </a:solidFill>
              </a:rPr>
              <a:t>scale of challenge around engaging clients </a:t>
            </a:r>
            <a:r>
              <a:rPr lang="en-GB" sz="1300">
                <a:solidFill>
                  <a:srgbClr val="1C0533"/>
                </a:solidFill>
              </a:rPr>
              <a:t>on smart energy and low-carbon technologies means that t</a:t>
            </a:r>
            <a:r>
              <a:rPr lang="en-GB" sz="1300"/>
              <a:t>here remains a significant demand for sustained support for advice providers. </a:t>
            </a:r>
          </a:p>
          <a:p>
            <a:pPr>
              <a:spcBef>
                <a:spcPts val="600"/>
              </a:spcBef>
              <a:defRPr/>
            </a:pPr>
            <a:r>
              <a:rPr lang="en-GB" sz="1300"/>
              <a:t>Alongside this type of support, better tools are also required to support people with smart tariff comparison. Although advisors can explain the different types of smart tariffs that might be suitable for a client, people invariably want more specific advice on which tariff they should switch to. </a:t>
            </a:r>
            <a:r>
              <a:rPr lang="en-GB" sz="1300">
                <a:solidFill>
                  <a:srgbClr val="1C0533"/>
                </a:solidFill>
              </a:rPr>
              <a:t>An </a:t>
            </a:r>
            <a:r>
              <a:rPr lang="en-GB" sz="1300" b="1">
                <a:solidFill>
                  <a:schemeClr val="accent2"/>
                </a:solidFill>
              </a:rPr>
              <a:t>up-to-date, practical comparisons of smart and time-of-use tariffs</a:t>
            </a:r>
            <a:r>
              <a:rPr lang="en-GB" sz="1300" b="1">
                <a:solidFill>
                  <a:srgbClr val="1C0533"/>
                </a:solidFill>
              </a:rPr>
              <a:t> </a:t>
            </a:r>
            <a:r>
              <a:rPr lang="en-GB" sz="1300">
                <a:solidFill>
                  <a:srgbClr val="000000"/>
                </a:solidFill>
              </a:rPr>
              <a:t>comparison tool that advisors can use with a client’s smart meter data would help give people confidence with a switch to a smart tariff. </a:t>
            </a:r>
          </a:p>
          <a:p>
            <a:pPr fontAlgn="t">
              <a:spcBef>
                <a:spcPts val="600"/>
              </a:spcBef>
            </a:pPr>
            <a:r>
              <a:rPr lang="en-GB" sz="1300" b="1"/>
              <a:t>Implications</a:t>
            </a:r>
          </a:p>
          <a:p>
            <a:pPr fontAlgn="t">
              <a:spcBef>
                <a:spcPts val="600"/>
              </a:spcBef>
            </a:pPr>
            <a:r>
              <a:rPr lang="en-GB" sz="1300"/>
              <a:t>The effectiveness of the advice sector depends not only on funding, but on ongoing capability development. CSE is playing a part: we have established our energy support network with a focus on smart energy advice, supporting 120 members from 76 advice organisations in its first 4 months. We are also expanding our training provision, with our CPD-accredited Retrofit and Smart Energy Essentials course available nationally. But without sustained investment in training and tools, the advice sector will struggle to keep pace with the evolving energy system.</a:t>
            </a:r>
          </a:p>
          <a:p>
            <a:pPr fontAlgn="t">
              <a:spcBef>
                <a:spcPts val="600"/>
              </a:spcBef>
            </a:pPr>
            <a:r>
              <a:rPr lang="en-GB" sz="1300" b="1"/>
              <a:t>Recommendations</a:t>
            </a:r>
          </a:p>
          <a:p>
            <a:pPr fontAlgn="t">
              <a:spcBef>
                <a:spcPts val="600"/>
              </a:spcBef>
            </a:pPr>
            <a:r>
              <a:rPr lang="en-GB" sz="1300" b="1">
                <a:solidFill>
                  <a:schemeClr val="accent2"/>
                </a:solidFill>
              </a:rPr>
              <a:t>Upskill energy advice providers.</a:t>
            </a:r>
            <a:r>
              <a:rPr lang="en-GB" sz="1300">
                <a:solidFill>
                  <a:schemeClr val="accent2"/>
                </a:solidFill>
              </a:rPr>
              <a:t> </a:t>
            </a:r>
            <a:r>
              <a:rPr lang="en-GB" sz="1300"/>
              <a:t>Deliver targeted training on low-carbon technologies and smart energy systems that is tailored to people in fuel poverty and vulnerable situations, enabling advisors to provide reassurance and clarity to people they support.</a:t>
            </a:r>
            <a:endParaRPr lang="en-GB" sz="1300" b="1"/>
          </a:p>
          <a:p>
            <a:pPr fontAlgn="t">
              <a:spcBef>
                <a:spcPts val="600"/>
              </a:spcBef>
            </a:pPr>
            <a:r>
              <a:rPr lang="en-GB" sz="1300" b="1">
                <a:solidFill>
                  <a:schemeClr val="accent2"/>
                </a:solidFill>
              </a:rPr>
              <a:t>Develop new tools for advice organisations. </a:t>
            </a:r>
            <a:r>
              <a:rPr lang="en-GB" sz="1300">
                <a:solidFill>
                  <a:schemeClr val="tx2"/>
                </a:solidFill>
              </a:rPr>
              <a:t>I</a:t>
            </a:r>
            <a:r>
              <a:rPr lang="en-GB" sz="1300"/>
              <a:t>ncluding tools that enable advisors to access a customer’s smart meter data and carry out tariff comparisons on their behalf. This is particularly relevant for those that are digitally excluded – who are more likely to include low-income households, older people, disabled people, people experiencing unemployment and seeking work.</a:t>
            </a:r>
            <a:r>
              <a:rPr lang="en-GB" sz="1300" baseline="30000"/>
              <a:t>1 </a:t>
            </a:r>
          </a:p>
        </p:txBody>
      </p:sp>
      <p:sp>
        <p:nvSpPr>
          <p:cNvPr id="4" name="TextBox 3">
            <a:extLst>
              <a:ext uri="{FF2B5EF4-FFF2-40B4-BE49-F238E27FC236}">
                <a16:creationId xmlns:a16="http://schemas.microsoft.com/office/drawing/2014/main" id="{1681875C-E355-AB9D-4045-B791D8CB3771}"/>
              </a:ext>
            </a:extLst>
          </p:cNvPr>
          <p:cNvSpPr txBox="1"/>
          <p:nvPr/>
        </p:nvSpPr>
        <p:spPr>
          <a:xfrm>
            <a:off x="9360310" y="2452694"/>
            <a:ext cx="2422718" cy="3218931"/>
          </a:xfrm>
          <a:prstGeom prst="rect">
            <a:avLst/>
          </a:prstGeom>
          <a:solidFill>
            <a:schemeClr val="tx2"/>
          </a:solidFill>
        </p:spPr>
        <p:txBody>
          <a:bodyPr wrap="square" lIns="108000" tIns="108000" rIns="108000" bIns="108000" rtlCol="0">
            <a:spAutoFit/>
          </a:bodyPr>
          <a:lstStyle/>
          <a:p>
            <a:pPr algn="ctr">
              <a:spcBef>
                <a:spcPts val="1200"/>
              </a:spcBef>
            </a:pPr>
            <a:r>
              <a:rPr lang="en-GB">
                <a:solidFill>
                  <a:schemeClr val="bg1"/>
                </a:solidFill>
                <a:ea typeface="+mn-lt"/>
                <a:cs typeface="+mn-lt"/>
              </a:rPr>
              <a:t>“</a:t>
            </a:r>
            <a:r>
              <a:rPr lang="en-GB" sz="1400">
                <a:solidFill>
                  <a:schemeClr val="bg1"/>
                </a:solidFill>
                <a:ea typeface="+mn-lt"/>
                <a:cs typeface="+mn-lt"/>
              </a:rPr>
              <a:t>Nice to </a:t>
            </a:r>
            <a:r>
              <a:rPr lang="en-GB" sz="1400" b="1">
                <a:solidFill>
                  <a:schemeClr val="accent3"/>
                </a:solidFill>
                <a:ea typeface="+mn-lt"/>
                <a:cs typeface="+mn-lt"/>
              </a:rPr>
              <a:t>feel part of a wider network</a:t>
            </a:r>
            <a:r>
              <a:rPr lang="en-GB" sz="1400">
                <a:solidFill>
                  <a:schemeClr val="bg1"/>
                </a:solidFill>
                <a:ea typeface="+mn-lt"/>
                <a:cs typeface="+mn-lt"/>
              </a:rPr>
              <a:t>. I attended the smart energy / smart meter workshop and was u</a:t>
            </a:r>
            <a:r>
              <a:rPr lang="en-GB" sz="1400" b="1">
                <a:solidFill>
                  <a:schemeClr val="accent3"/>
                </a:solidFill>
                <a:ea typeface="+mn-lt"/>
                <a:cs typeface="+mn-lt"/>
              </a:rPr>
              <a:t>seful to hear more about issues </a:t>
            </a:r>
            <a:r>
              <a:rPr lang="en-GB" sz="1400">
                <a:solidFill>
                  <a:schemeClr val="bg1"/>
                </a:solidFill>
                <a:ea typeface="+mn-lt"/>
                <a:cs typeface="+mn-lt"/>
              </a:rPr>
              <a:t>and </a:t>
            </a:r>
            <a:r>
              <a:rPr lang="en-GB" sz="1400" b="1">
                <a:solidFill>
                  <a:schemeClr val="accent3"/>
                </a:solidFill>
                <a:ea typeface="+mn-lt"/>
                <a:cs typeface="+mn-lt"/>
              </a:rPr>
              <a:t>new compensation scheme</a:t>
            </a:r>
            <a:r>
              <a:rPr lang="en-GB" sz="1400">
                <a:solidFill>
                  <a:schemeClr val="bg1"/>
                </a:solidFill>
                <a:ea typeface="+mn-lt"/>
                <a:cs typeface="+mn-lt"/>
              </a:rPr>
              <a:t>, which I've been able to let people know about within company and when discussing home energy advice at events etc</a:t>
            </a:r>
            <a:r>
              <a:rPr lang="en-GB">
                <a:solidFill>
                  <a:schemeClr val="bg1"/>
                </a:solidFill>
                <a:ea typeface="+mn-lt"/>
                <a:cs typeface="+mn-lt"/>
              </a:rPr>
              <a:t>.”</a:t>
            </a:r>
            <a:r>
              <a:rPr lang="en-GB" b="1">
                <a:solidFill>
                  <a:schemeClr val="bg1"/>
                </a:solidFill>
                <a:ea typeface="+mn-lt"/>
                <a:cs typeface="+mn-lt"/>
              </a:rPr>
              <a:t> </a:t>
            </a:r>
            <a:endParaRPr lang="en-GB" sz="1400" b="1">
              <a:solidFill>
                <a:schemeClr val="bg1"/>
              </a:solidFill>
              <a:ea typeface="+mn-lt"/>
              <a:cs typeface="+mn-lt"/>
            </a:endParaRPr>
          </a:p>
          <a:p>
            <a:pPr algn="ctr">
              <a:spcBef>
                <a:spcPts val="600"/>
              </a:spcBef>
            </a:pPr>
            <a:r>
              <a:rPr lang="en-GB" sz="1400" b="1">
                <a:solidFill>
                  <a:schemeClr val="bg1"/>
                </a:solidFill>
                <a:ea typeface="+mn-lt"/>
                <a:cs typeface="+mn-lt"/>
              </a:rPr>
              <a:t>- Buckinghamshire Community Energy</a:t>
            </a:r>
          </a:p>
        </p:txBody>
      </p:sp>
      <p:sp>
        <p:nvSpPr>
          <p:cNvPr id="6" name="TextBox 5">
            <a:extLst>
              <a:ext uri="{FF2B5EF4-FFF2-40B4-BE49-F238E27FC236}">
                <a16:creationId xmlns:a16="http://schemas.microsoft.com/office/drawing/2014/main" id="{A1CF1BC9-34CE-29D5-FB8F-BB872CBE32F2}"/>
              </a:ext>
            </a:extLst>
          </p:cNvPr>
          <p:cNvSpPr txBox="1"/>
          <p:nvPr/>
        </p:nvSpPr>
        <p:spPr>
          <a:xfrm>
            <a:off x="538800" y="6390679"/>
            <a:ext cx="11244227" cy="338554"/>
          </a:xfrm>
          <a:prstGeom prst="rect">
            <a:avLst/>
          </a:prstGeom>
          <a:noFill/>
        </p:spPr>
        <p:txBody>
          <a:bodyPr wrap="square" lIns="0" tIns="0" rIns="0" bIns="0" rtlCol="0">
            <a:spAutoFit/>
          </a:bodyPr>
          <a:lstStyle/>
          <a:p>
            <a:endParaRPr lang="en-GB" sz="1100"/>
          </a:p>
          <a:p>
            <a:r>
              <a:rPr lang="en-GB" sz="1100"/>
              <a:t>1 https://www.gov.uk/government/publications/digital-inclusion-action-plan-first-steps</a:t>
            </a:r>
          </a:p>
        </p:txBody>
      </p:sp>
    </p:spTree>
    <p:extLst>
      <p:ext uri="{BB962C8B-B14F-4D97-AF65-F5344CB8AC3E}">
        <p14:creationId xmlns:p14="http://schemas.microsoft.com/office/powerpoint/2010/main" val="366088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B987-7FFF-F6ED-8A17-2C8682BAA1CC}"/>
              </a:ext>
            </a:extLst>
          </p:cNvPr>
          <p:cNvSpPr>
            <a:spLocks noGrp="1"/>
          </p:cNvSpPr>
          <p:nvPr>
            <p:ph type="title"/>
          </p:nvPr>
        </p:nvSpPr>
        <p:spPr>
          <a:xfrm>
            <a:off x="540000" y="936000"/>
            <a:ext cx="11113200" cy="720006"/>
          </a:xfrm>
        </p:spPr>
        <p:txBody>
          <a:bodyPr/>
          <a:lstStyle/>
          <a:p>
            <a:r>
              <a:rPr lang="en-GB" sz="4000"/>
              <a:t>Smart and Fair approach</a:t>
            </a:r>
          </a:p>
        </p:txBody>
      </p:sp>
      <p:sp>
        <p:nvSpPr>
          <p:cNvPr id="3" name="Content Placeholder 2">
            <a:extLst>
              <a:ext uri="{FF2B5EF4-FFF2-40B4-BE49-F238E27FC236}">
                <a16:creationId xmlns:a16="http://schemas.microsoft.com/office/drawing/2014/main" id="{9AD13173-8E81-D4BD-FD7B-17E026744CA9}"/>
              </a:ext>
            </a:extLst>
          </p:cNvPr>
          <p:cNvSpPr>
            <a:spLocks noGrp="1"/>
          </p:cNvSpPr>
          <p:nvPr>
            <p:ph idx="1"/>
          </p:nvPr>
        </p:nvSpPr>
        <p:spPr>
          <a:xfrm>
            <a:off x="540000" y="1698830"/>
            <a:ext cx="11113200" cy="4519089"/>
          </a:xfrm>
        </p:spPr>
        <p:txBody>
          <a:bodyPr>
            <a:normAutofit/>
          </a:bodyPr>
          <a:lstStyle/>
          <a:p>
            <a:r>
              <a:rPr lang="en-GB" sz="1600"/>
              <a:t>To address these challenges, Smart and Fair focuses on three system levers: markets, participation, and advice. </a:t>
            </a:r>
            <a:endParaRPr lang="en-GB" sz="2000"/>
          </a:p>
        </p:txBody>
      </p:sp>
      <p:grpSp>
        <p:nvGrpSpPr>
          <p:cNvPr id="7" name="Group 6">
            <a:extLst>
              <a:ext uri="{FF2B5EF4-FFF2-40B4-BE49-F238E27FC236}">
                <a16:creationId xmlns:a16="http://schemas.microsoft.com/office/drawing/2014/main" id="{1F20EA2D-2E25-082B-8301-5F7952EB77AF}"/>
              </a:ext>
            </a:extLst>
          </p:cNvPr>
          <p:cNvGrpSpPr>
            <a:grpSpLocks/>
          </p:cNvGrpSpPr>
          <p:nvPr/>
        </p:nvGrpSpPr>
        <p:grpSpPr>
          <a:xfrm>
            <a:off x="537600" y="2105162"/>
            <a:ext cx="11114400" cy="3551376"/>
            <a:chOff x="537600" y="2543231"/>
            <a:chExt cx="11114400" cy="3551376"/>
          </a:xfrm>
        </p:grpSpPr>
        <p:sp>
          <p:nvSpPr>
            <p:cNvPr id="4" name="Rectangle 3">
              <a:extLst>
                <a:ext uri="{FF2B5EF4-FFF2-40B4-BE49-F238E27FC236}">
                  <a16:creationId xmlns:a16="http://schemas.microsoft.com/office/drawing/2014/main" id="{024BFE7E-704A-399E-5597-A5748177D641}"/>
                </a:ext>
              </a:extLst>
            </p:cNvPr>
            <p:cNvSpPr>
              <a:spLocks/>
            </p:cNvSpPr>
            <p:nvPr/>
          </p:nvSpPr>
          <p:spPr>
            <a:xfrm>
              <a:off x="538800" y="2543231"/>
              <a:ext cx="11113200" cy="10668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b="1">
                  <a:solidFill>
                    <a:schemeClr val="bg1"/>
                  </a:solidFill>
                  <a:ea typeface="Noto Sans"/>
                  <a:cs typeface="Noto Sans"/>
                </a:rPr>
                <a:t>            Inclusive innovation</a:t>
              </a:r>
              <a:r>
                <a:rPr lang="en-GB">
                  <a:solidFill>
                    <a:schemeClr val="bg1"/>
                  </a:solidFill>
                  <a:ea typeface="Noto Sans"/>
                  <a:cs typeface="Noto Sans"/>
                </a:rPr>
                <a:t>: We scrutinise emerging markets to ensure smart energy propositions </a:t>
              </a:r>
              <a:r>
                <a:rPr lang="en-GB" b="1">
                  <a:solidFill>
                    <a:schemeClr val="bg1"/>
                  </a:solidFill>
                  <a:ea typeface="Noto Sans"/>
                  <a:cs typeface="Noto Sans"/>
                </a:rPr>
                <a:t>serve a broad range of consumers</a:t>
              </a:r>
              <a:r>
                <a:rPr lang="en-GB">
                  <a:solidFill>
                    <a:schemeClr val="bg1"/>
                  </a:solidFill>
                  <a:ea typeface="Noto Sans"/>
                  <a:cs typeface="Noto Sans"/>
                </a:rPr>
                <a:t>.</a:t>
              </a:r>
            </a:p>
          </p:txBody>
        </p:sp>
        <p:sp>
          <p:nvSpPr>
            <p:cNvPr id="5" name="Rectangle 4">
              <a:extLst>
                <a:ext uri="{FF2B5EF4-FFF2-40B4-BE49-F238E27FC236}">
                  <a16:creationId xmlns:a16="http://schemas.microsoft.com/office/drawing/2014/main" id="{96CA8F76-E1D0-754B-80BD-5A95BBC28930}"/>
                </a:ext>
              </a:extLst>
            </p:cNvPr>
            <p:cNvSpPr>
              <a:spLocks/>
            </p:cNvSpPr>
            <p:nvPr/>
          </p:nvSpPr>
          <p:spPr>
            <a:xfrm>
              <a:off x="538800" y="3785519"/>
              <a:ext cx="11113200" cy="10668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a:solidFill>
                    <a:schemeClr val="tx1"/>
                  </a:solidFill>
                  <a:ea typeface="Noto Sans"/>
                  <a:cs typeface="Noto Sans"/>
                </a:rPr>
                <a:t>          Data analytics for </a:t>
              </a:r>
              <a:r>
                <a:rPr lang="en-GB" b="1">
                  <a:solidFill>
                    <a:schemeClr val="tx1"/>
                  </a:solidFill>
                  <a:ea typeface="Noto Sans"/>
                  <a:cs typeface="Noto Sans"/>
                </a:rPr>
                <a:t>understanding participation</a:t>
              </a:r>
              <a:r>
                <a:rPr lang="en-GB">
                  <a:solidFill>
                    <a:schemeClr val="tx1"/>
                  </a:solidFill>
                  <a:ea typeface="Noto Sans"/>
                  <a:cs typeface="Noto Sans"/>
                </a:rPr>
                <a:t>: We use advanced data analysis to accurately capture the impacts of individual choices and policy interventions on different consumer groups and </a:t>
              </a:r>
              <a:r>
                <a:rPr lang="en-GB" b="1">
                  <a:solidFill>
                    <a:schemeClr val="tx1"/>
                  </a:solidFill>
                  <a:ea typeface="Noto Sans"/>
                  <a:cs typeface="Noto Sans"/>
                </a:rPr>
                <a:t>use this data to </a:t>
              </a:r>
              <a:r>
                <a:rPr lang="en-GB" b="1">
                  <a:solidFill>
                    <a:schemeClr val="tx1"/>
                  </a:solidFill>
                  <a:ea typeface="Aptos" panose="020B0004020202020204" pitchFamily="34" charset="0"/>
                  <a:cs typeface="Arial" panose="020B0604020202020204" pitchFamily="34" charset="0"/>
                </a:rPr>
                <a:t>support network planning</a:t>
              </a:r>
              <a:r>
                <a:rPr lang="en-GB">
                  <a:solidFill>
                    <a:schemeClr val="tx1"/>
                  </a:solidFill>
                  <a:ea typeface="Aptos" panose="020B0004020202020204" pitchFamily="34" charset="0"/>
                  <a:cs typeface="Arial" panose="020B0604020202020204" pitchFamily="34" charset="0"/>
                </a:rPr>
                <a:t>.</a:t>
              </a:r>
              <a:r>
                <a:rPr lang="en-GB">
                  <a:solidFill>
                    <a:schemeClr val="tx1"/>
                  </a:solidFill>
                  <a:ea typeface="Noto Sans"/>
                  <a:cs typeface="Noto Sans"/>
                </a:rPr>
                <a:t> </a:t>
              </a:r>
            </a:p>
          </p:txBody>
        </p:sp>
        <p:sp>
          <p:nvSpPr>
            <p:cNvPr id="6" name="Rectangle 5">
              <a:extLst>
                <a:ext uri="{FF2B5EF4-FFF2-40B4-BE49-F238E27FC236}">
                  <a16:creationId xmlns:a16="http://schemas.microsoft.com/office/drawing/2014/main" id="{9121BE67-3499-35A8-77F2-102E88869E1D}"/>
                </a:ext>
              </a:extLst>
            </p:cNvPr>
            <p:cNvSpPr>
              <a:spLocks/>
            </p:cNvSpPr>
            <p:nvPr/>
          </p:nvSpPr>
          <p:spPr>
            <a:xfrm>
              <a:off x="538800" y="5027807"/>
              <a:ext cx="11113200" cy="1066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GB" b="1">
                  <a:solidFill>
                    <a:schemeClr val="tx1"/>
                  </a:solidFill>
                  <a:ea typeface="Noto Sans"/>
                  <a:cs typeface="Noto Sans"/>
                </a:rPr>
                <a:t>           Supporting the energy advice sector</a:t>
              </a:r>
              <a:r>
                <a:rPr lang="en-GB">
                  <a:solidFill>
                    <a:schemeClr val="tx1"/>
                  </a:solidFill>
                  <a:ea typeface="Noto Sans"/>
                  <a:cs typeface="Noto Sans"/>
                </a:rPr>
                <a:t>: We </a:t>
              </a:r>
              <a:r>
                <a:rPr lang="en-GB" b="1">
                  <a:solidFill>
                    <a:schemeClr val="tx1"/>
                  </a:solidFill>
                  <a:ea typeface="Noto Sans"/>
                  <a:cs typeface="Noto Sans"/>
                </a:rPr>
                <a:t>develop resources, tools and training </a:t>
              </a:r>
              <a:r>
                <a:rPr lang="en-GB">
                  <a:solidFill>
                    <a:schemeClr val="tx1"/>
                  </a:solidFill>
                  <a:ea typeface="Noto Sans"/>
                  <a:cs typeface="Noto Sans"/>
                </a:rPr>
                <a:t>to help energy advisors navigate the increasingly complex energy market.</a:t>
              </a:r>
            </a:p>
          </p:txBody>
        </p:sp>
        <p:pic>
          <p:nvPicPr>
            <p:cNvPr id="8" name="Graphic 7">
              <a:extLst>
                <a:ext uri="{FF2B5EF4-FFF2-40B4-BE49-F238E27FC236}">
                  <a16:creationId xmlns:a16="http://schemas.microsoft.com/office/drawing/2014/main" id="{E6612BC8-6E4F-60E8-264A-7FAD7C232CC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7600" y="3757061"/>
              <a:ext cx="561857" cy="561857"/>
            </a:xfrm>
            <a:prstGeom prst="rect">
              <a:avLst/>
            </a:prstGeom>
          </p:spPr>
        </p:pic>
        <p:pic>
          <p:nvPicPr>
            <p:cNvPr id="10" name="Graphic 9">
              <a:extLst>
                <a:ext uri="{FF2B5EF4-FFF2-40B4-BE49-F238E27FC236}">
                  <a16:creationId xmlns:a16="http://schemas.microsoft.com/office/drawing/2014/main" id="{B80D6E7E-E560-DD50-CD97-EA9C6D44917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7600" y="5100306"/>
              <a:ext cx="561857" cy="561857"/>
            </a:xfrm>
            <a:prstGeom prst="rect">
              <a:avLst/>
            </a:prstGeom>
          </p:spPr>
        </p:pic>
        <p:pic>
          <p:nvPicPr>
            <p:cNvPr id="14" name="Graphic 13">
              <a:extLst>
                <a:ext uri="{FF2B5EF4-FFF2-40B4-BE49-F238E27FC236}">
                  <a16:creationId xmlns:a16="http://schemas.microsoft.com/office/drawing/2014/main" id="{A10474A6-760B-09C9-7746-42E54B78E07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9944" y="2625831"/>
              <a:ext cx="519513" cy="519513"/>
            </a:xfrm>
            <a:prstGeom prst="rect">
              <a:avLst/>
            </a:prstGeom>
          </p:spPr>
        </p:pic>
      </p:grpSp>
      <p:sp>
        <p:nvSpPr>
          <p:cNvPr id="9" name="TextBox 8">
            <a:extLst>
              <a:ext uri="{FF2B5EF4-FFF2-40B4-BE49-F238E27FC236}">
                <a16:creationId xmlns:a16="http://schemas.microsoft.com/office/drawing/2014/main" id="{618E2F03-981E-9DFB-A6F3-EA53C0C6F95F}"/>
              </a:ext>
            </a:extLst>
          </p:cNvPr>
          <p:cNvSpPr txBox="1"/>
          <p:nvPr/>
        </p:nvSpPr>
        <p:spPr>
          <a:xfrm>
            <a:off x="537600" y="5922103"/>
            <a:ext cx="11113200" cy="246221"/>
          </a:xfrm>
          <a:prstGeom prst="rect">
            <a:avLst/>
          </a:prstGeom>
          <a:noFill/>
        </p:spPr>
        <p:txBody>
          <a:bodyPr wrap="square" lIns="0" tIns="0" rIns="0" bIns="0" rtlCol="0">
            <a:spAutoFit/>
          </a:bodyPr>
          <a:lstStyle/>
          <a:p>
            <a:r>
              <a:rPr lang="en-GB" sz="1600"/>
              <a:t>We use our insights from all three themes to explore fairness in emerging policy and engage with policymakers.</a:t>
            </a:r>
            <a:endParaRPr lang="en-GB" sz="1600" b="1">
              <a:solidFill>
                <a:srgbClr val="1C0533"/>
              </a:solidFill>
              <a:latin typeface="Corbel" panose="020B0503020204020204" pitchFamily="34" charset="0"/>
            </a:endParaRPr>
          </a:p>
        </p:txBody>
      </p:sp>
    </p:spTree>
    <p:extLst>
      <p:ext uri="{BB962C8B-B14F-4D97-AF65-F5344CB8AC3E}">
        <p14:creationId xmlns:p14="http://schemas.microsoft.com/office/powerpoint/2010/main" val="700904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DDEAC-D93D-E8B6-6F2D-0FB8717D0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8CEE0-8E73-746A-45B9-3667FF14CB3E}"/>
              </a:ext>
            </a:extLst>
          </p:cNvPr>
          <p:cNvSpPr>
            <a:spLocks noGrp="1"/>
          </p:cNvSpPr>
          <p:nvPr>
            <p:ph type="title"/>
          </p:nvPr>
        </p:nvSpPr>
        <p:spPr>
          <a:xfrm>
            <a:off x="540000" y="936000"/>
            <a:ext cx="11113200" cy="720006"/>
          </a:xfrm>
        </p:spPr>
        <p:txBody>
          <a:bodyPr lIns="0"/>
          <a:lstStyle/>
          <a:p>
            <a:r>
              <a:rPr lang="en-GB" sz="4000"/>
              <a:t>Conclusion</a:t>
            </a:r>
          </a:p>
        </p:txBody>
      </p:sp>
      <p:sp>
        <p:nvSpPr>
          <p:cNvPr id="3" name="Content Placeholder 2">
            <a:extLst>
              <a:ext uri="{FF2B5EF4-FFF2-40B4-BE49-F238E27FC236}">
                <a16:creationId xmlns:a16="http://schemas.microsoft.com/office/drawing/2014/main" id="{3E979642-67D2-0E70-45A1-D60385992F7C}"/>
              </a:ext>
            </a:extLst>
          </p:cNvPr>
          <p:cNvSpPr>
            <a:spLocks noGrp="1"/>
          </p:cNvSpPr>
          <p:nvPr>
            <p:ph idx="1"/>
          </p:nvPr>
        </p:nvSpPr>
        <p:spPr>
          <a:xfrm>
            <a:off x="540000" y="1656000"/>
            <a:ext cx="11113200" cy="4142916"/>
          </a:xfrm>
        </p:spPr>
        <p:txBody>
          <a:bodyPr numCol="1" spcCol="360000">
            <a:noAutofit/>
          </a:bodyPr>
          <a:lstStyle/>
          <a:p>
            <a:pPr fontAlgn="t">
              <a:lnSpc>
                <a:spcPts val="1500"/>
              </a:lnSpc>
            </a:pPr>
            <a:r>
              <a:rPr lang="en-GB" sz="1600"/>
              <a:t>Participation in the smart energy system is out of reach for many households currently, due to the high cost of entry, high complexity, enduring failures of the smart meter rollout, uncertainties around the impact on bills, and the erosion of trust in the energy industry.</a:t>
            </a:r>
          </a:p>
          <a:p>
            <a:pPr fontAlgn="t">
              <a:lnSpc>
                <a:spcPts val="1500"/>
              </a:lnSpc>
            </a:pPr>
            <a:r>
              <a:rPr lang="en-GB" sz="1600"/>
              <a:t>Advice plays a critical role in helping households overcome capability barriers identified throughout this report. Impartial advice is highly effective in supporting engagement and improving outcomes. Without the ability to scale advice services, there is a risk that only a subset of households will benefit from the support needed to participate effectively in the smart energy system. This undermines both fairness and system efficiency. </a:t>
            </a:r>
          </a:p>
          <a:p>
            <a:pPr fontAlgn="t">
              <a:lnSpc>
                <a:spcPts val="1500"/>
              </a:lnSpc>
            </a:pPr>
            <a:r>
              <a:rPr lang="en-GB" sz="1600"/>
              <a:t>The effectiveness of the advice sector depends not only on funding, but on ongoing capability development.</a:t>
            </a:r>
          </a:p>
          <a:p>
            <a:pPr fontAlgn="t">
              <a:lnSpc>
                <a:spcPts val="1500"/>
              </a:lnSpc>
            </a:pPr>
            <a:r>
              <a:rPr lang="en-GB" sz="1600">
                <a:latin typeface="Corbel" panose="020B0503020204020204" pitchFamily="34" charset="0"/>
              </a:rPr>
              <a:t>Without action, these risks will particularly limit three key outcomes:</a:t>
            </a:r>
          </a:p>
          <a:p>
            <a:pPr marL="720000" fontAlgn="t">
              <a:lnSpc>
                <a:spcPts val="1500"/>
              </a:lnSpc>
              <a:spcBef>
                <a:spcPts val="1800"/>
              </a:spcBef>
            </a:pPr>
            <a:r>
              <a:rPr lang="en-GB" sz="1600" b="1">
                <a:solidFill>
                  <a:prstClr val="black"/>
                </a:solidFill>
              </a:rPr>
              <a:t>A diverse market:</a:t>
            </a:r>
            <a:r>
              <a:rPr lang="en-GB" sz="1600">
                <a:solidFill>
                  <a:prstClr val="black"/>
                </a:solidFill>
              </a:rPr>
              <a:t> Without greater funding, people with lower incomes will remain excluded from the smart energy market.</a:t>
            </a:r>
          </a:p>
          <a:p>
            <a:pPr marL="720000" fontAlgn="t">
              <a:lnSpc>
                <a:spcPts val="1500"/>
              </a:lnSpc>
              <a:spcBef>
                <a:spcPts val="1800"/>
              </a:spcBef>
            </a:pPr>
            <a:r>
              <a:rPr lang="en-GB" sz="1600">
                <a:solidFill>
                  <a:prstClr val="black"/>
                </a:solidFill>
              </a:rPr>
              <a:t>Good</a:t>
            </a:r>
            <a:r>
              <a:rPr lang="en-GB" sz="1600" b="1">
                <a:solidFill>
                  <a:prstClr val="black"/>
                </a:solidFill>
              </a:rPr>
              <a:t> customer outcomes</a:t>
            </a:r>
            <a:r>
              <a:rPr lang="en-GB" sz="1600">
                <a:solidFill>
                  <a:prstClr val="black"/>
                </a:solidFill>
              </a:rPr>
              <a:t>: Without tailored support there is a risk that good outcomes are not achieved from technology installs. This not only undermines trust and confidence, but misses an unprecedented opportunity to </a:t>
            </a:r>
            <a:r>
              <a:rPr lang="en-GB" sz="1600"/>
              <a:t>tackle existing inequality and challenges faced by fuel poor households.</a:t>
            </a:r>
            <a:endParaRPr lang="en-GB" sz="1600">
              <a:solidFill>
                <a:prstClr val="black"/>
              </a:solidFill>
            </a:endParaRPr>
          </a:p>
          <a:p>
            <a:pPr marL="720000" fontAlgn="t">
              <a:lnSpc>
                <a:spcPts val="1500"/>
              </a:lnSpc>
              <a:spcBef>
                <a:spcPts val="1800"/>
              </a:spcBef>
            </a:pPr>
            <a:r>
              <a:rPr lang="en-GB" sz="1600" b="1">
                <a:solidFill>
                  <a:prstClr val="black"/>
                </a:solidFill>
              </a:rPr>
              <a:t>Confident consumers</a:t>
            </a:r>
            <a:r>
              <a:rPr lang="en-GB" sz="1600">
                <a:solidFill>
                  <a:prstClr val="black"/>
                </a:solidFill>
              </a:rPr>
              <a:t>: Without support, many households will not have the confidence, trust and willingness to engage in the smart energy market.</a:t>
            </a:r>
          </a:p>
          <a:p>
            <a:pPr fontAlgn="t">
              <a:lnSpc>
                <a:spcPts val="1500"/>
              </a:lnSpc>
            </a:pPr>
            <a:r>
              <a:rPr lang="en-GB" sz="1600"/>
              <a:t>The next pages summarise our recommendations for avoiding these risks and moving closer to our four outcomes.</a:t>
            </a:r>
          </a:p>
          <a:p>
            <a:pPr fontAlgn="t">
              <a:lnSpc>
                <a:spcPts val="1500"/>
              </a:lnSpc>
            </a:pPr>
            <a:br>
              <a:rPr lang="en-GB" sz="1600" b="0" i="0">
                <a:effectLst/>
              </a:rPr>
            </a:br>
            <a:endParaRPr lang="en-GB" sz="1600"/>
          </a:p>
        </p:txBody>
      </p:sp>
      <p:pic>
        <p:nvPicPr>
          <p:cNvPr id="17" name="Graphic 16">
            <a:extLst>
              <a:ext uri="{FF2B5EF4-FFF2-40B4-BE49-F238E27FC236}">
                <a16:creationId xmlns:a16="http://schemas.microsoft.com/office/drawing/2014/main" id="{FFB993BA-1242-8401-3F32-12704FBEFF7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42432" y="4429639"/>
            <a:ext cx="450000" cy="450000"/>
          </a:xfrm>
          <a:prstGeom prst="rect">
            <a:avLst/>
          </a:prstGeom>
        </p:spPr>
      </p:pic>
      <p:pic>
        <p:nvPicPr>
          <p:cNvPr id="23" name="Graphic 22">
            <a:extLst>
              <a:ext uri="{FF2B5EF4-FFF2-40B4-BE49-F238E27FC236}">
                <a16:creationId xmlns:a16="http://schemas.microsoft.com/office/drawing/2014/main" id="{E69CD491-2D02-0EF7-1364-A81D660EDA4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2432" y="3906227"/>
            <a:ext cx="450000" cy="450000"/>
          </a:xfrm>
          <a:prstGeom prst="rect">
            <a:avLst/>
          </a:prstGeom>
        </p:spPr>
      </p:pic>
      <p:pic>
        <p:nvPicPr>
          <p:cNvPr id="26" name="Graphic 25">
            <a:extLst>
              <a:ext uri="{FF2B5EF4-FFF2-40B4-BE49-F238E27FC236}">
                <a16:creationId xmlns:a16="http://schemas.microsoft.com/office/drawing/2014/main" id="{4650EA56-5757-69FC-8F0E-C6FCCC16FE9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2432" y="5101921"/>
            <a:ext cx="450000" cy="450000"/>
          </a:xfrm>
          <a:prstGeom prst="rect">
            <a:avLst/>
          </a:prstGeom>
        </p:spPr>
      </p:pic>
    </p:spTree>
    <p:extLst>
      <p:ext uri="{BB962C8B-B14F-4D97-AF65-F5344CB8AC3E}">
        <p14:creationId xmlns:p14="http://schemas.microsoft.com/office/powerpoint/2010/main" val="843238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9C4B1-EC9F-FE48-89B3-707C031BC6E8}"/>
              </a:ext>
            </a:extLst>
          </p:cNvPr>
          <p:cNvSpPr>
            <a:spLocks noGrp="1"/>
          </p:cNvSpPr>
          <p:nvPr>
            <p:ph idx="1"/>
          </p:nvPr>
        </p:nvSpPr>
        <p:spPr>
          <a:xfrm>
            <a:off x="539999" y="1949202"/>
            <a:ext cx="10826687" cy="4362145"/>
          </a:xfrm>
        </p:spPr>
        <p:txBody>
          <a:bodyPr>
            <a:noAutofit/>
          </a:bodyPr>
          <a:lstStyle/>
          <a:p>
            <a:pPr marL="864000" fontAlgn="t">
              <a:spcBef>
                <a:spcPts val="1200"/>
              </a:spcBef>
            </a:pPr>
            <a:r>
              <a:rPr lang="en-GB" sz="1600" b="1"/>
              <a:t>Government to ensure that the Warm Homes Plan delivers greater, targeted and </a:t>
            </a:r>
            <a:r>
              <a:rPr lang="en-GB" sz="1600" b="1">
                <a:solidFill>
                  <a:schemeClr val="accent2"/>
                </a:solidFill>
              </a:rPr>
              <a:t>long-term funding for people in fuel poverty and vulnerable situations </a:t>
            </a:r>
            <a:r>
              <a:rPr lang="en-GB" sz="1600"/>
              <a:t>to increase access to low-carbon technologies and unlock the benefits of flexibility.</a:t>
            </a:r>
          </a:p>
          <a:p>
            <a:pPr marL="864000" fontAlgn="t">
              <a:spcBef>
                <a:spcPts val="1200"/>
              </a:spcBef>
            </a:pPr>
            <a:r>
              <a:rPr lang="en-GB" sz="1600" b="1"/>
              <a:t>Government to </a:t>
            </a:r>
            <a:r>
              <a:rPr lang="en-GB" sz="1600"/>
              <a:t>require all grant or finance-funded installations to include a suitable tariff offer, tailored advice and follow-up support, helping households get the best outcomes through the best mix of technology, tariffs, and behaviours. This will require a </a:t>
            </a:r>
            <a:r>
              <a:rPr lang="en-GB" sz="1600" b="1"/>
              <a:t>better understanding of the impact on bills of smart energy options for fuel poor and vulnerable households.</a:t>
            </a:r>
          </a:p>
          <a:p>
            <a:pPr marL="864000" fontAlgn="t">
              <a:spcBef>
                <a:spcPts val="1200"/>
              </a:spcBef>
            </a:pPr>
            <a:r>
              <a:rPr lang="en-GB" sz="1600" b="1"/>
              <a:t>Government to create a national energy transition </a:t>
            </a:r>
            <a:r>
              <a:rPr lang="en-GB" sz="1600" b="1">
                <a:solidFill>
                  <a:schemeClr val="accent2"/>
                </a:solidFill>
              </a:rPr>
              <a:t>communications strategy</a:t>
            </a:r>
            <a:r>
              <a:rPr lang="en-GB" sz="1600" b="1"/>
              <a:t>:</a:t>
            </a:r>
            <a:r>
              <a:rPr lang="en-GB" sz="1600"/>
              <a:t> Develop a clear, coordinated approach to explain the need for and benefits of new tariffs and technologies (for bills, energy security and the environment), actively addressing misinformation and misconceptions (including smart meters).</a:t>
            </a:r>
            <a:endParaRPr lang="en-GB" sz="1600" b="1"/>
          </a:p>
          <a:p>
            <a:pPr marL="864000" fontAlgn="t">
              <a:spcBef>
                <a:spcPts val="1200"/>
              </a:spcBef>
            </a:pPr>
            <a:r>
              <a:rPr lang="en-GB" sz="1600" b="1"/>
              <a:t>Government to fund impartial </a:t>
            </a:r>
            <a:r>
              <a:rPr lang="en-GB" sz="1600" b="1">
                <a:solidFill>
                  <a:schemeClr val="accent2"/>
                </a:solidFill>
              </a:rPr>
              <a:t>local energy advice</a:t>
            </a:r>
            <a:r>
              <a:rPr lang="en-GB" sz="1600" b="1"/>
              <a:t>. </a:t>
            </a:r>
            <a:r>
              <a:rPr lang="en-GB" sz="1600"/>
              <a:t>Provide the funding and tools required for trusted local organisations to deliver impartial advice on smart energy options.</a:t>
            </a:r>
          </a:p>
          <a:p>
            <a:pPr marL="864000" fontAlgn="t">
              <a:spcBef>
                <a:spcPts val="1200"/>
              </a:spcBef>
            </a:pPr>
            <a:r>
              <a:rPr lang="en-GB" sz="1600"/>
              <a:t>Government to </a:t>
            </a:r>
            <a:r>
              <a:rPr lang="en-GB" sz="1600" b="1"/>
              <a:t>review the Smart Export Guarantee process </a:t>
            </a:r>
            <a:r>
              <a:rPr lang="en-GB" sz="1600"/>
              <a:t>and take action to </a:t>
            </a:r>
            <a:r>
              <a:rPr lang="en-GB" sz="1600" b="1">
                <a:solidFill>
                  <a:schemeClr val="accent2"/>
                </a:solidFill>
              </a:rPr>
              <a:t>ensure system benefits are fairly passed on to customers</a:t>
            </a:r>
            <a:r>
              <a:rPr lang="en-GB" sz="1600"/>
              <a:t>, with straightforward customer journeys.</a:t>
            </a:r>
          </a:p>
          <a:p>
            <a:pPr marL="864000" fontAlgn="t">
              <a:spcBef>
                <a:spcPts val="1200"/>
              </a:spcBef>
            </a:pPr>
            <a:endParaRPr lang="en-GB" sz="1600"/>
          </a:p>
        </p:txBody>
      </p:sp>
      <p:sp>
        <p:nvSpPr>
          <p:cNvPr id="2" name="Title 1">
            <a:extLst>
              <a:ext uri="{FF2B5EF4-FFF2-40B4-BE49-F238E27FC236}">
                <a16:creationId xmlns:a16="http://schemas.microsoft.com/office/drawing/2014/main" id="{FCC099F1-3A4C-2F2D-8BB7-7239CFD7D120}"/>
              </a:ext>
            </a:extLst>
          </p:cNvPr>
          <p:cNvSpPr>
            <a:spLocks noGrp="1"/>
          </p:cNvSpPr>
          <p:nvPr>
            <p:ph type="title"/>
          </p:nvPr>
        </p:nvSpPr>
        <p:spPr>
          <a:xfrm>
            <a:off x="540000" y="936000"/>
            <a:ext cx="11113200" cy="720006"/>
          </a:xfrm>
        </p:spPr>
        <p:txBody>
          <a:bodyPr lIns="0"/>
          <a:lstStyle/>
          <a:p>
            <a:r>
              <a:rPr lang="en-GB" sz="4000"/>
              <a:t>Recommendations</a:t>
            </a:r>
          </a:p>
        </p:txBody>
      </p:sp>
      <p:pic>
        <p:nvPicPr>
          <p:cNvPr id="46" name="Graphic 45">
            <a:extLst>
              <a:ext uri="{FF2B5EF4-FFF2-40B4-BE49-F238E27FC236}">
                <a16:creationId xmlns:a16="http://schemas.microsoft.com/office/drawing/2014/main" id="{F34DAB9B-C0B6-1B53-5A10-2F6F48079A9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6000" y="1945989"/>
            <a:ext cx="576000" cy="576000"/>
          </a:xfrm>
          <a:prstGeom prst="rect">
            <a:avLst/>
          </a:prstGeom>
        </p:spPr>
      </p:pic>
      <p:pic>
        <p:nvPicPr>
          <p:cNvPr id="47" name="Graphic 46">
            <a:extLst>
              <a:ext uri="{FF2B5EF4-FFF2-40B4-BE49-F238E27FC236}">
                <a16:creationId xmlns:a16="http://schemas.microsoft.com/office/drawing/2014/main" id="{C7ED4A4C-E79E-E604-7A7C-BD2EB78614B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4730" y="2890011"/>
            <a:ext cx="576000" cy="576000"/>
          </a:xfrm>
          <a:prstGeom prst="rect">
            <a:avLst/>
          </a:prstGeom>
        </p:spPr>
      </p:pic>
      <p:pic>
        <p:nvPicPr>
          <p:cNvPr id="48" name="Graphic 47">
            <a:extLst>
              <a:ext uri="{FF2B5EF4-FFF2-40B4-BE49-F238E27FC236}">
                <a16:creationId xmlns:a16="http://schemas.microsoft.com/office/drawing/2014/main" id="{D5569BBD-9197-CF16-B4AC-1AC4ECCDC68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8585" y="4502106"/>
            <a:ext cx="576000" cy="576000"/>
          </a:xfrm>
          <a:prstGeom prst="rect">
            <a:avLst/>
          </a:prstGeom>
        </p:spPr>
      </p:pic>
      <p:pic>
        <p:nvPicPr>
          <p:cNvPr id="49" name="Graphic 48">
            <a:extLst>
              <a:ext uri="{FF2B5EF4-FFF2-40B4-BE49-F238E27FC236}">
                <a16:creationId xmlns:a16="http://schemas.microsoft.com/office/drawing/2014/main" id="{4055A923-1178-491F-2479-284224C8169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7960" y="3765209"/>
            <a:ext cx="576000" cy="576000"/>
          </a:xfrm>
          <a:prstGeom prst="rect">
            <a:avLst/>
          </a:prstGeom>
        </p:spPr>
      </p:pic>
      <p:grpSp>
        <p:nvGrpSpPr>
          <p:cNvPr id="70" name="Group 69">
            <a:extLst>
              <a:ext uri="{FF2B5EF4-FFF2-40B4-BE49-F238E27FC236}">
                <a16:creationId xmlns:a16="http://schemas.microsoft.com/office/drawing/2014/main" id="{0586F6DE-6EDF-EB10-AAF0-6EA5BC4466F9}"/>
              </a:ext>
            </a:extLst>
          </p:cNvPr>
          <p:cNvGrpSpPr/>
          <p:nvPr/>
        </p:nvGrpSpPr>
        <p:grpSpPr>
          <a:xfrm>
            <a:off x="538800" y="6083200"/>
            <a:ext cx="11114400" cy="592597"/>
            <a:chOff x="538800" y="6083200"/>
            <a:chExt cx="11114400" cy="592597"/>
          </a:xfrm>
        </p:grpSpPr>
        <p:sp>
          <p:nvSpPr>
            <p:cNvPr id="53" name="Rectangle 52">
              <a:extLst>
                <a:ext uri="{FF2B5EF4-FFF2-40B4-BE49-F238E27FC236}">
                  <a16:creationId xmlns:a16="http://schemas.microsoft.com/office/drawing/2014/main" id="{B8314B01-E814-D8D9-77F5-EDFFA0BC71C6}"/>
                </a:ext>
              </a:extLst>
            </p:cNvPr>
            <p:cNvSpPr/>
            <p:nvPr/>
          </p:nvSpPr>
          <p:spPr>
            <a:xfrm>
              <a:off x="538800" y="6083200"/>
              <a:ext cx="11114400" cy="5925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grpSp>
          <p:nvGrpSpPr>
            <p:cNvPr id="67" name="Group 66">
              <a:extLst>
                <a:ext uri="{FF2B5EF4-FFF2-40B4-BE49-F238E27FC236}">
                  <a16:creationId xmlns:a16="http://schemas.microsoft.com/office/drawing/2014/main" id="{AA64B4DA-2748-C413-CFCA-1DB7A100A8AA}"/>
                </a:ext>
              </a:extLst>
            </p:cNvPr>
            <p:cNvGrpSpPr/>
            <p:nvPr/>
          </p:nvGrpSpPr>
          <p:grpSpPr>
            <a:xfrm>
              <a:off x="5961610" y="6136984"/>
              <a:ext cx="2734697" cy="450000"/>
              <a:chOff x="6043511" y="6136984"/>
              <a:chExt cx="2734697" cy="450000"/>
            </a:xfrm>
          </p:grpSpPr>
          <p:pic>
            <p:nvPicPr>
              <p:cNvPr id="64" name="Graphic 63">
                <a:extLst>
                  <a:ext uri="{FF2B5EF4-FFF2-40B4-BE49-F238E27FC236}">
                    <a16:creationId xmlns:a16="http://schemas.microsoft.com/office/drawing/2014/main" id="{5FAD373D-DAF1-978E-AB4B-020A4265D3E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043511" y="6136984"/>
                <a:ext cx="450000" cy="450000"/>
              </a:xfrm>
              <a:prstGeom prst="rect">
                <a:avLst/>
              </a:prstGeom>
            </p:spPr>
          </p:pic>
          <p:sp>
            <p:nvSpPr>
              <p:cNvPr id="65" name="TextBox 64">
                <a:extLst>
                  <a:ext uri="{FF2B5EF4-FFF2-40B4-BE49-F238E27FC236}">
                    <a16:creationId xmlns:a16="http://schemas.microsoft.com/office/drawing/2014/main" id="{9FC9C99B-F23A-0DE1-C5A3-774FCF37A55E}"/>
                  </a:ext>
                </a:extLst>
              </p:cNvPr>
              <p:cNvSpPr txBox="1"/>
              <p:nvPr/>
            </p:nvSpPr>
            <p:spPr>
              <a:xfrm>
                <a:off x="6641019" y="6248032"/>
                <a:ext cx="2137189" cy="215444"/>
              </a:xfrm>
              <a:prstGeom prst="rect">
                <a:avLst/>
              </a:prstGeom>
              <a:noFill/>
            </p:spPr>
            <p:txBody>
              <a:bodyPr wrap="square" lIns="0" tIns="0" rIns="0" bIns="0" rtlCol="0">
                <a:spAutoFit/>
              </a:bodyPr>
              <a:lstStyle/>
              <a:p>
                <a:pPr algn="l"/>
                <a:r>
                  <a:rPr lang="en-GB" sz="1400" i="1">
                    <a:solidFill>
                      <a:schemeClr val="bg1"/>
                    </a:solidFill>
                    <a:latin typeface="Corbel" panose="020B0503020204020204" pitchFamily="34" charset="0"/>
                  </a:rPr>
                  <a:t>Good Customer Outcomes</a:t>
                </a:r>
              </a:p>
            </p:txBody>
          </p:sp>
        </p:grpSp>
        <p:grpSp>
          <p:nvGrpSpPr>
            <p:cNvPr id="69" name="Group 68">
              <a:extLst>
                <a:ext uri="{FF2B5EF4-FFF2-40B4-BE49-F238E27FC236}">
                  <a16:creationId xmlns:a16="http://schemas.microsoft.com/office/drawing/2014/main" id="{FB8CB3EE-1529-DD40-2E2B-56DE9D1C6E69}"/>
                </a:ext>
              </a:extLst>
            </p:cNvPr>
            <p:cNvGrpSpPr/>
            <p:nvPr/>
          </p:nvGrpSpPr>
          <p:grpSpPr>
            <a:xfrm>
              <a:off x="651417" y="6136983"/>
              <a:ext cx="2316013" cy="450000"/>
              <a:chOff x="651417" y="6136983"/>
              <a:chExt cx="2316013" cy="450000"/>
            </a:xfrm>
          </p:grpSpPr>
          <p:sp>
            <p:nvSpPr>
              <p:cNvPr id="62" name="TextBox 61">
                <a:extLst>
                  <a:ext uri="{FF2B5EF4-FFF2-40B4-BE49-F238E27FC236}">
                    <a16:creationId xmlns:a16="http://schemas.microsoft.com/office/drawing/2014/main" id="{7472E72A-1D30-6E1D-988C-7382478841D0}"/>
                  </a:ext>
                </a:extLst>
              </p:cNvPr>
              <p:cNvSpPr txBox="1"/>
              <p:nvPr/>
            </p:nvSpPr>
            <p:spPr>
              <a:xfrm>
                <a:off x="1150730" y="6254273"/>
                <a:ext cx="1816700" cy="215444"/>
              </a:xfrm>
              <a:prstGeom prst="rect">
                <a:avLst/>
              </a:prstGeom>
              <a:noFill/>
            </p:spPr>
            <p:txBody>
              <a:bodyPr wrap="square" lIns="0" tIns="0" rIns="0" bIns="0" rtlCol="0">
                <a:spAutoFit/>
              </a:bodyPr>
              <a:lstStyle/>
              <a:p>
                <a:pPr algn="l"/>
                <a:r>
                  <a:rPr lang="en-GB" sz="1400" i="1">
                    <a:solidFill>
                      <a:schemeClr val="bg1"/>
                    </a:solidFill>
                    <a:latin typeface="Corbel" panose="020B0503020204020204" pitchFamily="34" charset="0"/>
                  </a:rPr>
                  <a:t>Responsible Networks</a:t>
                </a:r>
              </a:p>
            </p:txBody>
          </p:sp>
          <p:pic>
            <p:nvPicPr>
              <p:cNvPr id="63" name="Graphic 62">
                <a:extLst>
                  <a:ext uri="{FF2B5EF4-FFF2-40B4-BE49-F238E27FC236}">
                    <a16:creationId xmlns:a16="http://schemas.microsoft.com/office/drawing/2014/main" id="{487764B3-CE7C-1EB5-E29A-BFE09DE15D5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51417" y="6136983"/>
                <a:ext cx="450000" cy="450000"/>
              </a:xfrm>
              <a:prstGeom prst="rect">
                <a:avLst/>
              </a:prstGeom>
            </p:spPr>
          </p:pic>
        </p:grpSp>
        <p:grpSp>
          <p:nvGrpSpPr>
            <p:cNvPr id="68" name="Group 67">
              <a:extLst>
                <a:ext uri="{FF2B5EF4-FFF2-40B4-BE49-F238E27FC236}">
                  <a16:creationId xmlns:a16="http://schemas.microsoft.com/office/drawing/2014/main" id="{91302611-B2E3-2F95-82E3-1D3C92BE465A}"/>
                </a:ext>
              </a:extLst>
            </p:cNvPr>
            <p:cNvGrpSpPr/>
            <p:nvPr/>
          </p:nvGrpSpPr>
          <p:grpSpPr>
            <a:xfrm>
              <a:off x="3611618" y="6147144"/>
              <a:ext cx="1705804" cy="450000"/>
              <a:chOff x="3627912" y="6147144"/>
              <a:chExt cx="1705804" cy="450000"/>
            </a:xfrm>
          </p:grpSpPr>
          <p:pic>
            <p:nvPicPr>
              <p:cNvPr id="60" name="Graphic 59">
                <a:extLst>
                  <a:ext uri="{FF2B5EF4-FFF2-40B4-BE49-F238E27FC236}">
                    <a16:creationId xmlns:a16="http://schemas.microsoft.com/office/drawing/2014/main" id="{4A0C7C75-F6F1-A004-CEBC-20A5EF28E6A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627912" y="6147144"/>
                <a:ext cx="450000" cy="450000"/>
              </a:xfrm>
              <a:prstGeom prst="rect">
                <a:avLst/>
              </a:prstGeom>
            </p:spPr>
          </p:pic>
          <p:sp>
            <p:nvSpPr>
              <p:cNvPr id="61" name="TextBox 60">
                <a:extLst>
                  <a:ext uri="{FF2B5EF4-FFF2-40B4-BE49-F238E27FC236}">
                    <a16:creationId xmlns:a16="http://schemas.microsoft.com/office/drawing/2014/main" id="{650E62DA-1F56-FC61-0337-9FD0FC27B1E9}"/>
                  </a:ext>
                </a:extLst>
              </p:cNvPr>
              <p:cNvSpPr txBox="1"/>
              <p:nvPr/>
            </p:nvSpPr>
            <p:spPr>
              <a:xfrm>
                <a:off x="4077912" y="6254273"/>
                <a:ext cx="1255804" cy="215444"/>
              </a:xfrm>
              <a:prstGeom prst="rect">
                <a:avLst/>
              </a:prstGeom>
              <a:noFill/>
            </p:spPr>
            <p:txBody>
              <a:bodyPr wrap="square" lIns="0" tIns="0" rIns="0" bIns="0" rtlCol="0">
                <a:spAutoFit/>
              </a:bodyPr>
              <a:lstStyle/>
              <a:p>
                <a:pPr algn="l"/>
                <a:r>
                  <a:rPr lang="en-GB" sz="1400" i="1">
                    <a:solidFill>
                      <a:schemeClr val="bg1"/>
                    </a:solidFill>
                    <a:latin typeface="Corbel" panose="020B0503020204020204" pitchFamily="34" charset="0"/>
                  </a:rPr>
                  <a:t>Diverse Market</a:t>
                </a:r>
              </a:p>
            </p:txBody>
          </p:sp>
        </p:grpSp>
        <p:grpSp>
          <p:nvGrpSpPr>
            <p:cNvPr id="66" name="Group 65">
              <a:extLst>
                <a:ext uri="{FF2B5EF4-FFF2-40B4-BE49-F238E27FC236}">
                  <a16:creationId xmlns:a16="http://schemas.microsoft.com/office/drawing/2014/main" id="{9A5FCED5-9883-F505-3F5E-7832E571F494}"/>
                </a:ext>
              </a:extLst>
            </p:cNvPr>
            <p:cNvGrpSpPr/>
            <p:nvPr/>
          </p:nvGrpSpPr>
          <p:grpSpPr>
            <a:xfrm>
              <a:off x="9340494" y="6136982"/>
              <a:ext cx="2284697" cy="450000"/>
              <a:chOff x="9340494" y="6136982"/>
              <a:chExt cx="2284697" cy="450000"/>
            </a:xfrm>
          </p:grpSpPr>
          <p:pic>
            <p:nvPicPr>
              <p:cNvPr id="58" name="Graphic 57">
                <a:extLst>
                  <a:ext uri="{FF2B5EF4-FFF2-40B4-BE49-F238E27FC236}">
                    <a16:creationId xmlns:a16="http://schemas.microsoft.com/office/drawing/2014/main" id="{57B517C2-EB33-9B34-E898-32F55C8B0F4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340494" y="6136982"/>
                <a:ext cx="450000" cy="450000"/>
              </a:xfrm>
              <a:prstGeom prst="rect">
                <a:avLst/>
              </a:prstGeom>
            </p:spPr>
          </p:pic>
          <p:sp>
            <p:nvSpPr>
              <p:cNvPr id="59" name="TextBox 58">
                <a:extLst>
                  <a:ext uri="{FF2B5EF4-FFF2-40B4-BE49-F238E27FC236}">
                    <a16:creationId xmlns:a16="http://schemas.microsoft.com/office/drawing/2014/main" id="{917A0212-A558-9C4F-A605-37DF4C9CA3D1}"/>
                  </a:ext>
                </a:extLst>
              </p:cNvPr>
              <p:cNvSpPr txBox="1"/>
              <p:nvPr/>
            </p:nvSpPr>
            <p:spPr>
              <a:xfrm>
                <a:off x="9875102" y="6256389"/>
                <a:ext cx="1750089" cy="215444"/>
              </a:xfrm>
              <a:prstGeom prst="rect">
                <a:avLst/>
              </a:prstGeom>
              <a:noFill/>
            </p:spPr>
            <p:txBody>
              <a:bodyPr wrap="square" lIns="0" tIns="0" rIns="0" bIns="0" rtlCol="0">
                <a:spAutoFit/>
              </a:bodyPr>
              <a:lstStyle/>
              <a:p>
                <a:pPr algn="l"/>
                <a:r>
                  <a:rPr lang="en-GB" sz="1400" i="1">
                    <a:solidFill>
                      <a:schemeClr val="bg1"/>
                    </a:solidFill>
                    <a:latin typeface="Corbel" panose="020B0503020204020204" pitchFamily="34" charset="0"/>
                  </a:rPr>
                  <a:t>Confident Consumers</a:t>
                </a:r>
              </a:p>
            </p:txBody>
          </p:sp>
        </p:grpSp>
      </p:grpSp>
      <p:pic>
        <p:nvPicPr>
          <p:cNvPr id="5" name="Graphic 4">
            <a:extLst>
              <a:ext uri="{FF2B5EF4-FFF2-40B4-BE49-F238E27FC236}">
                <a16:creationId xmlns:a16="http://schemas.microsoft.com/office/drawing/2014/main" id="{04B38242-522A-3618-7074-8E8A0154F38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7745" y="5220333"/>
            <a:ext cx="576000" cy="576000"/>
          </a:xfrm>
          <a:prstGeom prst="rect">
            <a:avLst/>
          </a:prstGeom>
        </p:spPr>
      </p:pic>
    </p:spTree>
    <p:extLst>
      <p:ext uri="{BB962C8B-B14F-4D97-AF65-F5344CB8AC3E}">
        <p14:creationId xmlns:p14="http://schemas.microsoft.com/office/powerpoint/2010/main" val="1602143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1E0A02E-C2CD-074F-A8E4-69AE207589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2248200-D632-7967-7401-E1EDA224BC1F}"/>
              </a:ext>
            </a:extLst>
          </p:cNvPr>
          <p:cNvSpPr txBox="1">
            <a:spLocks noGrp="1"/>
          </p:cNvSpPr>
          <p:nvPr>
            <p:ph type="title" idx="4294967295"/>
          </p:nvPr>
        </p:nvSpPr>
        <p:spPr>
          <a:xfrm>
            <a:off x="540000" y="2690336"/>
            <a:ext cx="11112000" cy="29546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a:ln>
                  <a:noFill/>
                </a:ln>
                <a:solidFill>
                  <a:srgbClr val="F5F2EB"/>
                </a:solidFill>
                <a:effectLst/>
                <a:uLnTx/>
                <a:uFillTx/>
                <a:latin typeface="Corbel" panose="020B0503020204020204" pitchFamily="34" charset="0"/>
                <a:ea typeface="+mn-ea"/>
                <a:cs typeface="+mn-cs"/>
              </a:rPr>
              <a:t>Recommendations &amp; next steps</a:t>
            </a:r>
            <a:endParaRPr kumimoji="0" lang="en-GB" sz="9600" b="0" i="1" u="none" strike="noStrike" kern="1200" cap="none" spc="0" normalizeH="0" baseline="0" noProof="0">
              <a:ln>
                <a:noFill/>
              </a:ln>
              <a:solidFill>
                <a:schemeClr val="accent3"/>
              </a:solidFill>
              <a:effectLst/>
              <a:uLnTx/>
              <a:uFillTx/>
              <a:latin typeface="Corbel Light" panose="020B0303020204020204" pitchFamily="34" charset="0"/>
              <a:ea typeface="+mn-ea"/>
              <a:cs typeface="+mn-cs"/>
            </a:endParaRPr>
          </a:p>
        </p:txBody>
      </p:sp>
      <p:grpSp>
        <p:nvGrpSpPr>
          <p:cNvPr id="10" name="Group 9">
            <a:extLst>
              <a:ext uri="{FF2B5EF4-FFF2-40B4-BE49-F238E27FC236}">
                <a16:creationId xmlns:a16="http://schemas.microsoft.com/office/drawing/2014/main" id="{D44BF35D-5BDC-2A59-D4FA-D768B220679C}"/>
              </a:ext>
              <a:ext uri="{C183D7F6-B498-43B3-948B-1728B52AA6E4}">
                <adec:decorative xmlns:adec="http://schemas.microsoft.com/office/drawing/2017/decorative" val="1"/>
              </a:ext>
            </a:extLst>
          </p:cNvPr>
          <p:cNvGrpSpPr/>
          <p:nvPr/>
        </p:nvGrpSpPr>
        <p:grpSpPr>
          <a:xfrm>
            <a:off x="540000" y="328227"/>
            <a:ext cx="11113200" cy="444027"/>
            <a:chOff x="540000" y="328227"/>
            <a:chExt cx="11113200" cy="444027"/>
          </a:xfrm>
        </p:grpSpPr>
        <p:pic>
          <p:nvPicPr>
            <p:cNvPr id="7" name="Picture 6">
              <a:extLst>
                <a:ext uri="{FF2B5EF4-FFF2-40B4-BE49-F238E27FC236}">
                  <a16:creationId xmlns:a16="http://schemas.microsoft.com/office/drawing/2014/main" id="{F4E7F129-72CC-489B-3D7A-713D7CFC00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06193" y="328227"/>
              <a:ext cx="680261" cy="347635"/>
            </a:xfrm>
            <a:prstGeom prst="rect">
              <a:avLst/>
            </a:prstGeom>
            <a:ln w="12700">
              <a:noFill/>
            </a:ln>
          </p:spPr>
        </p:pic>
        <p:cxnSp>
          <p:nvCxnSpPr>
            <p:cNvPr id="9" name="Straight Connector 8">
              <a:extLst>
                <a:ext uri="{FF2B5EF4-FFF2-40B4-BE49-F238E27FC236}">
                  <a16:creationId xmlns:a16="http://schemas.microsoft.com/office/drawing/2014/main" id="{894E0311-CFBC-0D38-6C94-F55297D7E1A5}"/>
                </a:ext>
              </a:extLst>
            </p:cNvPr>
            <p:cNvCxnSpPr>
              <a:cxnSpLocks/>
            </p:cNvCxnSpPr>
            <p:nvPr/>
          </p:nvCxnSpPr>
          <p:spPr>
            <a:xfrm>
              <a:off x="540000" y="772254"/>
              <a:ext cx="11113200"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833048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C699-B57C-E0DA-FA43-77985D8F420A}"/>
              </a:ext>
            </a:extLst>
          </p:cNvPr>
          <p:cNvSpPr>
            <a:spLocks noGrp="1"/>
          </p:cNvSpPr>
          <p:nvPr>
            <p:ph type="title"/>
          </p:nvPr>
        </p:nvSpPr>
        <p:spPr/>
        <p:txBody>
          <a:bodyPr/>
          <a:lstStyle/>
          <a:p>
            <a:r>
              <a:rPr lang="en-GB"/>
              <a:t>Recommendations: Key outcomes</a:t>
            </a:r>
          </a:p>
        </p:txBody>
      </p:sp>
      <p:sp>
        <p:nvSpPr>
          <p:cNvPr id="3" name="Content Placeholder 2">
            <a:extLst>
              <a:ext uri="{FF2B5EF4-FFF2-40B4-BE49-F238E27FC236}">
                <a16:creationId xmlns:a16="http://schemas.microsoft.com/office/drawing/2014/main" id="{E1E42364-C199-AEEC-18C9-D3F216BE1D1D}"/>
              </a:ext>
            </a:extLst>
          </p:cNvPr>
          <p:cNvSpPr>
            <a:spLocks noGrp="1"/>
          </p:cNvSpPr>
          <p:nvPr>
            <p:ph idx="1"/>
          </p:nvPr>
        </p:nvSpPr>
        <p:spPr>
          <a:xfrm>
            <a:off x="540000" y="1764144"/>
            <a:ext cx="11113200" cy="787823"/>
          </a:xfrm>
        </p:spPr>
        <p:txBody>
          <a:bodyPr>
            <a:normAutofit/>
          </a:bodyPr>
          <a:lstStyle/>
          <a:p>
            <a:r>
              <a:rPr lang="en-GB" sz="1600"/>
              <a:t>To ensure a smart and fair energy transition leaves no one behind, it’s vital that we achieve the four key aims set out in this report. </a:t>
            </a:r>
          </a:p>
          <a:p>
            <a:r>
              <a:rPr lang="en-GB" sz="1600"/>
              <a:t>In this section, we have put together our top short-term and medium-term recommendations that will ensure these outcomes are realised.</a:t>
            </a:r>
          </a:p>
        </p:txBody>
      </p:sp>
      <p:grpSp>
        <p:nvGrpSpPr>
          <p:cNvPr id="19" name="Group 18">
            <a:extLst>
              <a:ext uri="{FF2B5EF4-FFF2-40B4-BE49-F238E27FC236}">
                <a16:creationId xmlns:a16="http://schemas.microsoft.com/office/drawing/2014/main" id="{C447D043-4884-0D62-EDCC-D50F4962EA06}"/>
              </a:ext>
            </a:extLst>
          </p:cNvPr>
          <p:cNvGrpSpPr/>
          <p:nvPr/>
        </p:nvGrpSpPr>
        <p:grpSpPr>
          <a:xfrm>
            <a:off x="540000" y="2727455"/>
            <a:ext cx="11149967" cy="3329245"/>
            <a:chOff x="540000" y="2660105"/>
            <a:chExt cx="11149967" cy="3329245"/>
          </a:xfrm>
        </p:grpSpPr>
        <p:grpSp>
          <p:nvGrpSpPr>
            <p:cNvPr id="17" name="Group 16">
              <a:extLst>
                <a:ext uri="{FF2B5EF4-FFF2-40B4-BE49-F238E27FC236}">
                  <a16:creationId xmlns:a16="http://schemas.microsoft.com/office/drawing/2014/main" id="{9E3A8241-32AD-AA9E-E25A-404F52B8F5B4}"/>
                </a:ext>
              </a:extLst>
            </p:cNvPr>
            <p:cNvGrpSpPr/>
            <p:nvPr/>
          </p:nvGrpSpPr>
          <p:grpSpPr>
            <a:xfrm>
              <a:off x="540000" y="3149847"/>
              <a:ext cx="10748486" cy="2839503"/>
              <a:chOff x="540000" y="2745349"/>
              <a:chExt cx="10748486" cy="2839503"/>
            </a:xfrm>
          </p:grpSpPr>
          <p:sp>
            <p:nvSpPr>
              <p:cNvPr id="11" name="Content Placeholder 2">
                <a:extLst>
                  <a:ext uri="{FF2B5EF4-FFF2-40B4-BE49-F238E27FC236}">
                    <a16:creationId xmlns:a16="http://schemas.microsoft.com/office/drawing/2014/main" id="{F285713F-69C1-6552-3585-0157E7B30E2D}"/>
                  </a:ext>
                </a:extLst>
              </p:cNvPr>
              <p:cNvSpPr txBox="1">
                <a:spLocks/>
              </p:cNvSpPr>
              <p:nvPr/>
            </p:nvSpPr>
            <p:spPr>
              <a:xfrm>
                <a:off x="540000" y="2749307"/>
                <a:ext cx="10748486" cy="283554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2150" marR="0" lvl="1" indent="0" algn="l" defTabSz="914400" rtl="0" eaLnBrk="1" fontAlgn="t" latinLnBrk="0" hangingPunct="1">
                  <a:lnSpc>
                    <a:spcPct val="100000"/>
                  </a:lnSpc>
                  <a:spcBef>
                    <a:spcPts val="18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prstClr val="black"/>
                    </a:solidFill>
                    <a:effectLst/>
                    <a:uLnTx/>
                    <a:uFillTx/>
                    <a:latin typeface="Corbel" panose="020B0503020204020204"/>
                    <a:ea typeface="+mn-ea"/>
                    <a:cs typeface="+mn-cs"/>
                  </a:rPr>
                  <a:t>Responsible networks</a:t>
                </a:r>
                <a:r>
                  <a:rPr kumimoji="0" lang="en-GB" sz="1600" b="0" i="0" u="none" strike="noStrike" kern="1200" cap="none" spc="0" normalizeH="0" baseline="0" noProof="0">
                    <a:ln>
                      <a:noFill/>
                    </a:ln>
                    <a:solidFill>
                      <a:prstClr val="black"/>
                    </a:solidFill>
                    <a:effectLst/>
                    <a:uLnTx/>
                    <a:uFillTx/>
                    <a:latin typeface="Corbel" panose="020B0503020204020204"/>
                    <a:ea typeface="+mn-ea"/>
                    <a:cs typeface="+mn-cs"/>
                  </a:rPr>
                  <a:t>: System operators supporting access to cheaper, greener electricity while keeping network costs as low as possible and protecting consumers.</a:t>
                </a:r>
              </a:p>
              <a:p>
                <a:pPr marL="692550" marR="0" lvl="1" indent="0" algn="l" defTabSz="914400" rtl="0" eaLnBrk="1" fontAlgn="t" latinLnBrk="0" hangingPunct="1">
                  <a:lnSpc>
                    <a:spcPct val="100000"/>
                  </a:lnSpc>
                  <a:spcBef>
                    <a:spcPts val="1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Corbel" panose="020B0503020204020204"/>
                    <a:ea typeface="+mn-ea"/>
                    <a:cs typeface="+mn-cs"/>
                  </a:rPr>
                  <a:t>A </a:t>
                </a:r>
                <a:r>
                  <a:rPr kumimoji="0" lang="en-GB" sz="1600" b="1" i="0" u="none" strike="noStrike" kern="1200" cap="none" spc="0" normalizeH="0" baseline="0" noProof="0">
                    <a:ln>
                      <a:noFill/>
                    </a:ln>
                    <a:solidFill>
                      <a:prstClr val="black"/>
                    </a:solidFill>
                    <a:effectLst/>
                    <a:uLnTx/>
                    <a:uFillTx/>
                    <a:latin typeface="Corbel" panose="020B0503020204020204"/>
                    <a:ea typeface="+mn-ea"/>
                    <a:cs typeface="+mn-cs"/>
                  </a:rPr>
                  <a:t>diverse market:</a:t>
                </a:r>
                <a:r>
                  <a:rPr kumimoji="0" lang="en-GB" sz="1600" b="0" i="0" u="none" strike="noStrike" kern="1200" cap="none" spc="0" normalizeH="0" baseline="0" noProof="0">
                    <a:ln>
                      <a:noFill/>
                    </a:ln>
                    <a:solidFill>
                      <a:prstClr val="black"/>
                    </a:solidFill>
                    <a:effectLst/>
                    <a:uLnTx/>
                    <a:uFillTx/>
                    <a:latin typeface="Corbel" panose="020B0503020204020204"/>
                    <a:ea typeface="+mn-ea"/>
                    <a:cs typeface="+mn-cs"/>
                  </a:rPr>
                  <a:t> Products and services that work for a wider range of households, with oversight to ensure fair access and outcomes.</a:t>
                </a:r>
              </a:p>
              <a:p>
                <a:pPr marL="692550" marR="0" lvl="1" indent="0" algn="l" defTabSz="914400" rtl="0" eaLnBrk="1" fontAlgn="t" latinLnBrk="0" hangingPunct="1">
                  <a:lnSpc>
                    <a:spcPct val="100000"/>
                  </a:lnSpc>
                  <a:spcBef>
                    <a:spcPts val="1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Corbel" panose="020B0503020204020204"/>
                    <a:ea typeface="+mn-ea"/>
                    <a:cs typeface="+mn-cs"/>
                  </a:rPr>
                  <a:t>Good</a:t>
                </a:r>
                <a:r>
                  <a:rPr kumimoji="0" lang="en-GB" sz="1600" b="1" i="0" u="none" strike="noStrike" kern="1200" cap="none" spc="0" normalizeH="0" baseline="0" noProof="0">
                    <a:ln>
                      <a:noFill/>
                    </a:ln>
                    <a:solidFill>
                      <a:prstClr val="black"/>
                    </a:solidFill>
                    <a:effectLst/>
                    <a:uLnTx/>
                    <a:uFillTx/>
                    <a:latin typeface="Corbel" panose="020B0503020204020204"/>
                    <a:ea typeface="+mn-ea"/>
                    <a:cs typeface="+mn-cs"/>
                  </a:rPr>
                  <a:t> customer outcomes</a:t>
                </a:r>
                <a:r>
                  <a:rPr kumimoji="0" lang="en-GB" sz="1600" b="0" i="0" u="none" strike="noStrike" kern="1200" cap="none" spc="0" normalizeH="0" baseline="0" noProof="0">
                    <a:ln>
                      <a:noFill/>
                    </a:ln>
                    <a:solidFill>
                      <a:prstClr val="black"/>
                    </a:solidFill>
                    <a:effectLst/>
                    <a:uLnTx/>
                    <a:uFillTx/>
                    <a:latin typeface="Corbel" panose="020B0503020204020204"/>
                    <a:ea typeface="+mn-ea"/>
                    <a:cs typeface="+mn-cs"/>
                  </a:rPr>
                  <a:t>: Suppliers and service providers provide good support and actively get customers on a combination of technology, tariff and behaviour that is right for them, with strong protections in place.</a:t>
                </a:r>
              </a:p>
              <a:p>
                <a:pPr marL="692550" marR="0" lvl="1" indent="0" algn="l" defTabSz="914400" rtl="0" eaLnBrk="1" fontAlgn="t" latinLnBrk="0" hangingPunct="1">
                  <a:lnSpc>
                    <a:spcPct val="100000"/>
                  </a:lnSpc>
                  <a:spcBef>
                    <a:spcPts val="18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prstClr val="black"/>
                    </a:solidFill>
                    <a:effectLst/>
                    <a:uLnTx/>
                    <a:uFillTx/>
                    <a:latin typeface="Corbel" panose="020B0503020204020204"/>
                    <a:ea typeface="+mn-ea"/>
                    <a:cs typeface="+mn-cs"/>
                  </a:rPr>
                  <a:t>Confident consumers</a:t>
                </a:r>
                <a:r>
                  <a:rPr kumimoji="0" lang="en-GB" sz="1600" b="0" i="0" u="none" strike="noStrike" kern="1200" cap="none" spc="0" normalizeH="0" baseline="0" noProof="0">
                    <a:ln>
                      <a:noFill/>
                    </a:ln>
                    <a:solidFill>
                      <a:prstClr val="black"/>
                    </a:solidFill>
                    <a:effectLst/>
                    <a:uLnTx/>
                    <a:uFillTx/>
                    <a:latin typeface="Corbel" panose="020B0503020204020204"/>
                    <a:ea typeface="+mn-ea"/>
                    <a:cs typeface="+mn-cs"/>
                  </a:rPr>
                  <a:t>: People are informed and able to make decisions that help manage their energy costs. They can access advice and support, and know they are protected if things go wrong.</a:t>
                </a:r>
              </a:p>
              <a:p>
                <a:pPr marL="171450" indent="-171450" fontAlgn="t">
                  <a:lnSpc>
                    <a:spcPct val="100000"/>
                  </a:lnSpc>
                  <a:spcBef>
                    <a:spcPts val="0"/>
                  </a:spcBef>
                  <a:buFont typeface="Arial" panose="020B0604020202020204" pitchFamily="34" charset="0"/>
                  <a:buChar char="•"/>
                  <a:defRPr/>
                </a:pPr>
                <a:endParaRPr lang="en-GB">
                  <a:solidFill>
                    <a:prstClr val="black"/>
                  </a:solidFill>
                </a:endParaRPr>
              </a:p>
              <a:p>
                <a:endParaRPr lang="en-GB" sz="1600"/>
              </a:p>
            </p:txBody>
          </p:sp>
          <p:pic>
            <p:nvPicPr>
              <p:cNvPr id="12" name="Graphic 11" descr="A confident consumer icon">
                <a:extLst>
                  <a:ext uri="{FF2B5EF4-FFF2-40B4-BE49-F238E27FC236}">
                    <a16:creationId xmlns:a16="http://schemas.microsoft.com/office/drawing/2014/main" id="{4BF6EAF2-653D-2949-3AE5-5AFD5108DFD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6769" y="4940028"/>
                <a:ext cx="576000" cy="576000"/>
              </a:xfrm>
              <a:prstGeom prst="rect">
                <a:avLst/>
              </a:prstGeom>
            </p:spPr>
          </p:pic>
          <p:pic>
            <p:nvPicPr>
              <p:cNvPr id="13" name="Graphic 12" descr="Two thumbs up">
                <a:extLst>
                  <a:ext uri="{FF2B5EF4-FFF2-40B4-BE49-F238E27FC236}">
                    <a16:creationId xmlns:a16="http://schemas.microsoft.com/office/drawing/2014/main" id="{2421088C-8E06-8866-449D-0B02B70ECFA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6768" y="4255890"/>
                <a:ext cx="576000" cy="576000"/>
              </a:xfrm>
              <a:prstGeom prst="rect">
                <a:avLst/>
              </a:prstGeom>
            </p:spPr>
          </p:pic>
          <p:pic>
            <p:nvPicPr>
              <p:cNvPr id="14" name="Graphic 13" descr="A market icon">
                <a:extLst>
                  <a:ext uri="{FF2B5EF4-FFF2-40B4-BE49-F238E27FC236}">
                    <a16:creationId xmlns:a16="http://schemas.microsoft.com/office/drawing/2014/main" id="{C0F85AFB-3E2F-B448-AEFC-78081BCD559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6767" y="3555332"/>
                <a:ext cx="576000" cy="576000"/>
              </a:xfrm>
              <a:prstGeom prst="rect">
                <a:avLst/>
              </a:prstGeom>
            </p:spPr>
          </p:pic>
          <p:pic>
            <p:nvPicPr>
              <p:cNvPr id="15" name="Graphic 14" descr="A network icon">
                <a:extLst>
                  <a:ext uri="{FF2B5EF4-FFF2-40B4-BE49-F238E27FC236}">
                    <a16:creationId xmlns:a16="http://schemas.microsoft.com/office/drawing/2014/main" id="{E3404FC4-8971-D9E2-1ED5-4A7B16E70CB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6770" y="2745349"/>
                <a:ext cx="576000" cy="576000"/>
              </a:xfrm>
              <a:prstGeom prst="rect">
                <a:avLst/>
              </a:prstGeom>
            </p:spPr>
          </p:pic>
        </p:grpSp>
        <p:sp>
          <p:nvSpPr>
            <p:cNvPr id="18" name="Title 1">
              <a:extLst>
                <a:ext uri="{FF2B5EF4-FFF2-40B4-BE49-F238E27FC236}">
                  <a16:creationId xmlns:a16="http://schemas.microsoft.com/office/drawing/2014/main" id="{34A4F218-97F0-7822-E56D-A59A61ADC707}"/>
                </a:ext>
              </a:extLst>
            </p:cNvPr>
            <p:cNvSpPr txBox="1">
              <a:spLocks/>
            </p:cNvSpPr>
            <p:nvPr/>
          </p:nvSpPr>
          <p:spPr>
            <a:xfrm>
              <a:off x="576767" y="2660105"/>
              <a:ext cx="11113200" cy="560777"/>
            </a:xfrm>
            <a:prstGeom prst="rect">
              <a:avLst/>
            </a:prstGeom>
          </p:spPr>
          <p:txBody>
            <a:bodyPr lIns="0"/>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GB" sz="2400"/>
                <a:t>A smart and fair transition needs:</a:t>
              </a:r>
            </a:p>
          </p:txBody>
        </p:sp>
      </p:grpSp>
    </p:spTree>
    <p:extLst>
      <p:ext uri="{BB962C8B-B14F-4D97-AF65-F5344CB8AC3E}">
        <p14:creationId xmlns:p14="http://schemas.microsoft.com/office/powerpoint/2010/main" val="3059620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A350C50-1216-05A5-3394-869078DDB147}"/>
            </a:ext>
          </a:extLst>
        </p:cNvPr>
        <p:cNvGrpSpPr/>
        <p:nvPr/>
      </p:nvGrpSpPr>
      <p:grpSpPr>
        <a:xfrm>
          <a:off x="0" y="0"/>
          <a:ext cx="0" cy="0"/>
          <a:chOff x="0" y="0"/>
          <a:chExt cx="0" cy="0"/>
        </a:xfrm>
      </p:grpSpPr>
      <p:sp>
        <p:nvSpPr>
          <p:cNvPr id="35" name="TextBox 34">
            <a:extLst>
              <a:ext uri="{FF2B5EF4-FFF2-40B4-BE49-F238E27FC236}">
                <a16:creationId xmlns:a16="http://schemas.microsoft.com/office/drawing/2014/main" id="{BDA32830-FA37-6591-20AE-850954E6E56E}"/>
              </a:ext>
            </a:extLst>
          </p:cNvPr>
          <p:cNvSpPr txBox="1"/>
          <p:nvPr/>
        </p:nvSpPr>
        <p:spPr>
          <a:xfrm>
            <a:off x="540000" y="1773054"/>
            <a:ext cx="11113200" cy="3985706"/>
          </a:xfrm>
          <a:prstGeom prst="rect">
            <a:avLst/>
          </a:prstGeom>
          <a:noFill/>
        </p:spPr>
        <p:txBody>
          <a:bodyPr wrap="square" rtlCol="0">
            <a:spAutoFit/>
          </a:bodyPr>
          <a:lstStyle/>
          <a:p>
            <a:pPr lvl="0">
              <a:defRPr/>
            </a:pPr>
            <a:r>
              <a:rPr lang="en-GB" sz="1400">
                <a:latin typeface="Corbel" panose="020B0503020204020204" pitchFamily="34" charset="0"/>
              </a:rPr>
              <a:t>To help strengthen outcomes around responsible networks, whereby system operators are delivering greener electricity at costs as low as possible and are responsible in their procurement of flexibility, we recommend:</a:t>
            </a:r>
          </a:p>
          <a:p>
            <a:pPr lvl="0">
              <a:defRPr/>
            </a:pPr>
            <a:endParaRPr lang="en-GB" sz="1400">
              <a:latin typeface="Corbel" panose="020B0503020204020204" pitchFamily="34" charset="0"/>
            </a:endParaRPr>
          </a:p>
          <a:p>
            <a:pPr lvl="0">
              <a:defRPr/>
            </a:pPr>
            <a:r>
              <a:rPr lang="en-GB" sz="1600" b="1">
                <a:latin typeface="Corbel" panose="020B0503020204020204" pitchFamily="34" charset="0"/>
              </a:rPr>
              <a:t>Short Term (Next 12 months)</a:t>
            </a:r>
          </a:p>
          <a:p>
            <a:pPr lvl="0">
              <a:defRPr/>
            </a:pPr>
            <a:endParaRPr lang="en-GB" sz="1400">
              <a:latin typeface="Corbel" panose="020B0503020204020204" pitchFamily="34" charset="0"/>
            </a:endParaRPr>
          </a:p>
          <a:p>
            <a:pPr marL="228600" lvl="0" indent="-228600">
              <a:spcAft>
                <a:spcPts val="600"/>
              </a:spcAft>
              <a:buFont typeface="+mj-lt"/>
              <a:buAutoNum type="arabicPeriod"/>
              <a:defRPr/>
            </a:pPr>
            <a:r>
              <a:rPr lang="en-GB" sz="1400">
                <a:latin typeface="Corbel" panose="020B0503020204020204" pitchFamily="34" charset="0"/>
              </a:rPr>
              <a:t>DNO’s to develop their enhanced co-ordinator role to enable trusted intermediaries in promoting flexibility, storage and demand side management, actively identifying underutilised sources. Where area-based approaches reduce costs versus network reinforcement, DNOs should fund these partners.</a:t>
            </a:r>
          </a:p>
          <a:p>
            <a:pPr marL="228600" lvl="0" indent="-228600">
              <a:spcAft>
                <a:spcPts val="600"/>
              </a:spcAft>
              <a:buFont typeface="+mj-lt"/>
              <a:buAutoNum type="arabicPeriod"/>
              <a:defRPr/>
            </a:pPr>
            <a:endParaRPr kumimoji="0" lang="en-GB" sz="700" b="1" i="0" u="none" strike="noStrike" kern="1200" cap="none" spc="0" normalizeH="0" baseline="0" noProof="0">
              <a:ln>
                <a:noFill/>
              </a:ln>
              <a:solidFill>
                <a:prstClr val="black"/>
              </a:solidFill>
              <a:effectLst/>
              <a:uLnTx/>
              <a:uFillTx/>
              <a:latin typeface="Corbel" panose="020B0503020204020204"/>
              <a:ea typeface="+mn-ea"/>
              <a:cs typeface="+mn-cs"/>
            </a:endParaRPr>
          </a:p>
          <a:p>
            <a:pPr marL="228600" lvl="0" indent="-228600">
              <a:spcAft>
                <a:spcPts val="600"/>
              </a:spcAft>
              <a:buFont typeface="+mj-lt"/>
              <a:buAutoNum type="arabicPeriod"/>
              <a:defRPr/>
            </a:pPr>
            <a:r>
              <a:rPr lang="en-GB" sz="1400">
                <a:latin typeface="Corbel" panose="020B0503020204020204" pitchFamily="34" charset="0"/>
              </a:rPr>
              <a:t>Network and System operators to integrate consumer capability data into system modelling. Incorporating more granular data on consumer diversity to improve accuracy and evidence the distribution of network costs and benefits.</a:t>
            </a:r>
          </a:p>
          <a:p>
            <a:pPr lvl="0">
              <a:spcAft>
                <a:spcPts val="600"/>
              </a:spcAft>
              <a:defRPr/>
            </a:pPr>
            <a:endParaRPr lang="en-GB" sz="1400">
              <a:latin typeface="Corbel" panose="020B0503020204020204" pitchFamily="34" charset="0"/>
            </a:endParaRPr>
          </a:p>
          <a:p>
            <a:pPr lvl="0">
              <a:spcAft>
                <a:spcPts val="600"/>
              </a:spcAft>
              <a:defRPr/>
            </a:pPr>
            <a:r>
              <a:rPr lang="en-GB" sz="1600" b="1">
                <a:latin typeface="Corbel" panose="020B0503020204020204" pitchFamily="34" charset="0"/>
              </a:rPr>
              <a:t>Medium Term (1 – 3 years)</a:t>
            </a:r>
          </a:p>
          <a:p>
            <a:pPr marL="342900" lvl="0" indent="-342900">
              <a:spcAft>
                <a:spcPts val="600"/>
              </a:spcAft>
              <a:buFont typeface="+mj-lt"/>
              <a:buAutoNum type="arabicPeriod" startAt="3"/>
              <a:defRPr/>
            </a:pPr>
            <a:r>
              <a:rPr lang="en-GB" sz="1400">
                <a:latin typeface="Corbel" panose="020B0503020204020204" pitchFamily="34" charset="0"/>
              </a:rPr>
              <a:t>Government to establish mechanisms to share flexibility benefits. Clear mechanisms are needed to measure and distribute the savings from consumer-led flexibility to those who are not directly earning rewards.</a:t>
            </a:r>
            <a:endParaRPr lang="en-GB" sz="1400">
              <a:solidFill>
                <a:prstClr val="black"/>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orbel" panose="020B0503020204020204" pitchFamily="34" charset="0"/>
            </a:endParaRPr>
          </a:p>
        </p:txBody>
      </p:sp>
      <p:pic>
        <p:nvPicPr>
          <p:cNvPr id="37" name="Graphic 36">
            <a:extLst>
              <a:ext uri="{FF2B5EF4-FFF2-40B4-BE49-F238E27FC236}">
                <a16:creationId xmlns:a16="http://schemas.microsoft.com/office/drawing/2014/main" id="{242C084B-734E-427F-0ADF-81A6F312660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61067" y="853018"/>
            <a:ext cx="720000" cy="720000"/>
          </a:xfrm>
          <a:prstGeom prst="rect">
            <a:avLst/>
          </a:prstGeom>
        </p:spPr>
      </p:pic>
      <p:grpSp>
        <p:nvGrpSpPr>
          <p:cNvPr id="38" name="Group 37">
            <a:extLst>
              <a:ext uri="{FF2B5EF4-FFF2-40B4-BE49-F238E27FC236}">
                <a16:creationId xmlns:a16="http://schemas.microsoft.com/office/drawing/2014/main" id="{5B457F2D-2867-EDA3-5AE6-05B6597F1D0A}"/>
              </a:ext>
            </a:extLst>
          </p:cNvPr>
          <p:cNvGrpSpPr/>
          <p:nvPr/>
        </p:nvGrpSpPr>
        <p:grpSpPr>
          <a:xfrm>
            <a:off x="540000" y="328226"/>
            <a:ext cx="11113200" cy="444028"/>
            <a:chOff x="540000" y="328226"/>
            <a:chExt cx="11113200" cy="444028"/>
          </a:xfrm>
        </p:grpSpPr>
        <p:pic>
          <p:nvPicPr>
            <p:cNvPr id="39" name="Picture 38" descr="A purple fan shaped logo&#10;&#10;Description automatically generated">
              <a:extLst>
                <a:ext uri="{FF2B5EF4-FFF2-40B4-BE49-F238E27FC236}">
                  <a16:creationId xmlns:a16="http://schemas.microsoft.com/office/drawing/2014/main" id="{FB9A4948-58F4-E634-459E-2E8AC3EA71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06194" y="328226"/>
              <a:ext cx="680260" cy="347635"/>
            </a:xfrm>
            <a:prstGeom prst="rect">
              <a:avLst/>
            </a:prstGeom>
          </p:spPr>
        </p:pic>
        <p:cxnSp>
          <p:nvCxnSpPr>
            <p:cNvPr id="40" name="Straight Connector 39">
              <a:extLst>
                <a:ext uri="{FF2B5EF4-FFF2-40B4-BE49-F238E27FC236}">
                  <a16:creationId xmlns:a16="http://schemas.microsoft.com/office/drawing/2014/main" id="{37D7ED97-859C-8D55-BE11-BCB72B5A622A}"/>
                </a:ext>
              </a:extLst>
            </p:cNvPr>
            <p:cNvCxnSpPr>
              <a:cxnSpLocks/>
            </p:cNvCxnSpPr>
            <p:nvPr userDrawn="1"/>
          </p:nvCxnSpPr>
          <p:spPr>
            <a:xfrm>
              <a:off x="540000" y="772254"/>
              <a:ext cx="11113200" cy="0"/>
            </a:xfrm>
            <a:prstGeom prst="line">
              <a:avLst/>
            </a:prstGeom>
            <a:ln w="12700"/>
          </p:spPr>
          <p:style>
            <a:lnRef idx="2">
              <a:schemeClr val="dk1"/>
            </a:lnRef>
            <a:fillRef idx="0">
              <a:schemeClr val="dk1"/>
            </a:fillRef>
            <a:effectRef idx="1">
              <a:schemeClr val="dk1"/>
            </a:effectRef>
            <a:fontRef idx="minor">
              <a:schemeClr val="tx1"/>
            </a:fontRef>
          </p:style>
        </p:cxnSp>
      </p:grpSp>
      <p:sp>
        <p:nvSpPr>
          <p:cNvPr id="42" name="Title 1">
            <a:extLst>
              <a:ext uri="{FF2B5EF4-FFF2-40B4-BE49-F238E27FC236}">
                <a16:creationId xmlns:a16="http://schemas.microsoft.com/office/drawing/2014/main" id="{BC8132A2-514A-BC27-2C99-37F0EF304D57}"/>
              </a:ext>
            </a:extLst>
          </p:cNvPr>
          <p:cNvSpPr txBox="1">
            <a:spLocks noGrp="1"/>
          </p:cNvSpPr>
          <p:nvPr>
            <p:ph type="title" idx="4294967295"/>
          </p:nvPr>
        </p:nvSpPr>
        <p:spPr>
          <a:xfrm>
            <a:off x="540000" y="936000"/>
            <a:ext cx="11113200" cy="72000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ysClr val="windowText" lastClr="000000"/>
                </a:solidFill>
                <a:effectLst/>
                <a:uLnTx/>
                <a:uFillTx/>
                <a:latin typeface="Corbel" panose="020B0503020204020204"/>
                <a:ea typeface="+mj-ea"/>
                <a:cs typeface="+mj-cs"/>
              </a:rPr>
              <a:t>Recommendations: </a:t>
            </a:r>
            <a:r>
              <a:rPr kumimoji="0" lang="en-GB" sz="4000" b="1" i="0" u="none" strike="noStrike" kern="1200" cap="none" spc="0" normalizeH="0" baseline="0" noProof="0">
                <a:ln>
                  <a:noFill/>
                </a:ln>
                <a:solidFill>
                  <a:prstClr val="black"/>
                </a:solidFill>
                <a:effectLst/>
                <a:uLnTx/>
                <a:uFillTx/>
                <a:latin typeface="Corbel" panose="020B0503020204020204" pitchFamily="34" charset="0"/>
                <a:ea typeface="+mj-ea"/>
                <a:cs typeface="+mj-cs"/>
              </a:rPr>
              <a:t>Responsible Networks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000" b="1" i="0" u="none" strike="noStrike" kern="1200" cap="none" spc="0" normalizeH="0" baseline="0" noProof="0">
              <a:ln>
                <a:noFill/>
              </a:ln>
              <a:solidFill>
                <a:sysClr val="windowText" lastClr="000000"/>
              </a:solidFill>
              <a:effectLst/>
              <a:uLnTx/>
              <a:uFillTx/>
              <a:latin typeface="Corbel" panose="020B0503020204020204"/>
              <a:ea typeface="+mj-ea"/>
              <a:cs typeface="+mj-cs"/>
            </a:endParaRPr>
          </a:p>
        </p:txBody>
      </p:sp>
    </p:spTree>
    <p:extLst>
      <p:ext uri="{BB962C8B-B14F-4D97-AF65-F5344CB8AC3E}">
        <p14:creationId xmlns:p14="http://schemas.microsoft.com/office/powerpoint/2010/main" val="4161125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4C031AF-FCC4-2217-0BF1-FEB0BB7ED74B}"/>
            </a:ext>
          </a:extLst>
        </p:cNvPr>
        <p:cNvGrpSpPr/>
        <p:nvPr/>
      </p:nvGrpSpPr>
      <p:grpSpPr>
        <a:xfrm>
          <a:off x="0" y="0"/>
          <a:ext cx="0" cy="0"/>
          <a:chOff x="0" y="0"/>
          <a:chExt cx="0" cy="0"/>
        </a:xfrm>
      </p:grpSpPr>
      <p:sp>
        <p:nvSpPr>
          <p:cNvPr id="36" name="TextBox 35">
            <a:extLst>
              <a:ext uri="{FF2B5EF4-FFF2-40B4-BE49-F238E27FC236}">
                <a16:creationId xmlns:a16="http://schemas.microsoft.com/office/drawing/2014/main" id="{697F6B50-A38D-537C-BC7B-B682D48CB843}"/>
              </a:ext>
            </a:extLst>
          </p:cNvPr>
          <p:cNvSpPr txBox="1"/>
          <p:nvPr/>
        </p:nvSpPr>
        <p:spPr>
          <a:xfrm>
            <a:off x="540000" y="1819751"/>
            <a:ext cx="11113200" cy="4062651"/>
          </a:xfrm>
          <a:prstGeom prst="rect">
            <a:avLst/>
          </a:prstGeom>
          <a:noFill/>
        </p:spPr>
        <p:txBody>
          <a:bodyPr wrap="square" rtlCol="0">
            <a:spAutoFit/>
          </a:bodyPr>
          <a:lstStyle>
            <a:defPPr>
              <a:defRPr lang="en-US"/>
            </a:defPPr>
            <a:lvl1pPr lvl="0">
              <a:defRPr sz="1600">
                <a:latin typeface="Corbel" panose="020B0503020204020204" pitchFamily="34" charset="0"/>
              </a:defRPr>
            </a:lvl1pPr>
          </a:lstStyle>
          <a:p>
            <a:r>
              <a:rPr lang="en-GB"/>
              <a:t>To help progress towards a diverse market in which we see smart tariffs, products and services that work for people with a variety of needs, or less income, we recommend:</a:t>
            </a:r>
          </a:p>
          <a:p>
            <a:endParaRPr lang="en-GB"/>
          </a:p>
          <a:p>
            <a:r>
              <a:rPr lang="en-GB" sz="1800" b="1"/>
              <a:t>Short Term (Next 12 months)</a:t>
            </a:r>
          </a:p>
          <a:p>
            <a:endParaRPr lang="en-GB"/>
          </a:p>
          <a:p>
            <a:pPr marL="342900" indent="-342900">
              <a:buFont typeface="+mj-lt"/>
              <a:buAutoNum type="arabicPeriod"/>
            </a:pPr>
            <a:r>
              <a:rPr lang="en-GB"/>
              <a:t>Government to ensure that the Warm Homes Plan delivers greater, targeted and long-term funding for people in fuel poverty and vulnerable situations to increase access to low-carbon technologies and unlock the benefits of flexibility.</a:t>
            </a:r>
          </a:p>
          <a:p>
            <a:pPr marL="342900" indent="-342900">
              <a:buFont typeface="+mj-lt"/>
              <a:buAutoNum type="arabicPeriod"/>
            </a:pPr>
            <a:endParaRPr lang="en-GB"/>
          </a:p>
          <a:p>
            <a:pPr marL="342900" indent="-342900">
              <a:buFont typeface="+mj-lt"/>
              <a:buAutoNum type="arabicPeriod"/>
            </a:pPr>
            <a:r>
              <a:rPr lang="en-GB"/>
              <a:t>Government to provide more formal market monitoring of smart energy offers.</a:t>
            </a:r>
          </a:p>
          <a:p>
            <a:pPr marL="342900" indent="-342900">
              <a:buFont typeface="+mj-lt"/>
              <a:buAutoNum type="arabicPeriod"/>
            </a:pPr>
            <a:endParaRPr lang="en-GB"/>
          </a:p>
          <a:p>
            <a:pPr marL="342900" indent="-342900">
              <a:buFont typeface="+mj-lt"/>
              <a:buAutoNum type="arabicPeriod"/>
            </a:pPr>
            <a:r>
              <a:rPr lang="en-GB"/>
              <a:t>Offer providers to develop further inclusive innovation aimed at everyday consumers. Recent trends suggest there is a mass market interest in flexibility – one focus for future work should be new smart tariff options for prepay consumers who are currently excluded.</a:t>
            </a:r>
          </a:p>
          <a:p>
            <a:endParaRPr lang="en-GB"/>
          </a:p>
          <a:p>
            <a:endParaRPr lang="en-GB"/>
          </a:p>
          <a:p>
            <a:endParaRPr lang="en-GB"/>
          </a:p>
        </p:txBody>
      </p:sp>
      <p:grpSp>
        <p:nvGrpSpPr>
          <p:cNvPr id="38" name="Group 37">
            <a:extLst>
              <a:ext uri="{FF2B5EF4-FFF2-40B4-BE49-F238E27FC236}">
                <a16:creationId xmlns:a16="http://schemas.microsoft.com/office/drawing/2014/main" id="{2E105687-FD27-9CEF-4ADE-3CD8F019E589}"/>
              </a:ext>
            </a:extLst>
          </p:cNvPr>
          <p:cNvGrpSpPr/>
          <p:nvPr/>
        </p:nvGrpSpPr>
        <p:grpSpPr>
          <a:xfrm>
            <a:off x="540000" y="328226"/>
            <a:ext cx="11113200" cy="444028"/>
            <a:chOff x="540000" y="328226"/>
            <a:chExt cx="11113200" cy="444028"/>
          </a:xfrm>
        </p:grpSpPr>
        <p:pic>
          <p:nvPicPr>
            <p:cNvPr id="39" name="Picture 38" descr="A purple fan shaped logo&#10;&#10;Description automatically generated">
              <a:extLst>
                <a:ext uri="{FF2B5EF4-FFF2-40B4-BE49-F238E27FC236}">
                  <a16:creationId xmlns:a16="http://schemas.microsoft.com/office/drawing/2014/main" id="{40431D95-69DC-B522-B71C-76B533DCB9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6194" y="328226"/>
              <a:ext cx="680260" cy="347635"/>
            </a:xfrm>
            <a:prstGeom prst="rect">
              <a:avLst/>
            </a:prstGeom>
          </p:spPr>
        </p:pic>
        <p:cxnSp>
          <p:nvCxnSpPr>
            <p:cNvPr id="40" name="Straight Connector 39">
              <a:extLst>
                <a:ext uri="{FF2B5EF4-FFF2-40B4-BE49-F238E27FC236}">
                  <a16:creationId xmlns:a16="http://schemas.microsoft.com/office/drawing/2014/main" id="{C16EC2C9-D4CE-CB01-47B3-545DB13D744C}"/>
                </a:ext>
              </a:extLst>
            </p:cNvPr>
            <p:cNvCxnSpPr>
              <a:cxnSpLocks/>
            </p:cNvCxnSpPr>
            <p:nvPr userDrawn="1"/>
          </p:nvCxnSpPr>
          <p:spPr>
            <a:xfrm>
              <a:off x="540000" y="772254"/>
              <a:ext cx="11113200" cy="0"/>
            </a:xfrm>
            <a:prstGeom prst="line">
              <a:avLst/>
            </a:prstGeom>
            <a:ln w="12700"/>
          </p:spPr>
          <p:style>
            <a:lnRef idx="2">
              <a:schemeClr val="dk1"/>
            </a:lnRef>
            <a:fillRef idx="0">
              <a:schemeClr val="dk1"/>
            </a:fillRef>
            <a:effectRef idx="1">
              <a:schemeClr val="dk1"/>
            </a:effectRef>
            <a:fontRef idx="minor">
              <a:schemeClr val="tx1"/>
            </a:fontRef>
          </p:style>
        </p:cxnSp>
      </p:grpSp>
      <p:pic>
        <p:nvPicPr>
          <p:cNvPr id="41" name="Graphic 40">
            <a:extLst>
              <a:ext uri="{FF2B5EF4-FFF2-40B4-BE49-F238E27FC236}">
                <a16:creationId xmlns:a16="http://schemas.microsoft.com/office/drawing/2014/main" id="{2D63C078-ED4E-1EA4-86CE-67FA4F9B9C8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812469" y="868648"/>
            <a:ext cx="720000" cy="720000"/>
          </a:xfrm>
          <a:prstGeom prst="rect">
            <a:avLst/>
          </a:prstGeom>
        </p:spPr>
      </p:pic>
      <p:sp>
        <p:nvSpPr>
          <p:cNvPr id="42" name="Title 1">
            <a:extLst>
              <a:ext uri="{FF2B5EF4-FFF2-40B4-BE49-F238E27FC236}">
                <a16:creationId xmlns:a16="http://schemas.microsoft.com/office/drawing/2014/main" id="{C7AD055F-4E53-1E29-67A0-CF1EA5412BF1}"/>
              </a:ext>
            </a:extLst>
          </p:cNvPr>
          <p:cNvSpPr txBox="1">
            <a:spLocks noGrp="1"/>
          </p:cNvSpPr>
          <p:nvPr>
            <p:ph type="title" idx="4294967295"/>
          </p:nvPr>
        </p:nvSpPr>
        <p:spPr>
          <a:xfrm>
            <a:off x="540000" y="936000"/>
            <a:ext cx="11113200" cy="72000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ysClr val="windowText" lastClr="000000"/>
                </a:solidFill>
                <a:effectLst/>
                <a:uLnTx/>
                <a:uFillTx/>
                <a:latin typeface="Corbel" panose="020B0503020204020204"/>
                <a:ea typeface="+mj-ea"/>
                <a:cs typeface="+mj-cs"/>
              </a:rPr>
              <a:t>Recommendations: A Diverse Market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000" b="1" i="0" u="none" strike="noStrike" kern="1200" cap="none" spc="0" normalizeH="0" baseline="0" noProof="0">
              <a:ln>
                <a:noFill/>
              </a:ln>
              <a:solidFill>
                <a:sysClr val="windowText" lastClr="000000"/>
              </a:solidFill>
              <a:effectLst/>
              <a:uLnTx/>
              <a:uFillTx/>
              <a:latin typeface="Corbel" panose="020B0503020204020204"/>
              <a:ea typeface="+mj-ea"/>
              <a:cs typeface="+mj-cs"/>
            </a:endParaRPr>
          </a:p>
        </p:txBody>
      </p:sp>
    </p:spTree>
    <p:extLst>
      <p:ext uri="{BB962C8B-B14F-4D97-AF65-F5344CB8AC3E}">
        <p14:creationId xmlns:p14="http://schemas.microsoft.com/office/powerpoint/2010/main" val="2042511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F3E92F8-C27C-C477-26A5-604BA7F66CA3}"/>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C447008F-2882-316D-4A05-1AEF903CE36C}"/>
              </a:ext>
            </a:extLst>
          </p:cNvPr>
          <p:cNvSpPr txBox="1"/>
          <p:nvPr/>
        </p:nvSpPr>
        <p:spPr>
          <a:xfrm>
            <a:off x="540000" y="1752400"/>
            <a:ext cx="11113200" cy="4616648"/>
          </a:xfrm>
          <a:prstGeom prst="rect">
            <a:avLst/>
          </a:prstGeom>
          <a:noFill/>
        </p:spPr>
        <p:txBody>
          <a:bodyPr wrap="square" rtlCol="0">
            <a:spAutoFit/>
          </a:bodyPr>
          <a:lstStyle/>
          <a:p>
            <a:pPr lvl="0">
              <a:defRPr/>
            </a:pPr>
            <a:r>
              <a:rPr lang="en-GB" sz="1400">
                <a:solidFill>
                  <a:prstClr val="black"/>
                </a:solidFill>
                <a:latin typeface="Corbel" panose="020B0503020204020204" pitchFamily="34" charset="0"/>
              </a:rPr>
              <a:t>To help improve customer outcomes through support and customer protection we recommend:</a:t>
            </a:r>
          </a:p>
          <a:p>
            <a:pPr lvl="0">
              <a:defRPr/>
            </a:pPr>
            <a:endParaRPr lang="en-GB" sz="1400">
              <a:solidFill>
                <a:prstClr val="black"/>
              </a:solidFill>
              <a:latin typeface="Corbel" panose="020B0503020204020204" pitchFamily="34" charset="0"/>
            </a:endParaRPr>
          </a:p>
          <a:p>
            <a:pPr>
              <a:defRPr/>
            </a:pPr>
            <a:r>
              <a:rPr lang="en-GB" sz="1400" b="1">
                <a:solidFill>
                  <a:prstClr val="black"/>
                </a:solidFill>
                <a:latin typeface="Corbel" panose="020B0503020204020204" pitchFamily="34" charset="0"/>
              </a:rPr>
              <a:t>Short Term (Next 12 months)</a:t>
            </a:r>
          </a:p>
          <a:p>
            <a:pPr>
              <a:defRPr/>
            </a:pPr>
            <a:endParaRPr lang="en-GB" sz="1400">
              <a:solidFill>
                <a:prstClr val="black"/>
              </a:solidFill>
              <a:latin typeface="Corbel" panose="020B0503020204020204" pitchFamily="34" charset="0"/>
            </a:endParaRPr>
          </a:p>
          <a:p>
            <a:pPr marL="342900" indent="-342900" fontAlgn="t">
              <a:buFont typeface="+mj-lt"/>
              <a:buAutoNum type="arabicPeriod"/>
            </a:pPr>
            <a:r>
              <a:rPr lang="en-GB" sz="1400">
                <a:latin typeface="Corbel" panose="020B0503020204020204" pitchFamily="34" charset="0"/>
              </a:rPr>
              <a:t>Offer providers to strengthen outcomes monitoring and tailored support, implementing systems to assess whether customers are participating safely and effectively and intervening where needed.</a:t>
            </a:r>
          </a:p>
          <a:p>
            <a:pPr marL="342900" indent="-342900" fontAlgn="t">
              <a:buFont typeface="+mj-lt"/>
              <a:buAutoNum type="arabicPeriod"/>
            </a:pPr>
            <a:endParaRPr lang="en-GB" sz="1400">
              <a:latin typeface="Corbel" panose="020B0503020204020204" pitchFamily="34" charset="0"/>
            </a:endParaRPr>
          </a:p>
          <a:p>
            <a:pPr marL="342900" indent="-342900" fontAlgn="t">
              <a:buFont typeface="+mj-lt"/>
              <a:buAutoNum type="arabicPeriod"/>
            </a:pPr>
            <a:r>
              <a:rPr lang="en-GB" sz="1400">
                <a:latin typeface="Corbel" panose="020B0503020204020204" pitchFamily="34" charset="0"/>
              </a:rPr>
              <a:t>Ofgem to mandate smart offer providers to share more data about offer users and outcomes. </a:t>
            </a:r>
          </a:p>
          <a:p>
            <a:pPr marL="342900" indent="-342900" fontAlgn="t">
              <a:buFont typeface="+mj-lt"/>
              <a:buAutoNum type="arabicPeriod"/>
            </a:pPr>
            <a:endParaRPr lang="en-GB" sz="1400">
              <a:latin typeface="Corbel" panose="020B0503020204020204" pitchFamily="34" charset="0"/>
            </a:endParaRPr>
          </a:p>
          <a:p>
            <a:pPr marL="342900" indent="-342900" fontAlgn="t">
              <a:buFont typeface="+mj-lt"/>
              <a:buAutoNum type="arabicPeriod"/>
            </a:pPr>
            <a:r>
              <a:rPr kumimoji="0" lang="en-GB" sz="1400" i="0" u="none" strike="noStrike" kern="1200" cap="none" spc="0" normalizeH="0" baseline="0" noProof="0">
                <a:ln>
                  <a:noFill/>
                </a:ln>
                <a:effectLst/>
                <a:uLnTx/>
                <a:uFillTx/>
                <a:latin typeface="Corbel" panose="020B0503020204020204" pitchFamily="34" charset="0"/>
              </a:rPr>
              <a:t>Government to expedite regulation aimed at improving interoperability across the smart energy ecosystem. </a:t>
            </a:r>
          </a:p>
          <a:p>
            <a:pPr marL="342900" indent="-342900" fontAlgn="t">
              <a:buFont typeface="+mj-lt"/>
              <a:buAutoNum type="arabicPeriod"/>
            </a:pPr>
            <a:endParaRPr lang="en-GB" sz="1400">
              <a:latin typeface="Corbel" panose="020B0503020204020204" pitchFamily="34" charset="0"/>
              <a:ea typeface="+mn-ea"/>
              <a:cs typeface="+mn-cs"/>
            </a:endParaRPr>
          </a:p>
          <a:p>
            <a:pPr marL="342900" indent="-342900" fontAlgn="t">
              <a:buFont typeface="+mj-lt"/>
              <a:buAutoNum type="arabicPeriod"/>
            </a:pPr>
            <a:r>
              <a:rPr kumimoji="0" lang="en-GB" sz="1400" i="0" u="none" strike="noStrike" kern="1200" cap="none" spc="0" normalizeH="0" baseline="0" noProof="0">
                <a:ln>
                  <a:noFill/>
                </a:ln>
                <a:effectLst/>
                <a:uLnTx/>
                <a:uFillTx/>
                <a:latin typeface="Corbel" panose="020B0503020204020204" pitchFamily="34" charset="0"/>
                <a:ea typeface="+mn-ea"/>
                <a:cs typeface="+mn-cs"/>
              </a:rPr>
              <a:t>Government to require that all grant and finance funded installations include a suitable tariff offer, tailored advice and follow-up support, helping households get the best outcomes through the best mix of technology, tariffs, and behaviours.</a:t>
            </a:r>
            <a:endParaRPr lang="en-GB" sz="1400">
              <a:latin typeface="Corbel" panose="020B0503020204020204" pitchFamily="34" charset="0"/>
            </a:endParaRPr>
          </a:p>
          <a:p>
            <a:pPr marL="342900" indent="-342900" fontAlgn="t">
              <a:buFont typeface="+mj-lt"/>
              <a:buAutoNum type="arabicPeriod"/>
            </a:pPr>
            <a:endParaRPr kumimoji="0" lang="en-GB" sz="1400" i="0" u="none" strike="noStrike" kern="1200" cap="none" spc="0" normalizeH="0" baseline="0" noProof="0">
              <a:ln>
                <a:noFill/>
              </a:ln>
              <a:effectLst/>
              <a:uLnTx/>
              <a:uFillTx/>
              <a:latin typeface="Corbel" panose="020B0503020204020204" pitchFamily="34" charset="0"/>
              <a:ea typeface="+mn-ea"/>
              <a:cs typeface="+mn-cs"/>
            </a:endParaRPr>
          </a:p>
          <a:p>
            <a:pPr marL="342900" indent="-342900" fontAlgn="t">
              <a:buFont typeface="+mj-lt"/>
              <a:buAutoNum type="arabicPeriod"/>
            </a:pPr>
            <a:r>
              <a:rPr kumimoji="0" lang="en-GB" sz="1400" i="0" u="none" strike="noStrike" kern="1200" cap="none" spc="0" normalizeH="0" baseline="0" noProof="0">
                <a:ln>
                  <a:noFill/>
                </a:ln>
                <a:effectLst/>
                <a:uLnTx/>
                <a:uFillTx/>
                <a:latin typeface="Corbel" panose="020B0503020204020204" pitchFamily="34" charset="0"/>
                <a:ea typeface="+mn-ea"/>
                <a:cs typeface="+mn-cs"/>
              </a:rPr>
              <a:t>Government to review the Smart Export Guarantee process and take action to ensure system benefits are fairly passed on to customers, with straightforward customer journeys.</a:t>
            </a:r>
          </a:p>
          <a:p>
            <a:pPr marL="228600" marR="0" lvl="0" indent="-228600" algn="l" defTabSz="914400" rtl="0" eaLnBrk="1" fontAlgn="t" latinLnBrk="0" hangingPunct="1">
              <a:lnSpc>
                <a:spcPct val="100000"/>
              </a:lnSpc>
              <a:spcBef>
                <a:spcPts val="0"/>
              </a:spcBef>
              <a:spcAft>
                <a:spcPts val="0"/>
              </a:spcAft>
              <a:buClrTx/>
              <a:buSzTx/>
              <a:buFont typeface="+mj-lt"/>
              <a:buAutoNum type="arabicPeriod" startAt="11"/>
              <a:tabLst/>
              <a:defRPr/>
            </a:pPr>
            <a:endParaRPr lang="en-GB" sz="1400">
              <a:latin typeface="Corbel" panose="020B0503020204020204" pitchFamily="34" charset="0"/>
            </a:endParaRPr>
          </a:p>
          <a:p>
            <a:pPr fontAlgn="t">
              <a:defRPr/>
            </a:pPr>
            <a:r>
              <a:rPr kumimoji="0" lang="en-GB" sz="1400" b="1" i="0" u="none" strike="noStrike" kern="1200" cap="none" spc="0" normalizeH="0" baseline="0" noProof="0">
                <a:ln>
                  <a:noFill/>
                </a:ln>
                <a:solidFill>
                  <a:prstClr val="black"/>
                </a:solidFill>
                <a:effectLst/>
                <a:uLnTx/>
                <a:uFillTx/>
                <a:latin typeface="Corbel" panose="020B0503020204020204" pitchFamily="34" charset="0"/>
                <a:ea typeface="+mn-ea"/>
                <a:cs typeface="+mn-cs"/>
              </a:rPr>
              <a:t>Medium Term </a:t>
            </a:r>
            <a:r>
              <a:rPr lang="en-GB" sz="1400" b="1">
                <a:latin typeface="Corbel" panose="020B0503020204020204" pitchFamily="34" charset="0"/>
              </a:rPr>
              <a:t>(1-3 years)</a:t>
            </a:r>
          </a:p>
          <a:p>
            <a:pPr marR="0" lvl="0" algn="l" defTabSz="914400" rtl="0" eaLnBrk="1" fontAlgn="t" latinLnBrk="0" hangingPunct="1">
              <a:lnSpc>
                <a:spcPct val="100000"/>
              </a:lnSpc>
              <a:spcBef>
                <a:spcPts val="0"/>
              </a:spcBef>
              <a:spcAft>
                <a:spcPts val="0"/>
              </a:spcAft>
              <a:buClrTx/>
              <a:buSzTx/>
              <a:tabLst/>
              <a:defRPr/>
            </a:pPr>
            <a:endParaRPr kumimoji="0" lang="en-GB" sz="1400" i="0" u="none" strike="noStrike" kern="1200" cap="none" spc="0" normalizeH="0" baseline="0" noProof="0">
              <a:ln>
                <a:noFill/>
              </a:ln>
              <a:effectLst/>
              <a:uLnTx/>
              <a:uFillTx/>
              <a:latin typeface="Corbel" panose="020B0503020204020204" pitchFamily="34" charset="0"/>
              <a:ea typeface="+mn-ea"/>
              <a:cs typeface="+mn-cs"/>
            </a:endParaRPr>
          </a:p>
          <a:p>
            <a:pPr marL="342900" marR="0" lvl="0" indent="-342900" algn="l" defTabSz="914400" rtl="0" eaLnBrk="1" fontAlgn="t" latinLnBrk="0" hangingPunct="1">
              <a:lnSpc>
                <a:spcPct val="100000"/>
              </a:lnSpc>
              <a:spcBef>
                <a:spcPts val="0"/>
              </a:spcBef>
              <a:spcAft>
                <a:spcPts val="0"/>
              </a:spcAft>
              <a:buClrTx/>
              <a:buSzTx/>
              <a:buFont typeface="+mj-lt"/>
              <a:buAutoNum type="arabicPeriod" startAt="6"/>
              <a:tabLst/>
              <a:defRPr/>
            </a:pPr>
            <a:r>
              <a:rPr kumimoji="0" lang="en-GB" sz="1400" i="0" u="none" strike="noStrike" kern="1200" cap="none" spc="0" normalizeH="0" baseline="0" noProof="0">
                <a:ln>
                  <a:noFill/>
                </a:ln>
                <a:effectLst/>
                <a:uLnTx/>
                <a:uFillTx/>
                <a:latin typeface="Corbel" panose="020B0503020204020204" pitchFamily="34" charset="0"/>
                <a:ea typeface="+mn-ea"/>
                <a:cs typeface="+mn-cs"/>
              </a:rPr>
              <a:t>Ofgem to develop new metrics to capture how vulnerability interacts with flexibility, as the current PSR is not designed for this purpose.</a:t>
            </a:r>
            <a:endParaRPr kumimoji="0" lang="en-GB" sz="14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a:p>
            <a:pPr fontAlgn="t"/>
            <a:endParaRPr kumimoji="0" lang="en-GB" sz="1400" b="0" i="0" u="none" strike="noStrike" kern="1200" cap="none" spc="0" normalizeH="0" baseline="0" noProof="0">
              <a:ln>
                <a:noFill/>
              </a:ln>
              <a:solidFill>
                <a:prstClr val="black"/>
              </a:solidFill>
              <a:effectLst/>
              <a:uLnTx/>
              <a:uFillTx/>
              <a:latin typeface="Corbel" panose="020B0503020204020204" pitchFamily="34" charset="0"/>
            </a:endParaRPr>
          </a:p>
        </p:txBody>
      </p:sp>
      <p:grpSp>
        <p:nvGrpSpPr>
          <p:cNvPr id="34" name="Group 33">
            <a:extLst>
              <a:ext uri="{FF2B5EF4-FFF2-40B4-BE49-F238E27FC236}">
                <a16:creationId xmlns:a16="http://schemas.microsoft.com/office/drawing/2014/main" id="{137552D7-AC49-40FE-B138-6604DF2C5472}"/>
              </a:ext>
            </a:extLst>
          </p:cNvPr>
          <p:cNvGrpSpPr/>
          <p:nvPr/>
        </p:nvGrpSpPr>
        <p:grpSpPr>
          <a:xfrm>
            <a:off x="540000" y="328226"/>
            <a:ext cx="11113200" cy="444028"/>
            <a:chOff x="540000" y="328226"/>
            <a:chExt cx="11113200" cy="444028"/>
          </a:xfrm>
        </p:grpSpPr>
        <p:pic>
          <p:nvPicPr>
            <p:cNvPr id="35" name="Picture 34" descr="A purple fan shaped logo&#10;&#10;Description automatically generated">
              <a:extLst>
                <a:ext uri="{FF2B5EF4-FFF2-40B4-BE49-F238E27FC236}">
                  <a16:creationId xmlns:a16="http://schemas.microsoft.com/office/drawing/2014/main" id="{9AE45EA3-664D-932C-0586-2FA370ADCF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6194" y="328226"/>
              <a:ext cx="680260" cy="347635"/>
            </a:xfrm>
            <a:prstGeom prst="rect">
              <a:avLst/>
            </a:prstGeom>
          </p:spPr>
        </p:pic>
        <p:cxnSp>
          <p:nvCxnSpPr>
            <p:cNvPr id="36" name="Straight Connector 35">
              <a:extLst>
                <a:ext uri="{FF2B5EF4-FFF2-40B4-BE49-F238E27FC236}">
                  <a16:creationId xmlns:a16="http://schemas.microsoft.com/office/drawing/2014/main" id="{40B77133-0EBB-FFF6-2D74-00C46DF5A557}"/>
                </a:ext>
              </a:extLst>
            </p:cNvPr>
            <p:cNvCxnSpPr>
              <a:cxnSpLocks/>
            </p:cNvCxnSpPr>
            <p:nvPr userDrawn="1"/>
          </p:nvCxnSpPr>
          <p:spPr>
            <a:xfrm>
              <a:off x="540000" y="772254"/>
              <a:ext cx="11113200" cy="0"/>
            </a:xfrm>
            <a:prstGeom prst="line">
              <a:avLst/>
            </a:prstGeom>
            <a:ln w="12700"/>
          </p:spPr>
          <p:style>
            <a:lnRef idx="2">
              <a:schemeClr val="dk1"/>
            </a:lnRef>
            <a:fillRef idx="0">
              <a:schemeClr val="dk1"/>
            </a:fillRef>
            <a:effectRef idx="1">
              <a:schemeClr val="dk1"/>
            </a:effectRef>
            <a:fontRef idx="minor">
              <a:schemeClr val="tx1"/>
            </a:fontRef>
          </p:style>
        </p:cxnSp>
      </p:grpSp>
      <p:sp>
        <p:nvSpPr>
          <p:cNvPr id="38" name="Title 1">
            <a:extLst>
              <a:ext uri="{FF2B5EF4-FFF2-40B4-BE49-F238E27FC236}">
                <a16:creationId xmlns:a16="http://schemas.microsoft.com/office/drawing/2014/main" id="{0763FB9D-3F92-1D7B-1AEF-FE70F3AAF6FF}"/>
              </a:ext>
            </a:extLst>
          </p:cNvPr>
          <p:cNvSpPr txBox="1">
            <a:spLocks noGrp="1"/>
          </p:cNvSpPr>
          <p:nvPr>
            <p:ph type="title" idx="4294967295"/>
          </p:nvPr>
        </p:nvSpPr>
        <p:spPr>
          <a:xfrm>
            <a:off x="540000" y="936000"/>
            <a:ext cx="11113200" cy="72000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ysClr val="windowText" lastClr="000000"/>
                </a:solidFill>
                <a:effectLst/>
                <a:uLnTx/>
                <a:uFillTx/>
                <a:latin typeface="Corbel" panose="020B0503020204020204"/>
                <a:ea typeface="+mj-ea"/>
                <a:cs typeface="+mj-cs"/>
              </a:rPr>
              <a:t>Recommendations: </a:t>
            </a:r>
            <a:r>
              <a:rPr kumimoji="0" lang="en-GB" sz="4000" b="1" i="0" u="none" strike="noStrike" kern="1200" cap="none" spc="0" normalizeH="0" baseline="0" noProof="0">
                <a:ln>
                  <a:noFill/>
                </a:ln>
                <a:solidFill>
                  <a:prstClr val="black"/>
                </a:solidFill>
                <a:effectLst/>
                <a:uLnTx/>
                <a:uFillTx/>
                <a:latin typeface="Corbel" panose="020B0503020204020204" pitchFamily="34" charset="0"/>
                <a:ea typeface="+mj-ea"/>
                <a:cs typeface="+mj-cs"/>
              </a:rPr>
              <a:t>Good Customer Outcomes</a:t>
            </a:r>
            <a:endParaRPr kumimoji="0" lang="en-GB" sz="4000" b="1" i="0" u="none" strike="noStrike" kern="1200" cap="none" spc="0" normalizeH="0" baseline="0" noProof="0">
              <a:ln>
                <a:noFill/>
              </a:ln>
              <a:solidFill>
                <a:sysClr val="windowText" lastClr="000000"/>
              </a:solidFill>
              <a:effectLst/>
              <a:uLnTx/>
              <a:uFillTx/>
              <a:latin typeface="Corbel" panose="020B0503020204020204"/>
              <a:ea typeface="+mj-ea"/>
              <a:cs typeface="+mj-cs"/>
            </a:endParaRPr>
          </a:p>
        </p:txBody>
      </p:sp>
      <p:pic>
        <p:nvPicPr>
          <p:cNvPr id="40" name="Graphic 39">
            <a:extLst>
              <a:ext uri="{FF2B5EF4-FFF2-40B4-BE49-F238E27FC236}">
                <a16:creationId xmlns:a16="http://schemas.microsoft.com/office/drawing/2014/main" id="{0A777F0C-59D5-93C1-03C6-6EE9DE6BD06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886324" y="839606"/>
            <a:ext cx="720000" cy="720000"/>
          </a:xfrm>
          <a:prstGeom prst="rect">
            <a:avLst/>
          </a:prstGeom>
        </p:spPr>
      </p:pic>
    </p:spTree>
    <p:extLst>
      <p:ext uri="{BB962C8B-B14F-4D97-AF65-F5344CB8AC3E}">
        <p14:creationId xmlns:p14="http://schemas.microsoft.com/office/powerpoint/2010/main" val="1103250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A068C2F-290F-04B8-E303-92D76304547B}"/>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C94CD637-6C72-B36C-92B0-4611C0146DA9}"/>
              </a:ext>
            </a:extLst>
          </p:cNvPr>
          <p:cNvSpPr txBox="1"/>
          <p:nvPr/>
        </p:nvSpPr>
        <p:spPr>
          <a:xfrm>
            <a:off x="540000" y="1802678"/>
            <a:ext cx="11113200" cy="4093428"/>
          </a:xfrm>
          <a:prstGeom prst="rect">
            <a:avLst/>
          </a:prstGeom>
          <a:noFill/>
        </p:spPr>
        <p:txBody>
          <a:bodyPr wrap="square" rtlCol="0">
            <a:spAutoFit/>
          </a:bodyPr>
          <a:lstStyle>
            <a:defPPr>
              <a:defRPr lang="en-US"/>
            </a:defPPr>
            <a:lvl1pPr lvl="0">
              <a:defRPr sz="1600">
                <a:latin typeface="Corbel" panose="020B0503020204020204" pitchFamily="34" charset="0"/>
              </a:defRPr>
            </a:lvl1pPr>
          </a:lstStyle>
          <a:p>
            <a:r>
              <a:rPr lang="en-GB"/>
              <a:t>To help move us closer to confident consumers who are better informed about their choices we recommend:</a:t>
            </a:r>
          </a:p>
          <a:p>
            <a:endParaRPr lang="en-GB"/>
          </a:p>
          <a:p>
            <a:r>
              <a:rPr lang="en-GB" sz="1800" b="1"/>
              <a:t>Short Term (Next 12 months)</a:t>
            </a:r>
            <a:endParaRPr lang="en-GB" b="1"/>
          </a:p>
          <a:p>
            <a:endParaRPr lang="en-GB"/>
          </a:p>
          <a:p>
            <a:pPr marL="342900" indent="-342900">
              <a:buFont typeface="+mj-lt"/>
              <a:buAutoNum type="arabicPeriod"/>
            </a:pPr>
            <a:r>
              <a:rPr lang="en-GB"/>
              <a:t>Government to establish a designated consumer-led flexibility engagement organisation to work with offer providers to improve the clarity of offer information including tailored financial calculations, how different offers may work together, and comparison across offer providers.</a:t>
            </a:r>
          </a:p>
          <a:p>
            <a:pPr marL="342900" indent="-342900">
              <a:buFont typeface="+mj-lt"/>
              <a:buAutoNum type="arabicPeriod"/>
            </a:pPr>
            <a:endParaRPr lang="en-GB"/>
          </a:p>
          <a:p>
            <a:pPr marL="342900" indent="-342900">
              <a:buFont typeface="+mj-lt"/>
              <a:buAutoNum type="arabicPeriod"/>
            </a:pPr>
            <a:r>
              <a:rPr lang="en-GB"/>
              <a:t>Government to create a national energy transition communications strategy to explain the need for and benefits of new tariffs and technologies and actively addressing misinformation and misconceptions.</a:t>
            </a:r>
          </a:p>
          <a:p>
            <a:endParaRPr lang="en-GB"/>
          </a:p>
          <a:p>
            <a:r>
              <a:rPr lang="en-GB" sz="1800" b="1"/>
              <a:t>Medium Term (1 – 3 years)</a:t>
            </a:r>
          </a:p>
          <a:p>
            <a:endParaRPr lang="en-GB"/>
          </a:p>
          <a:p>
            <a:pPr marL="342900" indent="-342900">
              <a:buFont typeface="+mj-lt"/>
              <a:buAutoNum type="arabicPeriod" startAt="3"/>
            </a:pPr>
            <a:r>
              <a:rPr lang="en-GB"/>
              <a:t>Government to provide funding and enabling to upskill energy advice providers and develop new tools for advice organisations enabling advisors to provide reassurance and clarity to people they support. </a:t>
            </a:r>
          </a:p>
          <a:p>
            <a:endParaRPr lang="en-GB"/>
          </a:p>
        </p:txBody>
      </p:sp>
      <p:grpSp>
        <p:nvGrpSpPr>
          <p:cNvPr id="34" name="Group 33">
            <a:extLst>
              <a:ext uri="{FF2B5EF4-FFF2-40B4-BE49-F238E27FC236}">
                <a16:creationId xmlns:a16="http://schemas.microsoft.com/office/drawing/2014/main" id="{0EB8D83C-4FFA-8618-4055-49C687575404}"/>
              </a:ext>
            </a:extLst>
          </p:cNvPr>
          <p:cNvGrpSpPr/>
          <p:nvPr/>
        </p:nvGrpSpPr>
        <p:grpSpPr>
          <a:xfrm>
            <a:off x="540000" y="328226"/>
            <a:ext cx="11113200" cy="444028"/>
            <a:chOff x="540000" y="328226"/>
            <a:chExt cx="11113200" cy="444028"/>
          </a:xfrm>
        </p:grpSpPr>
        <p:pic>
          <p:nvPicPr>
            <p:cNvPr id="35" name="Picture 34" descr="A purple fan shaped logo&#10;&#10;Description automatically generated">
              <a:extLst>
                <a:ext uri="{FF2B5EF4-FFF2-40B4-BE49-F238E27FC236}">
                  <a16:creationId xmlns:a16="http://schemas.microsoft.com/office/drawing/2014/main" id="{1357615A-F640-3281-5E5A-EBFEC7263D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6194" y="328226"/>
              <a:ext cx="680260" cy="347635"/>
            </a:xfrm>
            <a:prstGeom prst="rect">
              <a:avLst/>
            </a:prstGeom>
          </p:spPr>
        </p:pic>
        <p:cxnSp>
          <p:nvCxnSpPr>
            <p:cNvPr id="36" name="Straight Connector 35">
              <a:extLst>
                <a:ext uri="{FF2B5EF4-FFF2-40B4-BE49-F238E27FC236}">
                  <a16:creationId xmlns:a16="http://schemas.microsoft.com/office/drawing/2014/main" id="{48F89828-BA76-9B10-6DA3-550E919B6F5D}"/>
                </a:ext>
              </a:extLst>
            </p:cNvPr>
            <p:cNvCxnSpPr>
              <a:cxnSpLocks/>
            </p:cNvCxnSpPr>
            <p:nvPr userDrawn="1"/>
          </p:nvCxnSpPr>
          <p:spPr>
            <a:xfrm>
              <a:off x="540000" y="772254"/>
              <a:ext cx="11113200" cy="0"/>
            </a:xfrm>
            <a:prstGeom prst="line">
              <a:avLst/>
            </a:prstGeom>
            <a:ln w="12700"/>
          </p:spPr>
          <p:style>
            <a:lnRef idx="2">
              <a:schemeClr val="dk1"/>
            </a:lnRef>
            <a:fillRef idx="0">
              <a:schemeClr val="dk1"/>
            </a:fillRef>
            <a:effectRef idx="1">
              <a:schemeClr val="dk1"/>
            </a:effectRef>
            <a:fontRef idx="minor">
              <a:schemeClr val="tx1"/>
            </a:fontRef>
          </p:style>
        </p:cxnSp>
      </p:grpSp>
      <p:sp>
        <p:nvSpPr>
          <p:cNvPr id="38" name="Title 1">
            <a:extLst>
              <a:ext uri="{FF2B5EF4-FFF2-40B4-BE49-F238E27FC236}">
                <a16:creationId xmlns:a16="http://schemas.microsoft.com/office/drawing/2014/main" id="{8A634CD9-3F44-1667-D88F-E0BEDBE7FD7C}"/>
              </a:ext>
            </a:extLst>
          </p:cNvPr>
          <p:cNvSpPr txBox="1">
            <a:spLocks noGrp="1"/>
          </p:cNvSpPr>
          <p:nvPr>
            <p:ph type="title" idx="4294967295"/>
          </p:nvPr>
        </p:nvSpPr>
        <p:spPr>
          <a:xfrm>
            <a:off x="540000" y="936000"/>
            <a:ext cx="11113200" cy="72000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ysClr val="windowText" lastClr="000000"/>
                </a:solidFill>
                <a:effectLst/>
                <a:uLnTx/>
                <a:uFillTx/>
                <a:latin typeface="Corbel" panose="020B0503020204020204"/>
                <a:ea typeface="+mj-ea"/>
                <a:cs typeface="+mj-cs"/>
              </a:rPr>
              <a:t>Recommendations: Confident Consumers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000" b="1" i="0" u="none" strike="noStrike" kern="1200" cap="none" spc="0" normalizeH="0" baseline="0" noProof="0">
              <a:ln>
                <a:noFill/>
              </a:ln>
              <a:solidFill>
                <a:sysClr val="windowText" lastClr="000000"/>
              </a:solidFill>
              <a:effectLst/>
              <a:uLnTx/>
              <a:uFillTx/>
              <a:latin typeface="Corbel" panose="020B0503020204020204"/>
              <a:ea typeface="+mj-ea"/>
              <a:cs typeface="+mj-cs"/>
            </a:endParaRPr>
          </a:p>
        </p:txBody>
      </p:sp>
      <p:pic>
        <p:nvPicPr>
          <p:cNvPr id="43" name="Graphic 42">
            <a:extLst>
              <a:ext uri="{FF2B5EF4-FFF2-40B4-BE49-F238E27FC236}">
                <a16:creationId xmlns:a16="http://schemas.microsoft.com/office/drawing/2014/main" id="{43197003-93E1-9E33-4B28-167815571FA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24078" y="868648"/>
            <a:ext cx="720000" cy="720000"/>
          </a:xfrm>
          <a:prstGeom prst="rect">
            <a:avLst/>
          </a:prstGeom>
        </p:spPr>
      </p:pic>
    </p:spTree>
    <p:extLst>
      <p:ext uri="{BB962C8B-B14F-4D97-AF65-F5344CB8AC3E}">
        <p14:creationId xmlns:p14="http://schemas.microsoft.com/office/powerpoint/2010/main" val="101818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3A8E-E624-1A9B-5793-46F413086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3AD5B-2913-5A9A-32FA-6F349DF0A9F2}"/>
              </a:ext>
            </a:extLst>
          </p:cNvPr>
          <p:cNvSpPr>
            <a:spLocks noGrp="1"/>
          </p:cNvSpPr>
          <p:nvPr>
            <p:ph type="title"/>
          </p:nvPr>
        </p:nvSpPr>
        <p:spPr>
          <a:xfrm>
            <a:off x="540000" y="936000"/>
            <a:ext cx="11113200" cy="720006"/>
          </a:xfrm>
        </p:spPr>
        <p:txBody>
          <a:bodyPr lIns="0"/>
          <a:lstStyle/>
          <a:p>
            <a:r>
              <a:rPr lang="en-GB" sz="4000"/>
              <a:t>Next steps for Smart and Fair</a:t>
            </a:r>
          </a:p>
        </p:txBody>
      </p:sp>
      <p:sp>
        <p:nvSpPr>
          <p:cNvPr id="17" name="TextBox 16">
            <a:extLst>
              <a:ext uri="{FF2B5EF4-FFF2-40B4-BE49-F238E27FC236}">
                <a16:creationId xmlns:a16="http://schemas.microsoft.com/office/drawing/2014/main" id="{34C95697-8B10-8E71-847B-00AF4555CA6D}"/>
              </a:ext>
            </a:extLst>
          </p:cNvPr>
          <p:cNvSpPr txBox="1"/>
          <p:nvPr/>
        </p:nvSpPr>
        <p:spPr>
          <a:xfrm>
            <a:off x="538800" y="1625483"/>
            <a:ext cx="11019682" cy="246221"/>
          </a:xfrm>
          <a:prstGeom prst="rect">
            <a:avLst/>
          </a:prstGeom>
          <a:noFill/>
        </p:spPr>
        <p:txBody>
          <a:bodyPr wrap="square" lIns="0" tIns="0" rIns="0" bIns="0" rtlCol="0">
            <a:spAutoFit/>
          </a:bodyPr>
          <a:lstStyle/>
          <a:p>
            <a:r>
              <a:rPr lang="en-GB" sz="1600"/>
              <a:t>To help deliver these outcomes, over the next two years Smart and Fair will focus on:</a:t>
            </a:r>
            <a:endParaRPr lang="en-GB" sz="1600">
              <a:solidFill>
                <a:srgbClr val="1C0533"/>
              </a:solidFill>
              <a:latin typeface="Corbel" panose="020B0503020204020204" pitchFamily="34" charset="0"/>
            </a:endParaRPr>
          </a:p>
        </p:txBody>
      </p:sp>
      <p:sp>
        <p:nvSpPr>
          <p:cNvPr id="6" name="Rectangle 5">
            <a:extLst>
              <a:ext uri="{FF2B5EF4-FFF2-40B4-BE49-F238E27FC236}">
                <a16:creationId xmlns:a16="http://schemas.microsoft.com/office/drawing/2014/main" id="{AED1BD39-7662-B0C4-4A95-372C9F5A02FC}"/>
              </a:ext>
            </a:extLst>
          </p:cNvPr>
          <p:cNvSpPr/>
          <p:nvPr/>
        </p:nvSpPr>
        <p:spPr>
          <a:xfrm>
            <a:off x="633518" y="2052676"/>
            <a:ext cx="2592000" cy="3384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fontAlgn="t"/>
            <a:r>
              <a:rPr lang="en-GB" sz="1600" b="1">
                <a:solidFill>
                  <a:schemeClr val="tx2"/>
                </a:solidFill>
              </a:rPr>
              <a:t>Responsible Networks</a:t>
            </a:r>
          </a:p>
          <a:p>
            <a:pPr fontAlgn="t"/>
            <a:endParaRPr lang="en-GB" sz="1200" b="1">
              <a:solidFill>
                <a:schemeClr val="tx2"/>
              </a:solidFill>
            </a:endParaRPr>
          </a:p>
          <a:p>
            <a:pPr fontAlgn="t"/>
            <a:r>
              <a:rPr lang="en-GB" sz="1200">
                <a:solidFill>
                  <a:schemeClr val="tx2"/>
                </a:solidFill>
              </a:rPr>
              <a:t>To continue to support system operators deliver fairness and value for money, we will:</a:t>
            </a:r>
            <a:endParaRPr lang="en-GB" sz="1200" b="1">
              <a:solidFill>
                <a:schemeClr val="tx2"/>
              </a:solidFill>
            </a:endParaRPr>
          </a:p>
          <a:p>
            <a:pPr marL="171450" indent="-171450" fontAlgn="t">
              <a:spcBef>
                <a:spcPts val="600"/>
              </a:spcBef>
              <a:buFont typeface="Arial" panose="020B0604020202020204" pitchFamily="34" charset="0"/>
              <a:buChar char="•"/>
            </a:pPr>
            <a:r>
              <a:rPr lang="en-GB" sz="1200">
                <a:solidFill>
                  <a:schemeClr val="tx2"/>
                </a:solidFill>
              </a:rPr>
              <a:t>Help networks to i</a:t>
            </a:r>
            <a:r>
              <a:rPr lang="en-GB" sz="1200" b="1">
                <a:solidFill>
                  <a:schemeClr val="tx2"/>
                </a:solidFill>
              </a:rPr>
              <a:t>dentify households at risk of being left behind, </a:t>
            </a:r>
            <a:r>
              <a:rPr lang="en-GB" sz="1200">
                <a:solidFill>
                  <a:schemeClr val="tx2"/>
                </a:solidFill>
              </a:rPr>
              <a:t>to target support and plan more fairly.</a:t>
            </a:r>
            <a:endParaRPr lang="en-GB" sz="1200" b="1">
              <a:solidFill>
                <a:schemeClr val="tx2"/>
              </a:solidFill>
            </a:endParaRPr>
          </a:p>
          <a:p>
            <a:pPr marL="171450" indent="-171450" fontAlgn="t">
              <a:spcBef>
                <a:spcPts val="600"/>
              </a:spcBef>
              <a:buFont typeface="Arial" panose="020B0604020202020204" pitchFamily="34" charset="0"/>
              <a:buChar char="•"/>
            </a:pPr>
            <a:r>
              <a:rPr lang="en-GB" sz="1200" b="1">
                <a:solidFill>
                  <a:schemeClr val="tx2"/>
                </a:solidFill>
              </a:rPr>
              <a:t>Explore how low‑carbon technologies can support power resilience </a:t>
            </a:r>
            <a:r>
              <a:rPr lang="en-GB" sz="1200">
                <a:solidFill>
                  <a:schemeClr val="tx2"/>
                </a:solidFill>
              </a:rPr>
              <a:t>for vulnerable customers while strengthening system performance.</a:t>
            </a:r>
          </a:p>
        </p:txBody>
      </p:sp>
      <p:sp>
        <p:nvSpPr>
          <p:cNvPr id="7" name="Rectangle 6">
            <a:extLst>
              <a:ext uri="{FF2B5EF4-FFF2-40B4-BE49-F238E27FC236}">
                <a16:creationId xmlns:a16="http://schemas.microsoft.com/office/drawing/2014/main" id="{190C9592-898A-5F56-4170-9B005FF9A01A}"/>
              </a:ext>
            </a:extLst>
          </p:cNvPr>
          <p:cNvSpPr/>
          <p:nvPr/>
        </p:nvSpPr>
        <p:spPr>
          <a:xfrm>
            <a:off x="3376186" y="2062202"/>
            <a:ext cx="2592000" cy="3384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fontAlgn="t"/>
            <a:r>
              <a:rPr lang="en-GB" sz="1600" b="1">
                <a:solidFill>
                  <a:schemeClr val="tx2"/>
                </a:solidFill>
              </a:rPr>
              <a:t>A Diverse Market</a:t>
            </a:r>
          </a:p>
          <a:p>
            <a:pPr fontAlgn="t"/>
            <a:endParaRPr lang="en-GB" sz="1200" b="1">
              <a:solidFill>
                <a:schemeClr val="tx2"/>
              </a:solidFill>
            </a:endParaRPr>
          </a:p>
          <a:p>
            <a:pPr fontAlgn="t"/>
            <a:r>
              <a:rPr lang="en-GB" sz="1200">
                <a:solidFill>
                  <a:schemeClr val="tx2"/>
                </a:solidFill>
              </a:rPr>
              <a:t>To help progress towards a diverse market of products and services that work for different types of people we will:</a:t>
            </a:r>
            <a:endParaRPr lang="en-GB" sz="1200" b="1">
              <a:solidFill>
                <a:schemeClr val="tx2"/>
              </a:solidFill>
            </a:endParaRPr>
          </a:p>
          <a:p>
            <a:pPr marL="171450" indent="-171450" fontAlgn="t">
              <a:spcBef>
                <a:spcPts val="600"/>
              </a:spcBef>
              <a:buFont typeface="Arial" panose="020B0604020202020204" pitchFamily="34" charset="0"/>
              <a:buChar char="•"/>
            </a:pPr>
            <a:r>
              <a:rPr lang="en-GB" sz="1200" b="1">
                <a:solidFill>
                  <a:schemeClr val="tx2"/>
                </a:solidFill>
              </a:rPr>
              <a:t>Continue and expand market monitoring, webinars and sector resources, </a:t>
            </a:r>
            <a:r>
              <a:rPr lang="en-GB" sz="1200">
                <a:solidFill>
                  <a:schemeClr val="tx2"/>
                </a:solidFill>
              </a:rPr>
              <a:t>building evidence on who participates and benefits, enabling regulators and industry to identify gaps and drive more inclusive offers.</a:t>
            </a:r>
          </a:p>
          <a:p>
            <a:pPr fontAlgn="t"/>
            <a:endParaRPr lang="en-GB" sz="1000"/>
          </a:p>
        </p:txBody>
      </p:sp>
      <p:sp>
        <p:nvSpPr>
          <p:cNvPr id="8" name="Rectangle 7">
            <a:extLst>
              <a:ext uri="{FF2B5EF4-FFF2-40B4-BE49-F238E27FC236}">
                <a16:creationId xmlns:a16="http://schemas.microsoft.com/office/drawing/2014/main" id="{622BEAAE-3845-11A2-F5D8-7A6EAF9508B2}"/>
              </a:ext>
            </a:extLst>
          </p:cNvPr>
          <p:cNvSpPr/>
          <p:nvPr/>
        </p:nvSpPr>
        <p:spPr>
          <a:xfrm>
            <a:off x="6105525" y="2065146"/>
            <a:ext cx="2592000" cy="3384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fontAlgn="t"/>
            <a:r>
              <a:rPr lang="en-GB" sz="1600" b="1">
                <a:solidFill>
                  <a:schemeClr val="tx2"/>
                </a:solidFill>
              </a:rPr>
              <a:t>Good Customer Outcomes</a:t>
            </a:r>
          </a:p>
          <a:p>
            <a:pPr fontAlgn="t"/>
            <a:endParaRPr lang="en-GB" sz="1200" b="1">
              <a:solidFill>
                <a:schemeClr val="tx2"/>
              </a:solidFill>
            </a:endParaRPr>
          </a:p>
          <a:p>
            <a:pPr fontAlgn="t"/>
            <a:r>
              <a:rPr lang="en-GB" sz="1200">
                <a:solidFill>
                  <a:schemeClr val="tx2"/>
                </a:solidFill>
              </a:rPr>
              <a:t>To help improve customer outcomes we will:</a:t>
            </a:r>
            <a:endParaRPr lang="en-GB" sz="1200" b="1">
              <a:solidFill>
                <a:schemeClr val="tx2"/>
              </a:solidFill>
            </a:endParaRPr>
          </a:p>
          <a:p>
            <a:pPr marL="171450" indent="-171450" fontAlgn="t">
              <a:spcBef>
                <a:spcPts val="600"/>
              </a:spcBef>
              <a:buFont typeface="Arial" panose="020B0604020202020204" pitchFamily="34" charset="0"/>
              <a:buChar char="•"/>
            </a:pPr>
            <a:r>
              <a:rPr lang="en-GB" sz="1200">
                <a:solidFill>
                  <a:schemeClr val="tx2"/>
                </a:solidFill>
              </a:rPr>
              <a:t>Shape options </a:t>
            </a:r>
            <a:r>
              <a:rPr lang="en-GB" sz="1200" b="1">
                <a:solidFill>
                  <a:schemeClr val="tx2"/>
                </a:solidFill>
              </a:rPr>
              <a:t>to optimise customer outcomes </a:t>
            </a:r>
            <a:r>
              <a:rPr lang="en-GB" sz="1200">
                <a:solidFill>
                  <a:schemeClr val="tx2"/>
                </a:solidFill>
              </a:rPr>
              <a:t>through tech, tariffs &amp; advice in Warm Homes Plan and Fund installs.</a:t>
            </a:r>
            <a:endParaRPr lang="en-GB" sz="1200" b="1">
              <a:solidFill>
                <a:schemeClr val="tx2"/>
              </a:solidFill>
            </a:endParaRPr>
          </a:p>
          <a:p>
            <a:pPr marL="171450" indent="-171450" fontAlgn="t">
              <a:spcBef>
                <a:spcPts val="600"/>
              </a:spcBef>
              <a:buFont typeface="Arial" panose="020B0604020202020204" pitchFamily="34" charset="0"/>
              <a:buChar char="•"/>
            </a:pPr>
            <a:r>
              <a:rPr lang="en-GB" sz="1200" b="1">
                <a:solidFill>
                  <a:schemeClr val="tx2"/>
                </a:solidFill>
              </a:rPr>
              <a:t>Develop new approaches to understanding vulnerability</a:t>
            </a:r>
            <a:r>
              <a:rPr lang="en-GB" sz="1200">
                <a:solidFill>
                  <a:schemeClr val="tx2"/>
                </a:solidFill>
              </a:rPr>
              <a:t>, enabling better identification of risk and more targeted support.</a:t>
            </a:r>
          </a:p>
          <a:p>
            <a:pPr marL="171450" indent="-171450" fontAlgn="t">
              <a:spcBef>
                <a:spcPts val="600"/>
              </a:spcBef>
              <a:buFont typeface="Arial" panose="020B0604020202020204" pitchFamily="34" charset="0"/>
              <a:buChar char="•"/>
            </a:pPr>
            <a:r>
              <a:rPr lang="en-GB" sz="1200" b="1">
                <a:solidFill>
                  <a:schemeClr val="tx2"/>
                </a:solidFill>
              </a:rPr>
              <a:t>Provide guidance on safe and effective participation </a:t>
            </a:r>
            <a:r>
              <a:rPr lang="en-GB" sz="1200">
                <a:solidFill>
                  <a:schemeClr val="tx2"/>
                </a:solidFill>
              </a:rPr>
              <a:t>in flexibility services.</a:t>
            </a:r>
          </a:p>
          <a:p>
            <a:pPr fontAlgn="t"/>
            <a:endParaRPr lang="en-GB" sz="1000"/>
          </a:p>
        </p:txBody>
      </p:sp>
      <p:sp>
        <p:nvSpPr>
          <p:cNvPr id="9" name="Rectangle 8">
            <a:extLst>
              <a:ext uri="{FF2B5EF4-FFF2-40B4-BE49-F238E27FC236}">
                <a16:creationId xmlns:a16="http://schemas.microsoft.com/office/drawing/2014/main" id="{9E429CFF-08C1-E3E2-A0AF-26387CF209B6}"/>
              </a:ext>
            </a:extLst>
          </p:cNvPr>
          <p:cNvSpPr/>
          <p:nvPr/>
        </p:nvSpPr>
        <p:spPr>
          <a:xfrm>
            <a:off x="8858482" y="2046096"/>
            <a:ext cx="2700000" cy="3384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fontAlgn="t"/>
            <a:r>
              <a:rPr lang="en-GB" sz="1600" b="1">
                <a:solidFill>
                  <a:schemeClr val="tx2"/>
                </a:solidFill>
              </a:rPr>
              <a:t>Confident Consumers</a:t>
            </a:r>
          </a:p>
          <a:p>
            <a:pPr fontAlgn="t"/>
            <a:endParaRPr lang="en-GB" sz="1200" b="1">
              <a:solidFill>
                <a:schemeClr val="tx2"/>
              </a:solidFill>
            </a:endParaRPr>
          </a:p>
          <a:p>
            <a:pPr fontAlgn="t"/>
            <a:r>
              <a:rPr lang="en-GB" sz="1200">
                <a:solidFill>
                  <a:schemeClr val="tx2"/>
                </a:solidFill>
              </a:rPr>
              <a:t>To support consumer confidence we will:</a:t>
            </a:r>
            <a:endParaRPr lang="en-GB" sz="1200" b="1">
              <a:solidFill>
                <a:schemeClr val="tx2"/>
              </a:solidFill>
            </a:endParaRPr>
          </a:p>
          <a:p>
            <a:pPr marL="171450" indent="-171450" fontAlgn="t">
              <a:spcBef>
                <a:spcPts val="600"/>
              </a:spcBef>
              <a:buFont typeface="Arial" panose="020B0604020202020204" pitchFamily="34" charset="0"/>
              <a:buChar char="•"/>
            </a:pPr>
            <a:r>
              <a:rPr lang="en-GB" sz="1200">
                <a:solidFill>
                  <a:schemeClr val="tx2"/>
                </a:solidFill>
              </a:rPr>
              <a:t>Explore ways to make </a:t>
            </a:r>
            <a:r>
              <a:rPr lang="en-GB" sz="1200" b="1">
                <a:solidFill>
                  <a:schemeClr val="tx2"/>
                </a:solidFill>
              </a:rPr>
              <a:t>smart energy advice more widely available and accessible.</a:t>
            </a:r>
          </a:p>
          <a:p>
            <a:pPr marL="171450" indent="-171450" fontAlgn="t">
              <a:spcBef>
                <a:spcPts val="600"/>
              </a:spcBef>
              <a:buFont typeface="Arial" panose="020B0604020202020204" pitchFamily="34" charset="0"/>
              <a:buChar char="•"/>
            </a:pPr>
            <a:r>
              <a:rPr lang="en-GB" sz="1200" b="1">
                <a:solidFill>
                  <a:schemeClr val="tx2"/>
                </a:solidFill>
              </a:rPr>
              <a:t>Improve financial analysis of smart energy options </a:t>
            </a:r>
            <a:r>
              <a:rPr lang="en-GB" sz="1200">
                <a:solidFill>
                  <a:schemeClr val="tx2"/>
                </a:solidFill>
              </a:rPr>
              <a:t>and translate this into customer support.</a:t>
            </a:r>
          </a:p>
          <a:p>
            <a:pPr marL="171450" indent="-171450" fontAlgn="t">
              <a:spcBef>
                <a:spcPts val="600"/>
              </a:spcBef>
              <a:buFont typeface="Arial" panose="020B0604020202020204" pitchFamily="34" charset="0"/>
              <a:buChar char="•"/>
            </a:pPr>
            <a:r>
              <a:rPr lang="en-GB" sz="1200">
                <a:solidFill>
                  <a:schemeClr val="tx2"/>
                </a:solidFill>
              </a:rPr>
              <a:t>Continue to </a:t>
            </a:r>
            <a:r>
              <a:rPr lang="en-GB" sz="1200" b="1">
                <a:solidFill>
                  <a:schemeClr val="tx2"/>
                </a:solidFill>
              </a:rPr>
              <a:t>scale advice sector capacity </a:t>
            </a:r>
            <a:r>
              <a:rPr lang="en-GB" sz="1200">
                <a:solidFill>
                  <a:schemeClr val="tx2"/>
                </a:solidFill>
              </a:rPr>
              <a:t>through training &amp; knowledge sharing.</a:t>
            </a:r>
          </a:p>
          <a:p>
            <a:pPr fontAlgn="t"/>
            <a:r>
              <a:rPr lang="en-GB" sz="1200">
                <a:solidFill>
                  <a:schemeClr val="tx2"/>
                </a:solidFill>
              </a:rPr>
              <a:t> </a:t>
            </a:r>
          </a:p>
          <a:p>
            <a:pPr fontAlgn="t"/>
            <a:endParaRPr lang="en-GB" sz="1000"/>
          </a:p>
        </p:txBody>
      </p:sp>
      <p:pic>
        <p:nvPicPr>
          <p:cNvPr id="12" name="Graphic 11">
            <a:extLst>
              <a:ext uri="{FF2B5EF4-FFF2-40B4-BE49-F238E27FC236}">
                <a16:creationId xmlns:a16="http://schemas.microsoft.com/office/drawing/2014/main" id="{CD78EEBF-B0A3-415D-DB27-C3BD724AB0E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768640" y="5070517"/>
            <a:ext cx="324000" cy="324000"/>
          </a:xfrm>
          <a:prstGeom prst="rect">
            <a:avLst/>
          </a:prstGeom>
        </p:spPr>
      </p:pic>
      <p:pic>
        <p:nvPicPr>
          <p:cNvPr id="19" name="Graphic 18">
            <a:extLst>
              <a:ext uri="{FF2B5EF4-FFF2-40B4-BE49-F238E27FC236}">
                <a16:creationId xmlns:a16="http://schemas.microsoft.com/office/drawing/2014/main" id="{87DE3FCA-6A86-987A-B39F-A60B428D9E6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96856" y="5039502"/>
            <a:ext cx="360000" cy="360000"/>
          </a:xfrm>
          <a:prstGeom prst="rect">
            <a:avLst/>
          </a:prstGeom>
        </p:spPr>
      </p:pic>
      <p:pic>
        <p:nvPicPr>
          <p:cNvPr id="20" name="Graphic 19">
            <a:extLst>
              <a:ext uri="{FF2B5EF4-FFF2-40B4-BE49-F238E27FC236}">
                <a16:creationId xmlns:a16="http://schemas.microsoft.com/office/drawing/2014/main" id="{1759C74E-1A09-9587-E1C7-569AA6D2D64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269172" y="5039502"/>
            <a:ext cx="360000" cy="360000"/>
          </a:xfrm>
          <a:prstGeom prst="rect">
            <a:avLst/>
          </a:prstGeom>
        </p:spPr>
      </p:pic>
      <p:pic>
        <p:nvPicPr>
          <p:cNvPr id="21" name="Graphic 20">
            <a:extLst>
              <a:ext uri="{FF2B5EF4-FFF2-40B4-BE49-F238E27FC236}">
                <a16:creationId xmlns:a16="http://schemas.microsoft.com/office/drawing/2014/main" id="{F8D5B806-F09F-EBD3-EA13-D13749DD18D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171275" y="5035944"/>
            <a:ext cx="360000" cy="360000"/>
          </a:xfrm>
          <a:prstGeom prst="rect">
            <a:avLst/>
          </a:prstGeom>
        </p:spPr>
      </p:pic>
      <p:sp>
        <p:nvSpPr>
          <p:cNvPr id="13" name="Rectangle 12">
            <a:extLst>
              <a:ext uri="{FF2B5EF4-FFF2-40B4-BE49-F238E27FC236}">
                <a16:creationId xmlns:a16="http://schemas.microsoft.com/office/drawing/2014/main" id="{5367E966-C3C2-FD71-FF12-6D3AC617CFFD}"/>
              </a:ext>
            </a:extLst>
          </p:cNvPr>
          <p:cNvSpPr/>
          <p:nvPr/>
        </p:nvSpPr>
        <p:spPr>
          <a:xfrm>
            <a:off x="633518" y="5524963"/>
            <a:ext cx="10924964" cy="12213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t"/>
            <a:r>
              <a:rPr lang="en-GB" sz="1400">
                <a:solidFill>
                  <a:schemeClr val="bg1"/>
                </a:solidFill>
              </a:rPr>
              <a:t>All of this work will be supported by </a:t>
            </a:r>
            <a:r>
              <a:rPr lang="en-GB" sz="1400" b="1">
                <a:solidFill>
                  <a:schemeClr val="bg1"/>
                </a:solidFill>
              </a:rPr>
              <a:t>ongoing engagement</a:t>
            </a:r>
            <a:r>
              <a:rPr lang="en-GB" sz="1400">
                <a:solidFill>
                  <a:schemeClr val="bg1"/>
                </a:solidFill>
              </a:rPr>
              <a:t> to:</a:t>
            </a:r>
          </a:p>
          <a:p>
            <a:pPr marL="171450" indent="-171450" fontAlgn="t">
              <a:buFont typeface="Arial" panose="020B0604020202020204" pitchFamily="34" charset="0"/>
              <a:buChar char="•"/>
            </a:pPr>
            <a:r>
              <a:rPr lang="en-GB" sz="1400" b="1">
                <a:solidFill>
                  <a:schemeClr val="bg1"/>
                </a:solidFill>
              </a:rPr>
              <a:t>Embed the Capabilities Lens across the sector</a:t>
            </a:r>
            <a:r>
              <a:rPr lang="en-GB" sz="1400">
                <a:solidFill>
                  <a:schemeClr val="bg1"/>
                </a:solidFill>
              </a:rPr>
              <a:t>, ensuring consumer needs shape design and delivery. </a:t>
            </a:r>
          </a:p>
          <a:p>
            <a:pPr marL="171450" indent="-171450" fontAlgn="t">
              <a:buFont typeface="Arial" panose="020B0604020202020204" pitchFamily="34" charset="0"/>
              <a:buChar char="•"/>
            </a:pPr>
            <a:r>
              <a:rPr lang="en-GB" sz="1400" b="1">
                <a:solidFill>
                  <a:schemeClr val="bg1"/>
                </a:solidFill>
              </a:rPr>
              <a:t>Strengthen partnerships with market actors and consumer organisations</a:t>
            </a:r>
            <a:r>
              <a:rPr lang="en-GB" sz="1400">
                <a:solidFill>
                  <a:schemeClr val="bg1"/>
                </a:solidFill>
              </a:rPr>
              <a:t>, improving coordination and delivery of better outcomes. </a:t>
            </a:r>
          </a:p>
          <a:p>
            <a:pPr marL="171450" indent="-171450" fontAlgn="t">
              <a:buFont typeface="Arial" panose="020B0604020202020204" pitchFamily="34" charset="0"/>
              <a:buChar char="•"/>
            </a:pPr>
            <a:r>
              <a:rPr lang="en-GB" sz="1400" b="1">
                <a:solidFill>
                  <a:schemeClr val="bg1"/>
                </a:solidFill>
              </a:rPr>
              <a:t>Represent consumer needs in policy and regulation</a:t>
            </a:r>
            <a:r>
              <a:rPr lang="en-GB" sz="1400">
                <a:solidFill>
                  <a:schemeClr val="bg1"/>
                </a:solidFill>
              </a:rPr>
              <a:t>, driving system-wide change aligned with Smart and Fair outcomes. </a:t>
            </a:r>
          </a:p>
          <a:p>
            <a:pPr marL="171450" indent="-171450" fontAlgn="t">
              <a:buFont typeface="Arial" panose="020B0604020202020204" pitchFamily="34" charset="0"/>
              <a:buChar char="•"/>
            </a:pPr>
            <a:r>
              <a:rPr lang="en-GB" sz="1400" b="1">
                <a:solidFill>
                  <a:schemeClr val="bg1"/>
                </a:solidFill>
              </a:rPr>
              <a:t>Increase uptake and use of tools and insights</a:t>
            </a:r>
            <a:r>
              <a:rPr lang="en-GB" sz="1400">
                <a:solidFill>
                  <a:schemeClr val="bg1"/>
                </a:solidFill>
              </a:rPr>
              <a:t>, translating evidence into real-world impact.</a:t>
            </a:r>
            <a:endParaRPr lang="en-GB" sz="1400" b="1">
              <a:solidFill>
                <a:schemeClr val="bg1"/>
              </a:solidFill>
              <a:latin typeface="Corbel" panose="020B0503020204020204" pitchFamily="34" charset="0"/>
            </a:endParaRPr>
          </a:p>
        </p:txBody>
      </p:sp>
    </p:spTree>
    <p:extLst>
      <p:ext uri="{BB962C8B-B14F-4D97-AF65-F5344CB8AC3E}">
        <p14:creationId xmlns:p14="http://schemas.microsoft.com/office/powerpoint/2010/main" val="3687446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B4AEB-6BF5-1090-7BB4-5AFB36E638D1}"/>
              </a:ext>
            </a:extLst>
          </p:cNvPr>
          <p:cNvSpPr>
            <a:spLocks noGrp="1"/>
          </p:cNvSpPr>
          <p:nvPr>
            <p:ph type="title"/>
          </p:nvPr>
        </p:nvSpPr>
        <p:spPr>
          <a:xfrm>
            <a:off x="540000" y="936000"/>
            <a:ext cx="11113200" cy="720006"/>
          </a:xfrm>
        </p:spPr>
        <p:txBody>
          <a:bodyPr lIns="0"/>
          <a:lstStyle/>
          <a:p>
            <a:r>
              <a:rPr lang="en-GB" sz="4000"/>
              <a:t>Conclusion</a:t>
            </a:r>
          </a:p>
        </p:txBody>
      </p:sp>
      <p:sp>
        <p:nvSpPr>
          <p:cNvPr id="3" name="Content Placeholder 2">
            <a:extLst>
              <a:ext uri="{FF2B5EF4-FFF2-40B4-BE49-F238E27FC236}">
                <a16:creationId xmlns:a16="http://schemas.microsoft.com/office/drawing/2014/main" id="{E79E212B-BDF1-2A85-3260-6F24D0BE93DE}"/>
              </a:ext>
            </a:extLst>
          </p:cNvPr>
          <p:cNvSpPr>
            <a:spLocks noGrp="1"/>
          </p:cNvSpPr>
          <p:nvPr>
            <p:ph idx="1"/>
          </p:nvPr>
        </p:nvSpPr>
        <p:spPr/>
        <p:txBody>
          <a:bodyPr>
            <a:normAutofit lnSpcReduction="10000"/>
          </a:bodyPr>
          <a:lstStyle/>
          <a:p>
            <a:pPr fontAlgn="t"/>
            <a:r>
              <a:rPr lang="en-GB" sz="1600"/>
              <a:t>This report shows clearly that the transition to a smart, flexible energy system is underway - and that it carries significant opportunities to deliver improved outcomes for households. But it also confirms a central finding of the Smart and Fair programme since 2019: </a:t>
            </a:r>
            <a:r>
              <a:rPr lang="en-GB" sz="1600" b="1">
                <a:solidFill>
                  <a:schemeClr val="accent2"/>
                </a:solidFill>
              </a:rPr>
              <a:t>fairness is not emerging naturally from the market and must be actively designed and delivered</a:t>
            </a:r>
            <a:r>
              <a:rPr lang="en-GB" sz="1600" b="1"/>
              <a:t>.</a:t>
            </a:r>
            <a:r>
              <a:rPr lang="en-GB" sz="1600"/>
              <a:t> </a:t>
            </a:r>
          </a:p>
          <a:p>
            <a:pPr fontAlgn="t"/>
            <a:r>
              <a:rPr lang="en-GB" sz="1600"/>
              <a:t>Across all three chapters, a consistent picture emerges. The smart energy market is growing rapidly, with more offers, more participants, and early signs of mass-market engagement. Participation in flexibility is feasible and often positive, advice can significantly improve outcomes, and innovation is beginning to reach a wider range of households. These are important foundations for a fair transition.</a:t>
            </a:r>
          </a:p>
          <a:p>
            <a:pPr fontAlgn="t"/>
            <a:r>
              <a:rPr lang="en-GB" sz="1600"/>
              <a:t>However, this progress is uneven. Access to smart energy offers, the ability to participate effectively, and the benefits achieved remain </a:t>
            </a:r>
            <a:r>
              <a:rPr lang="en-GB" sz="1600" b="1">
                <a:solidFill>
                  <a:schemeClr val="accent2"/>
                </a:solidFill>
              </a:rPr>
              <a:t>strongly shaped by household capabilities, resources, and circumstances</a:t>
            </a:r>
            <a:r>
              <a:rPr lang="en-GB" sz="1600"/>
              <a:t>. Households with low-carbon technologies, higher incomes, or greater digital confidence are better positioned to engage and benefit, while others face barriers to access, increased complexity, and greater risk of poor outcomes. </a:t>
            </a:r>
          </a:p>
          <a:p>
            <a:pPr fontAlgn="t"/>
            <a:r>
              <a:rPr lang="en-GB" sz="1600"/>
              <a:t>The result is a system that is evolving, but not yet delivering consistently fair outcomes. Participation is often </a:t>
            </a:r>
            <a:r>
              <a:rPr lang="en-GB" sz="1600" b="1">
                <a:solidFill>
                  <a:schemeClr val="accent2"/>
                </a:solidFill>
              </a:rPr>
              <a:t>conditional rather than universal</a:t>
            </a:r>
            <a:r>
              <a:rPr lang="en-GB" sz="1600"/>
              <a:t>, advice is </a:t>
            </a:r>
            <a:r>
              <a:rPr lang="en-GB" sz="1600" b="1">
                <a:solidFill>
                  <a:schemeClr val="accent2"/>
                </a:solidFill>
              </a:rPr>
              <a:t>valuable but not available at scale</a:t>
            </a:r>
            <a:r>
              <a:rPr lang="en-GB" sz="1600"/>
              <a:t>, and consumer confidence remains </a:t>
            </a:r>
            <a:r>
              <a:rPr lang="en-GB" sz="1600" b="1">
                <a:solidFill>
                  <a:schemeClr val="accent2"/>
                </a:solidFill>
              </a:rPr>
              <a:t>fragile and uneven</a:t>
            </a:r>
            <a:r>
              <a:rPr lang="en-GB" sz="1600"/>
              <a:t>. At the same time, gaps in data and monitoring mean we still lack a comprehensive understanding of how the market is working for different groups and where intervention is most needed.</a:t>
            </a:r>
          </a:p>
          <a:p>
            <a:pPr fontAlgn="t"/>
            <a:r>
              <a:rPr lang="en-GB" sz="1600"/>
              <a:t>Without change, these dynamics risk becoming embedded. A two-tier market could emerge more firmly, where benefits accrue to those already well-served, while others are left behind or exposed to greater risks. This would not only undermine fairness, but also limit the effectiveness of the wider energy transition - reducing participation, weakening trust, and constraining the system benefits that flexibility can deliver.</a:t>
            </a:r>
          </a:p>
        </p:txBody>
      </p:sp>
    </p:spTree>
    <p:extLst>
      <p:ext uri="{BB962C8B-B14F-4D97-AF65-F5344CB8AC3E}">
        <p14:creationId xmlns:p14="http://schemas.microsoft.com/office/powerpoint/2010/main" val="217632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16F9270-33A0-BE8F-BF4A-8845928BB0F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EF6EBAA-EC55-7808-E137-73A5363CDF64}"/>
              </a:ext>
            </a:extLst>
          </p:cNvPr>
          <p:cNvSpPr txBox="1">
            <a:spLocks noGrp="1"/>
          </p:cNvSpPr>
          <p:nvPr>
            <p:ph type="title" idx="4294967295"/>
          </p:nvPr>
        </p:nvSpPr>
        <p:spPr>
          <a:xfrm>
            <a:off x="536011" y="936000"/>
            <a:ext cx="11046454"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2400"/>
              </a:spcBef>
              <a:spcAft>
                <a:spcPts val="600"/>
              </a:spcAft>
              <a:buClrTx/>
              <a:buSzTx/>
              <a:buFontTx/>
              <a:buNone/>
              <a:tabLst/>
              <a:defRPr/>
            </a:pPr>
            <a:r>
              <a:rPr kumimoji="0" lang="en-GB" sz="4000" b="1" i="0" u="none" strike="noStrike" kern="1200" cap="none" spc="0" normalizeH="0" baseline="0" noProof="0">
                <a:ln>
                  <a:noFill/>
                </a:ln>
                <a:solidFill>
                  <a:prstClr val="black"/>
                </a:solidFill>
                <a:effectLst/>
                <a:uLnTx/>
                <a:uFillTx/>
                <a:latin typeface="Corbel" panose="020B0503020204020204" pitchFamily="34" charset="0"/>
                <a:ea typeface="+mn-ea"/>
                <a:cs typeface="+mn-cs"/>
              </a:rPr>
              <a:t>Smart and Fair approach</a:t>
            </a:r>
          </a:p>
        </p:txBody>
      </p:sp>
      <p:sp>
        <p:nvSpPr>
          <p:cNvPr id="2" name="TextBox 1">
            <a:extLst>
              <a:ext uri="{FF2B5EF4-FFF2-40B4-BE49-F238E27FC236}">
                <a16:creationId xmlns:a16="http://schemas.microsoft.com/office/drawing/2014/main" id="{8CA653DA-0A3B-C328-6052-9B3E93A6E0DF}"/>
              </a:ext>
            </a:extLst>
          </p:cNvPr>
          <p:cNvSpPr txBox="1"/>
          <p:nvPr/>
        </p:nvSpPr>
        <p:spPr>
          <a:xfrm>
            <a:off x="544119" y="1770805"/>
            <a:ext cx="7128103" cy="4062651"/>
          </a:xfrm>
          <a:prstGeom prst="rect">
            <a:avLst/>
          </a:prstGeom>
          <a:noFill/>
        </p:spPr>
        <p:txBody>
          <a:bodyPr wrap="square" lIns="0" tIns="0" rIns="0" bIns="0" rtlCol="0">
            <a:spAutoFit/>
          </a:bodyPr>
          <a:lstStyle/>
          <a:p>
            <a:pPr>
              <a:defRPr/>
            </a:pPr>
            <a:r>
              <a:rPr lang="en-GB" sz="1200"/>
              <a:t>To understand who benefits and who is at risk of being left behind, we developed the Smart Energy Capabilities Lens. </a:t>
            </a:r>
          </a:p>
          <a:p>
            <a:pPr>
              <a:defRPr/>
            </a:pPr>
            <a:endParaRPr lang="en-GB" sz="1200"/>
          </a:p>
          <a:p>
            <a:pPr>
              <a:defRPr/>
            </a:pPr>
            <a:r>
              <a:rPr lang="en-GB" sz="1200"/>
              <a:t>This theoretical framework describes the factors that affect a household’s ability to access different smart energy offers and effectively participate in emerging energy markets. The Capabilities Lens comprises five clusters of capabilities: </a:t>
            </a:r>
          </a:p>
          <a:p>
            <a:pPr>
              <a:defRPr/>
            </a:pPr>
            <a:endParaRPr lang="en-GB" sz="1200"/>
          </a:p>
          <a:p>
            <a:pPr marL="171450" indent="-171450">
              <a:buFont typeface="Arial" panose="020B0604020202020204" pitchFamily="34" charset="0"/>
              <a:buChar char="•"/>
            </a:pPr>
            <a:r>
              <a:rPr lang="en-GB" sz="1200" b="1"/>
              <a:t>Energy &amp; tech usage </a:t>
            </a:r>
            <a:r>
              <a:rPr lang="en-GB" sz="1200"/>
              <a:t>– How well a household’s energy usage profile and existing energy technology and appliances enables them to participate in and benefit from an offer. </a:t>
            </a:r>
          </a:p>
          <a:p>
            <a:pPr marL="171450" indent="-171450">
              <a:buFont typeface="Arial" panose="020B0604020202020204" pitchFamily="34" charset="0"/>
              <a:buChar char="•"/>
            </a:pPr>
            <a:r>
              <a:rPr lang="en-GB" sz="1200" b="1"/>
              <a:t>Financial </a:t>
            </a:r>
            <a:r>
              <a:rPr lang="en-GB" sz="1200"/>
              <a:t>– The financial status, money-managing, and decision-making skills required to engage in an opportunity. </a:t>
            </a:r>
          </a:p>
          <a:p>
            <a:pPr marL="171450" indent="-171450">
              <a:buFont typeface="Arial" panose="020B0604020202020204" pitchFamily="34" charset="0"/>
              <a:buChar char="•"/>
            </a:pPr>
            <a:r>
              <a:rPr lang="en-GB" sz="1200" b="1"/>
              <a:t>Personal &amp; social </a:t>
            </a:r>
            <a:r>
              <a:rPr lang="en-GB" sz="1200"/>
              <a:t>– The personal factors, mindset, values, social connections, and living circumstances that enable a consumer to hear about, trust, and engage in an opportunity and be able to make appropriate behaviour changes. </a:t>
            </a:r>
          </a:p>
          <a:p>
            <a:pPr marL="171450" indent="-171450">
              <a:buFont typeface="Arial" panose="020B0604020202020204" pitchFamily="34" charset="0"/>
              <a:buChar char="•"/>
            </a:pPr>
            <a:r>
              <a:rPr lang="en-GB" sz="1200" b="1"/>
              <a:t>Digital tech readiness </a:t>
            </a:r>
            <a:r>
              <a:rPr lang="en-GB" sz="1200"/>
              <a:t>– The digital technology hardware and connectivity, skills readiness, and level of digital engagement of a household to enable them to participate in, and benefit from, opportunities. </a:t>
            </a:r>
          </a:p>
          <a:p>
            <a:pPr marL="171450" indent="-171450">
              <a:buFont typeface="Arial" panose="020B0604020202020204" pitchFamily="34" charset="0"/>
              <a:buChar char="•"/>
            </a:pPr>
            <a:r>
              <a:rPr lang="en-GB" sz="1200" b="1"/>
              <a:t>Dwelling &amp; local area </a:t>
            </a:r>
            <a:r>
              <a:rPr lang="en-GB" sz="1200"/>
              <a:t>– The suitability or readiness of a dwelling in its location for the occupant to participate in an opportunity which offers electricity system benefits.</a:t>
            </a:r>
          </a:p>
          <a:p>
            <a:pPr marL="171450" indent="-171450">
              <a:buFont typeface="Arial" panose="020B0604020202020204" pitchFamily="34" charset="0"/>
              <a:buChar char="•"/>
            </a:pPr>
            <a:endParaRPr lang="en-GB" sz="1200" b="1">
              <a:solidFill>
                <a:srgbClr val="1C0533"/>
              </a:solidFill>
            </a:endParaRPr>
          </a:p>
          <a:p>
            <a:r>
              <a:rPr lang="en-GB" sz="1200"/>
              <a:t>This framework is used throughout our work. Each of our three focus areas engages with different aspects of the Capabilities Lens: Inclusive innovation asks what capabilities offers require. Understanding Participation explores how capabilities shape real-world engagement. Advice aims to address capability gaps.</a:t>
            </a:r>
            <a:endParaRPr lang="en-GB" sz="1200" b="1">
              <a:solidFill>
                <a:srgbClr val="1C0533"/>
              </a:solidFill>
            </a:endParaRPr>
          </a:p>
        </p:txBody>
      </p:sp>
      <p:grpSp>
        <p:nvGrpSpPr>
          <p:cNvPr id="14" name="Group 13" descr="5 circles with the different factors of the smart capabilities lens inside, each with a corresponding icon">
            <a:extLst>
              <a:ext uri="{FF2B5EF4-FFF2-40B4-BE49-F238E27FC236}">
                <a16:creationId xmlns:a16="http://schemas.microsoft.com/office/drawing/2014/main" id="{CB2D203C-26D8-02EA-E892-20043AEA429E}"/>
              </a:ext>
            </a:extLst>
          </p:cNvPr>
          <p:cNvGrpSpPr/>
          <p:nvPr/>
        </p:nvGrpSpPr>
        <p:grpSpPr>
          <a:xfrm>
            <a:off x="8029995" y="2013249"/>
            <a:ext cx="3609377" cy="3516205"/>
            <a:chOff x="4159621" y="2252867"/>
            <a:chExt cx="3872755" cy="3853834"/>
          </a:xfrm>
        </p:grpSpPr>
        <p:grpSp>
          <p:nvGrpSpPr>
            <p:cNvPr id="15" name="Group 14">
              <a:extLst>
                <a:ext uri="{FF2B5EF4-FFF2-40B4-BE49-F238E27FC236}">
                  <a16:creationId xmlns:a16="http://schemas.microsoft.com/office/drawing/2014/main" id="{AB31F7E2-D1BB-38E0-CC28-CCDBAC6C796A}"/>
                </a:ext>
              </a:extLst>
            </p:cNvPr>
            <p:cNvGrpSpPr/>
            <p:nvPr/>
          </p:nvGrpSpPr>
          <p:grpSpPr>
            <a:xfrm>
              <a:off x="4159621" y="2252867"/>
              <a:ext cx="3867602" cy="3853834"/>
              <a:chOff x="7713701" y="2648168"/>
              <a:chExt cx="3517879" cy="3505354"/>
            </a:xfrm>
          </p:grpSpPr>
          <p:sp>
            <p:nvSpPr>
              <p:cNvPr id="27" name="Oval 26">
                <a:extLst>
                  <a:ext uri="{FF2B5EF4-FFF2-40B4-BE49-F238E27FC236}">
                    <a16:creationId xmlns:a16="http://schemas.microsoft.com/office/drawing/2014/main" id="{71AA5183-CABB-9529-FB93-517173C53B54}"/>
                  </a:ext>
                </a:extLst>
              </p:cNvPr>
              <p:cNvSpPr/>
              <p:nvPr/>
            </p:nvSpPr>
            <p:spPr>
              <a:xfrm>
                <a:off x="8808334" y="2648168"/>
                <a:ext cx="1333297" cy="133329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8" name="Oval 27">
                <a:extLst>
                  <a:ext uri="{FF2B5EF4-FFF2-40B4-BE49-F238E27FC236}">
                    <a16:creationId xmlns:a16="http://schemas.microsoft.com/office/drawing/2014/main" id="{8C296050-2C48-52D7-75D5-FC2BA5C5788F}"/>
                  </a:ext>
                </a:extLst>
              </p:cNvPr>
              <p:cNvSpPr/>
              <p:nvPr/>
            </p:nvSpPr>
            <p:spPr>
              <a:xfrm>
                <a:off x="9898283" y="3486928"/>
                <a:ext cx="1333297" cy="133329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9" name="Oval 28">
                <a:extLst>
                  <a:ext uri="{FF2B5EF4-FFF2-40B4-BE49-F238E27FC236}">
                    <a16:creationId xmlns:a16="http://schemas.microsoft.com/office/drawing/2014/main" id="{D04A5691-9F43-C6F9-8E2D-81FA8124E21C}"/>
                  </a:ext>
                </a:extLst>
              </p:cNvPr>
              <p:cNvSpPr/>
              <p:nvPr/>
            </p:nvSpPr>
            <p:spPr>
              <a:xfrm>
                <a:off x="7713701" y="3486928"/>
                <a:ext cx="1333297" cy="133329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0" name="Oval 29">
                <a:extLst>
                  <a:ext uri="{FF2B5EF4-FFF2-40B4-BE49-F238E27FC236}">
                    <a16:creationId xmlns:a16="http://schemas.microsoft.com/office/drawing/2014/main" id="{84BB7217-E329-DEDC-46C4-089F5D24A48D}"/>
                  </a:ext>
                </a:extLst>
              </p:cNvPr>
              <p:cNvSpPr/>
              <p:nvPr/>
            </p:nvSpPr>
            <p:spPr>
              <a:xfrm>
                <a:off x="9527883" y="4820225"/>
                <a:ext cx="1333297" cy="133329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1" name="Oval 30">
                <a:extLst>
                  <a:ext uri="{FF2B5EF4-FFF2-40B4-BE49-F238E27FC236}">
                    <a16:creationId xmlns:a16="http://schemas.microsoft.com/office/drawing/2014/main" id="{8C8D6148-3706-35BA-300D-443A41CEBC8C}"/>
                  </a:ext>
                </a:extLst>
              </p:cNvPr>
              <p:cNvSpPr/>
              <p:nvPr/>
            </p:nvSpPr>
            <p:spPr>
              <a:xfrm>
                <a:off x="8084101" y="4820225"/>
                <a:ext cx="1333297" cy="133329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16" name="TextBox 15">
              <a:extLst>
                <a:ext uri="{FF2B5EF4-FFF2-40B4-BE49-F238E27FC236}">
                  <a16:creationId xmlns:a16="http://schemas.microsoft.com/office/drawing/2014/main" id="{4A0BF886-5B78-EAA0-A4CC-BDD63A61574A}"/>
                </a:ext>
              </a:extLst>
            </p:cNvPr>
            <p:cNvSpPr txBox="1"/>
            <p:nvPr/>
          </p:nvSpPr>
          <p:spPr>
            <a:xfrm>
              <a:off x="5525467" y="2552905"/>
              <a:ext cx="130345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t>Energy tech </a:t>
              </a:r>
              <a:b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br>
              <a: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t>&amp; usage</a:t>
              </a:r>
            </a:p>
          </p:txBody>
        </p:sp>
        <p:grpSp>
          <p:nvGrpSpPr>
            <p:cNvPr id="17" name="Group 16">
              <a:extLst>
                <a:ext uri="{FF2B5EF4-FFF2-40B4-BE49-F238E27FC236}">
                  <a16:creationId xmlns:a16="http://schemas.microsoft.com/office/drawing/2014/main" id="{D6E5C96C-BAEF-4E32-A125-D7D59222584F}"/>
                </a:ext>
              </a:extLst>
            </p:cNvPr>
            <p:cNvGrpSpPr/>
            <p:nvPr/>
          </p:nvGrpSpPr>
          <p:grpSpPr>
            <a:xfrm>
              <a:off x="4402589" y="2842631"/>
              <a:ext cx="3629787" cy="3213981"/>
              <a:chOff x="4402589" y="2842631"/>
              <a:chExt cx="3629787" cy="3213981"/>
            </a:xfrm>
          </p:grpSpPr>
          <p:pic>
            <p:nvPicPr>
              <p:cNvPr id="18" name="Graphic 17">
                <a:extLst>
                  <a:ext uri="{FF2B5EF4-FFF2-40B4-BE49-F238E27FC236}">
                    <a16:creationId xmlns:a16="http://schemas.microsoft.com/office/drawing/2014/main" id="{B1856165-17AA-CEB1-37BC-EBDC90E12EC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69403" y="2842631"/>
                <a:ext cx="873764" cy="873764"/>
              </a:xfrm>
              <a:prstGeom prst="rect">
                <a:avLst/>
              </a:prstGeom>
            </p:spPr>
          </p:pic>
          <p:sp>
            <p:nvSpPr>
              <p:cNvPr id="19" name="TextBox 18">
                <a:extLst>
                  <a:ext uri="{FF2B5EF4-FFF2-40B4-BE49-F238E27FC236}">
                    <a16:creationId xmlns:a16="http://schemas.microsoft.com/office/drawing/2014/main" id="{7A081E4A-35A0-BCF8-E974-82E86F795F31}"/>
                  </a:ext>
                </a:extLst>
              </p:cNvPr>
              <p:cNvSpPr txBox="1"/>
              <p:nvPr/>
            </p:nvSpPr>
            <p:spPr>
              <a:xfrm>
                <a:off x="6728921" y="3492194"/>
                <a:ext cx="1303455" cy="2706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t>Financial</a:t>
                </a:r>
              </a:p>
            </p:txBody>
          </p:sp>
          <p:pic>
            <p:nvPicPr>
              <p:cNvPr id="20" name="Graphic 19">
                <a:extLst>
                  <a:ext uri="{FF2B5EF4-FFF2-40B4-BE49-F238E27FC236}">
                    <a16:creationId xmlns:a16="http://schemas.microsoft.com/office/drawing/2014/main" id="{CF6E89F6-D57B-E29C-818C-6CF126CE277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227306" y="3712466"/>
                <a:ext cx="785393" cy="785393"/>
              </a:xfrm>
              <a:prstGeom prst="rect">
                <a:avLst/>
              </a:prstGeom>
            </p:spPr>
          </p:pic>
          <p:sp>
            <p:nvSpPr>
              <p:cNvPr id="21" name="TextBox 20">
                <a:extLst>
                  <a:ext uri="{FF2B5EF4-FFF2-40B4-BE49-F238E27FC236}">
                    <a16:creationId xmlns:a16="http://schemas.microsoft.com/office/drawing/2014/main" id="{503CA3A3-99AE-2D28-DF21-B5C9C9D4BA2F}"/>
                  </a:ext>
                </a:extLst>
              </p:cNvPr>
              <p:cNvSpPr txBox="1"/>
              <p:nvPr/>
            </p:nvSpPr>
            <p:spPr>
              <a:xfrm>
                <a:off x="6406285" y="4954208"/>
                <a:ext cx="1303455" cy="5413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t>Personal</a:t>
                </a:r>
                <a:b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br>
                <a: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t>&amp; social</a:t>
                </a:r>
              </a:p>
            </p:txBody>
          </p:sp>
          <p:sp>
            <p:nvSpPr>
              <p:cNvPr id="22" name="TextBox 21">
                <a:extLst>
                  <a:ext uri="{FF2B5EF4-FFF2-40B4-BE49-F238E27FC236}">
                    <a16:creationId xmlns:a16="http://schemas.microsoft.com/office/drawing/2014/main" id="{22A955E3-D23E-7E77-1EFE-A2FF2DE1E92C}"/>
                  </a:ext>
                </a:extLst>
              </p:cNvPr>
              <p:cNvSpPr txBox="1"/>
              <p:nvPr/>
            </p:nvSpPr>
            <p:spPr>
              <a:xfrm>
                <a:off x="4792544" y="4954208"/>
                <a:ext cx="1303455" cy="5413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t>Digital tech</a:t>
                </a:r>
                <a:b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br>
                <a: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t>readiness</a:t>
                </a:r>
              </a:p>
            </p:txBody>
          </p:sp>
          <p:sp>
            <p:nvSpPr>
              <p:cNvPr id="23" name="TextBox 22">
                <a:extLst>
                  <a:ext uri="{FF2B5EF4-FFF2-40B4-BE49-F238E27FC236}">
                    <a16:creationId xmlns:a16="http://schemas.microsoft.com/office/drawing/2014/main" id="{A0CF7A4D-45C2-C3DD-BDAE-E290CCBD7F07}"/>
                  </a:ext>
                </a:extLst>
              </p:cNvPr>
              <p:cNvSpPr txBox="1"/>
              <p:nvPr/>
            </p:nvSpPr>
            <p:spPr>
              <a:xfrm>
                <a:off x="4402589" y="3394342"/>
                <a:ext cx="1303455" cy="8120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t>Dwelling</a:t>
                </a:r>
                <a:b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br>
                <a: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t>&amp; local</a:t>
                </a:r>
                <a:b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br>
                <a:r>
                  <a:rPr kumimoji="0" lang="en-GB" sz="1600" b="1" i="0" u="none" strike="noStrike" kern="1200" cap="none" spc="0" normalizeH="0" baseline="0" noProof="0">
                    <a:ln>
                      <a:noFill/>
                    </a:ln>
                    <a:solidFill>
                      <a:prstClr val="white"/>
                    </a:solidFill>
                    <a:effectLst/>
                    <a:uLnTx/>
                    <a:uFillTx/>
                    <a:latin typeface="Corbel" panose="020B0503020204020204" pitchFamily="34" charset="0"/>
                    <a:ea typeface="+mn-ea"/>
                    <a:cs typeface="+mn-cs"/>
                  </a:rPr>
                  <a:t>area</a:t>
                </a:r>
              </a:p>
            </p:txBody>
          </p:sp>
          <p:pic>
            <p:nvPicPr>
              <p:cNvPr id="24" name="Graphic 23">
                <a:extLst>
                  <a:ext uri="{FF2B5EF4-FFF2-40B4-BE49-F238E27FC236}">
                    <a16:creationId xmlns:a16="http://schemas.microsoft.com/office/drawing/2014/main" id="{37E21644-244E-64B5-49AC-E18509CFB2C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24630" y="3884544"/>
                <a:ext cx="643789" cy="643789"/>
              </a:xfrm>
              <a:prstGeom prst="rect">
                <a:avLst/>
              </a:prstGeom>
            </p:spPr>
          </p:pic>
          <p:pic>
            <p:nvPicPr>
              <p:cNvPr id="25" name="Graphic 24">
                <a:extLst>
                  <a:ext uri="{FF2B5EF4-FFF2-40B4-BE49-F238E27FC236}">
                    <a16:creationId xmlns:a16="http://schemas.microsoft.com/office/drawing/2014/main" id="{EE18C501-0D9C-0699-4458-FBB68DBDE47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52775" y="5430278"/>
                <a:ext cx="541398" cy="541398"/>
              </a:xfrm>
              <a:prstGeom prst="rect">
                <a:avLst/>
              </a:prstGeom>
            </p:spPr>
          </p:pic>
          <p:pic>
            <p:nvPicPr>
              <p:cNvPr id="26" name="Graphic 25">
                <a:extLst>
                  <a:ext uri="{FF2B5EF4-FFF2-40B4-BE49-F238E27FC236}">
                    <a16:creationId xmlns:a16="http://schemas.microsoft.com/office/drawing/2014/main" id="{B33090F6-2F0F-80C6-4114-559921AA80E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187251" y="5345344"/>
                <a:ext cx="711268" cy="711268"/>
              </a:xfrm>
              <a:prstGeom prst="rect">
                <a:avLst/>
              </a:prstGeom>
            </p:spPr>
          </p:pic>
        </p:grpSp>
      </p:grpSp>
    </p:spTree>
    <p:extLst>
      <p:ext uri="{BB962C8B-B14F-4D97-AF65-F5344CB8AC3E}">
        <p14:creationId xmlns:p14="http://schemas.microsoft.com/office/powerpoint/2010/main" val="115547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34C2336-1910-F353-E779-EA3A40367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2E671-35C0-C086-8521-6E7815B3E0F1}"/>
              </a:ext>
            </a:extLst>
          </p:cNvPr>
          <p:cNvSpPr>
            <a:spLocks noGrp="1"/>
          </p:cNvSpPr>
          <p:nvPr>
            <p:ph type="title"/>
          </p:nvPr>
        </p:nvSpPr>
        <p:spPr>
          <a:xfrm>
            <a:off x="540000" y="936000"/>
            <a:ext cx="11113200" cy="720006"/>
          </a:xfrm>
        </p:spPr>
        <p:txBody>
          <a:bodyPr lIns="0"/>
          <a:lstStyle/>
          <a:p>
            <a:r>
              <a:rPr lang="en-GB" sz="4000"/>
              <a:t>Conclusion</a:t>
            </a:r>
          </a:p>
        </p:txBody>
      </p:sp>
      <p:sp>
        <p:nvSpPr>
          <p:cNvPr id="3" name="Content Placeholder 2">
            <a:extLst>
              <a:ext uri="{FF2B5EF4-FFF2-40B4-BE49-F238E27FC236}">
                <a16:creationId xmlns:a16="http://schemas.microsoft.com/office/drawing/2014/main" id="{BFFCD172-DCDA-88A5-B4D8-02977702A135}"/>
              </a:ext>
            </a:extLst>
          </p:cNvPr>
          <p:cNvSpPr>
            <a:spLocks noGrp="1"/>
          </p:cNvSpPr>
          <p:nvPr>
            <p:ph idx="1"/>
          </p:nvPr>
        </p:nvSpPr>
        <p:spPr/>
        <p:txBody>
          <a:bodyPr>
            <a:noAutofit/>
          </a:bodyPr>
          <a:lstStyle/>
          <a:p>
            <a:pPr fontAlgn="t"/>
            <a:r>
              <a:rPr lang="en-GB" sz="1600"/>
              <a:t>The four Smart and Fair outcomes set out a clear framework for addressing these challenges. Delivering a fair transition requires:</a:t>
            </a:r>
          </a:p>
          <a:p>
            <a:pPr marL="792000" fontAlgn="t">
              <a:spcBef>
                <a:spcPts val="1800"/>
              </a:spcBef>
            </a:pPr>
            <a:r>
              <a:rPr lang="en-GB" sz="1600" b="1"/>
              <a:t>A Diverse Market</a:t>
            </a:r>
            <a:r>
              <a:rPr lang="en-GB" sz="1600"/>
              <a:t>, where innovation works for a broader range of households and is supported by strong regulatory oversight</a:t>
            </a:r>
          </a:p>
          <a:p>
            <a:pPr marL="792000" fontAlgn="t">
              <a:spcBef>
                <a:spcPts val="1800"/>
              </a:spcBef>
            </a:pPr>
            <a:r>
              <a:rPr lang="en-GB" sz="1600" b="1"/>
              <a:t>Good Customer Outcomes</a:t>
            </a:r>
            <a:r>
              <a:rPr lang="en-GB" sz="1600"/>
              <a:t>, with coordinated support to ensure households are on the right combination of technology, tariffs and behaviours</a:t>
            </a:r>
          </a:p>
          <a:p>
            <a:pPr marL="792000" fontAlgn="t">
              <a:spcBef>
                <a:spcPts val="1800"/>
              </a:spcBef>
            </a:pPr>
            <a:r>
              <a:rPr lang="en-GB" sz="1600" b="1"/>
              <a:t>Confident Consumers</a:t>
            </a:r>
            <a:r>
              <a:rPr lang="en-GB" sz="1600"/>
              <a:t>, with access to clear information, trusted advice, and effective protections</a:t>
            </a:r>
          </a:p>
          <a:p>
            <a:pPr marL="792000" fontAlgn="t">
              <a:spcBef>
                <a:spcPts val="1800"/>
              </a:spcBef>
              <a:spcAft>
                <a:spcPts val="1200"/>
              </a:spcAft>
            </a:pPr>
            <a:r>
              <a:rPr lang="en-GB" sz="1600" b="1"/>
              <a:t>Responsible Networks</a:t>
            </a:r>
            <a:r>
              <a:rPr lang="en-GB" sz="1600"/>
              <a:t>, embedding fairness into planning, procurement, and system design</a:t>
            </a:r>
          </a:p>
          <a:p>
            <a:pPr fontAlgn="t"/>
            <a:r>
              <a:rPr lang="en-GB" sz="1600"/>
              <a:t>What is now needed is a shift from recognising the problem to </a:t>
            </a:r>
            <a:r>
              <a:rPr lang="en-GB" sz="1600" b="1">
                <a:solidFill>
                  <a:schemeClr val="accent2"/>
                </a:solidFill>
              </a:rPr>
              <a:t>embedding solutions across the system</a:t>
            </a:r>
            <a:r>
              <a:rPr lang="en-GB" sz="1600"/>
              <a:t>. This means strengthening oversight, improving transparency, scaling high quality trusted advice, designing more inclusive offers, and ensuring that participation is both accessible and safe. It also requires stronger coordination between government, regulators, networks, market actors, and the advice sector. Smart and Fair will continue to play a role in supporting this transition through evidence, tools, and engagement but delivering these outcomes will depend on sustained action across the energy system.</a:t>
            </a:r>
          </a:p>
          <a:p>
            <a:pPr fontAlgn="t"/>
            <a:r>
              <a:rPr lang="en-GB" sz="1600" b="1">
                <a:solidFill>
                  <a:schemeClr val="accent2"/>
                </a:solidFill>
              </a:rPr>
              <a:t>With the right interventions, the smart energy transition can deliver both efficiency and equity</a:t>
            </a:r>
            <a:r>
              <a:rPr lang="en-GB" sz="1600"/>
              <a:t>. Without them, it risks reinforcing existing inequalities and missing a critical opportunity to build a fairer energy system for all.</a:t>
            </a:r>
          </a:p>
        </p:txBody>
      </p:sp>
      <p:pic>
        <p:nvPicPr>
          <p:cNvPr id="5" name="Graphic 4">
            <a:extLst>
              <a:ext uri="{FF2B5EF4-FFF2-40B4-BE49-F238E27FC236}">
                <a16:creationId xmlns:a16="http://schemas.microsoft.com/office/drawing/2014/main" id="{0DD4324D-4B93-4ACD-03EE-F93DFA48F43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31689" y="2542503"/>
            <a:ext cx="450000" cy="450000"/>
          </a:xfrm>
          <a:prstGeom prst="rect">
            <a:avLst/>
          </a:prstGeom>
        </p:spPr>
      </p:pic>
      <p:pic>
        <p:nvPicPr>
          <p:cNvPr id="9" name="Graphic 8">
            <a:extLst>
              <a:ext uri="{FF2B5EF4-FFF2-40B4-BE49-F238E27FC236}">
                <a16:creationId xmlns:a16="http://schemas.microsoft.com/office/drawing/2014/main" id="{4FB5C5B9-0049-E829-F36F-E32DAC5B95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1689" y="3487533"/>
            <a:ext cx="450000" cy="450000"/>
          </a:xfrm>
          <a:prstGeom prst="rect">
            <a:avLst/>
          </a:prstGeom>
        </p:spPr>
      </p:pic>
      <p:pic>
        <p:nvPicPr>
          <p:cNvPr id="11" name="Graphic 10">
            <a:extLst>
              <a:ext uri="{FF2B5EF4-FFF2-40B4-BE49-F238E27FC236}">
                <a16:creationId xmlns:a16="http://schemas.microsoft.com/office/drawing/2014/main" id="{C39AA1A2-E944-524E-8DE1-66BEAF1FEDF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1689" y="3015018"/>
            <a:ext cx="450000" cy="450000"/>
          </a:xfrm>
          <a:prstGeom prst="rect">
            <a:avLst/>
          </a:prstGeom>
        </p:spPr>
      </p:pic>
      <p:pic>
        <p:nvPicPr>
          <p:cNvPr id="14" name="Graphic 13">
            <a:extLst>
              <a:ext uri="{FF2B5EF4-FFF2-40B4-BE49-F238E27FC236}">
                <a16:creationId xmlns:a16="http://schemas.microsoft.com/office/drawing/2014/main" id="{3FB95ACB-8645-2414-66B8-9696D714B21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31689" y="2069988"/>
            <a:ext cx="450000" cy="450000"/>
          </a:xfrm>
          <a:prstGeom prst="rect">
            <a:avLst/>
          </a:prstGeom>
        </p:spPr>
      </p:pic>
    </p:spTree>
    <p:extLst>
      <p:ext uri="{BB962C8B-B14F-4D97-AF65-F5344CB8AC3E}">
        <p14:creationId xmlns:p14="http://schemas.microsoft.com/office/powerpoint/2010/main" val="1109128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E62197A-D220-25A9-E150-FB36209A2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A06F4-3DA6-1CD7-9F23-1FE3CCAD0619}"/>
              </a:ext>
            </a:extLst>
          </p:cNvPr>
          <p:cNvSpPr>
            <a:spLocks noGrp="1"/>
          </p:cNvSpPr>
          <p:nvPr>
            <p:ph type="title"/>
          </p:nvPr>
        </p:nvSpPr>
        <p:spPr>
          <a:xfrm>
            <a:off x="540000" y="936000"/>
            <a:ext cx="11113200" cy="720006"/>
          </a:xfrm>
        </p:spPr>
        <p:txBody>
          <a:bodyPr lIns="0"/>
          <a:lstStyle/>
          <a:p>
            <a:r>
              <a:rPr lang="en-GB" sz="4000"/>
              <a:t>Advisory board</a:t>
            </a:r>
          </a:p>
        </p:txBody>
      </p:sp>
      <p:sp>
        <p:nvSpPr>
          <p:cNvPr id="3" name="Content Placeholder 2">
            <a:extLst>
              <a:ext uri="{FF2B5EF4-FFF2-40B4-BE49-F238E27FC236}">
                <a16:creationId xmlns:a16="http://schemas.microsoft.com/office/drawing/2014/main" id="{3DD451A1-41EF-B91C-3DDD-B6FABC268802}"/>
              </a:ext>
            </a:extLst>
          </p:cNvPr>
          <p:cNvSpPr>
            <a:spLocks noGrp="1"/>
          </p:cNvSpPr>
          <p:nvPr>
            <p:ph idx="1"/>
          </p:nvPr>
        </p:nvSpPr>
        <p:spPr>
          <a:xfrm>
            <a:off x="540000" y="1764144"/>
            <a:ext cx="11113200" cy="1008873"/>
          </a:xfrm>
        </p:spPr>
        <p:txBody>
          <a:bodyPr numCol="1">
            <a:noAutofit/>
          </a:bodyPr>
          <a:lstStyle/>
          <a:p>
            <a:pPr fontAlgn="t"/>
            <a:r>
              <a:rPr lang="en-GB" sz="2400"/>
              <a:t>The Smart and Fair programme is guided by a distinguished Advisory Board, ensuring the credibility and real-world relevance of our work. </a:t>
            </a:r>
          </a:p>
          <a:p>
            <a:pPr fontAlgn="t">
              <a:spcBef>
                <a:spcPts val="600"/>
              </a:spcBef>
            </a:pPr>
            <a:r>
              <a:rPr lang="en-GB" sz="2400"/>
              <a:t>Smart &amp; Fair Advisory Board members include: </a:t>
            </a:r>
          </a:p>
        </p:txBody>
      </p:sp>
      <p:sp>
        <p:nvSpPr>
          <p:cNvPr id="11" name="TextBox 10">
            <a:extLst>
              <a:ext uri="{FF2B5EF4-FFF2-40B4-BE49-F238E27FC236}">
                <a16:creationId xmlns:a16="http://schemas.microsoft.com/office/drawing/2014/main" id="{32F23102-86CD-7495-490A-3BAA5F90D0BA}"/>
              </a:ext>
            </a:extLst>
          </p:cNvPr>
          <p:cNvSpPr txBox="1"/>
          <p:nvPr/>
        </p:nvSpPr>
        <p:spPr>
          <a:xfrm>
            <a:off x="538799" y="2994281"/>
            <a:ext cx="11219191" cy="2651145"/>
          </a:xfrm>
          <a:prstGeom prst="rect">
            <a:avLst/>
          </a:prstGeom>
          <a:noFill/>
        </p:spPr>
        <p:txBody>
          <a:bodyPr wrap="square" numCol="2" spcCol="216000">
            <a:noAutofit/>
          </a:bodyPr>
          <a:lstStyle/>
          <a:p>
            <a:pPr marL="342900" indent="-342900" fontAlgn="t">
              <a:buFont typeface="Arial" panose="020B0604020202020204" pitchFamily="34" charset="0"/>
              <a:buChar char="•"/>
            </a:pPr>
            <a:r>
              <a:rPr lang="en-GB" sz="2400"/>
              <a:t>SSEN (funder), NGED (funder)</a:t>
            </a:r>
          </a:p>
          <a:p>
            <a:pPr marL="342900" indent="-342900" fontAlgn="t">
              <a:buFont typeface="Arial" panose="020B0604020202020204" pitchFamily="34" charset="0"/>
              <a:buChar char="•"/>
            </a:pPr>
            <a:r>
              <a:rPr lang="en-GB" sz="2400"/>
              <a:t>Citizens Advice</a:t>
            </a:r>
          </a:p>
          <a:p>
            <a:pPr marL="342900" indent="-342900" fontAlgn="t">
              <a:buFont typeface="Arial" panose="020B0604020202020204" pitchFamily="34" charset="0"/>
              <a:buChar char="•"/>
            </a:pPr>
            <a:r>
              <a:rPr lang="en-GB" sz="2400"/>
              <a:t>Department for Energy Security and Net Zero</a:t>
            </a:r>
          </a:p>
          <a:p>
            <a:pPr marL="342900" indent="-342900" fontAlgn="t">
              <a:buFont typeface="Arial" panose="020B0604020202020204" pitchFamily="34" charset="0"/>
              <a:buChar char="•"/>
            </a:pPr>
            <a:r>
              <a:rPr lang="en-GB" sz="2400"/>
              <a:t>Energy Demand Research Centre (EDRC) </a:t>
            </a:r>
          </a:p>
          <a:p>
            <a:pPr marL="342900" indent="-342900" fontAlgn="t">
              <a:buFont typeface="Arial" panose="020B0604020202020204" pitchFamily="34" charset="0"/>
              <a:buChar char="•"/>
            </a:pPr>
            <a:r>
              <a:rPr lang="en-GB" sz="2400"/>
              <a:t>Energy UK</a:t>
            </a:r>
          </a:p>
          <a:p>
            <a:pPr marL="342900" indent="-342900" fontAlgn="t">
              <a:buFont typeface="Arial" panose="020B0604020202020204" pitchFamily="34" charset="0"/>
              <a:buChar char="•"/>
            </a:pPr>
            <a:r>
              <a:rPr lang="en-GB" sz="2400"/>
              <a:t>Flex Assure</a:t>
            </a:r>
          </a:p>
          <a:p>
            <a:pPr marL="342900" indent="-342900" fontAlgn="t">
              <a:buFont typeface="Arial" panose="020B0604020202020204" pitchFamily="34" charset="0"/>
              <a:buChar char="•"/>
            </a:pPr>
            <a:r>
              <a:rPr lang="en-GB" sz="2400"/>
              <a:t>Low Carbon Hub</a:t>
            </a:r>
          </a:p>
          <a:p>
            <a:pPr marL="342900" indent="-342900" fontAlgn="t">
              <a:buFont typeface="Arial" panose="020B0604020202020204" pitchFamily="34" charset="0"/>
              <a:buChar char="•"/>
            </a:pPr>
            <a:r>
              <a:rPr lang="en-GB" sz="2400"/>
              <a:t>National Energy System Operator (NESO)</a:t>
            </a:r>
          </a:p>
          <a:p>
            <a:pPr marL="342900" indent="-342900" fontAlgn="t">
              <a:buFont typeface="Arial" panose="020B0604020202020204" pitchFamily="34" charset="0"/>
              <a:buChar char="•"/>
            </a:pPr>
            <a:r>
              <a:rPr lang="en-GB" sz="2400"/>
              <a:t>Northern Powergrid</a:t>
            </a:r>
          </a:p>
          <a:p>
            <a:pPr marL="342900" indent="-342900" fontAlgn="t">
              <a:buFont typeface="Arial" panose="020B0604020202020204" pitchFamily="34" charset="0"/>
              <a:buChar char="•"/>
            </a:pPr>
            <a:r>
              <a:rPr lang="en-GB" sz="2400"/>
              <a:t>Octopus Energy</a:t>
            </a:r>
          </a:p>
          <a:p>
            <a:pPr marL="342900" indent="-342900" fontAlgn="t">
              <a:buFont typeface="Arial" panose="020B0604020202020204" pitchFamily="34" charset="0"/>
              <a:buChar char="•"/>
            </a:pPr>
            <a:r>
              <a:rPr lang="en-GB" sz="2400"/>
              <a:t>Ofgem</a:t>
            </a:r>
          </a:p>
          <a:p>
            <a:pPr marL="342900" indent="-342900" fontAlgn="t">
              <a:buFont typeface="Arial" panose="020B0604020202020204" pitchFamily="34" charset="0"/>
              <a:buChar char="•"/>
            </a:pPr>
            <a:r>
              <a:rPr lang="en-GB" sz="2400"/>
              <a:t>Ombudsman Services</a:t>
            </a:r>
          </a:p>
        </p:txBody>
      </p:sp>
    </p:spTree>
    <p:extLst>
      <p:ext uri="{BB962C8B-B14F-4D97-AF65-F5344CB8AC3E}">
        <p14:creationId xmlns:p14="http://schemas.microsoft.com/office/powerpoint/2010/main" val="16790338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2E79DBE-89ED-1937-919A-AC06AC2FC9F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F5AB19-6D1E-C480-9CE1-43657A377969}"/>
              </a:ext>
              <a:ext uri="{C183D7F6-B498-43B3-948B-1728B52AA6E4}">
                <adec:decorative xmlns:adec="http://schemas.microsoft.com/office/drawing/2017/decorative" val="1"/>
              </a:ext>
            </a:extLst>
          </p:cNvPr>
          <p:cNvSpPr/>
          <p:nvPr/>
        </p:nvSpPr>
        <p:spPr>
          <a:xfrm>
            <a:off x="540000" y="1505972"/>
            <a:ext cx="4602270" cy="473914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F597DB2-B4AF-AC76-FEA2-CC8734F0C8F1}"/>
              </a:ext>
              <a:ext uri="{C183D7F6-B498-43B3-948B-1728B52AA6E4}">
                <adec:decorative xmlns:adec="http://schemas.microsoft.com/office/drawing/2017/decorative" val="1"/>
              </a:ext>
            </a:extLst>
          </p:cNvPr>
          <p:cNvSpPr/>
          <p:nvPr/>
        </p:nvSpPr>
        <p:spPr>
          <a:xfrm>
            <a:off x="5142270" y="1505972"/>
            <a:ext cx="6509729" cy="47391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FEFD079-1DFD-216F-9C62-3922A50F4D20}"/>
              </a:ext>
            </a:extLst>
          </p:cNvPr>
          <p:cNvSpPr txBox="1"/>
          <p:nvPr/>
        </p:nvSpPr>
        <p:spPr>
          <a:xfrm>
            <a:off x="540000" y="1539352"/>
            <a:ext cx="4602270" cy="4672388"/>
          </a:xfrm>
          <a:prstGeom prst="rect">
            <a:avLst/>
          </a:prstGeom>
          <a:noFill/>
        </p:spPr>
        <p:txBody>
          <a:bodyPr wrap="square" lIns="216000" tIns="180000" rIns="36000" bIns="180000" rtlCol="0">
            <a:spAutoFit/>
          </a:bodyPr>
          <a:lstStyle/>
          <a:p>
            <a:pPr algn="l"/>
            <a:r>
              <a:rPr lang="en-GB" sz="3200" b="1">
                <a:solidFill>
                  <a:schemeClr val="bg1"/>
                </a:solidFill>
                <a:latin typeface="Corbel" panose="020B0503020204020204" pitchFamily="34" charset="0"/>
              </a:rPr>
              <a:t>Visit our site:</a:t>
            </a:r>
            <a:endParaRPr lang="en-GB" sz="2800" b="1">
              <a:solidFill>
                <a:schemeClr val="bg1"/>
              </a:solidFill>
              <a:latin typeface="Corbel" panose="020B0503020204020204" pitchFamily="34" charset="0"/>
            </a:endParaRPr>
          </a:p>
          <a:p>
            <a:pPr algn="l"/>
            <a:r>
              <a:rPr lang="en-GB" sz="2800" i="1">
                <a:solidFill>
                  <a:schemeClr val="bg1"/>
                </a:solidFill>
                <a:latin typeface="Corbel" panose="020B0503020204020204" pitchFamily="34" charset="0"/>
                <a:hlinkClick r:id="rId2">
                  <a:extLst>
                    <a:ext uri="{A12FA001-AC4F-418D-AE19-62706E023703}">
                      <ahyp:hlinkClr xmlns:ahyp="http://schemas.microsoft.com/office/drawing/2018/hyperlinkcolor" val="tx"/>
                    </a:ext>
                  </a:extLst>
                </a:hlinkClick>
              </a:rPr>
              <a:t>www.cse.org.uk</a:t>
            </a:r>
            <a:endParaRPr lang="en-GB" sz="2800" i="1">
              <a:solidFill>
                <a:schemeClr val="bg1"/>
              </a:solidFill>
              <a:latin typeface="Corbel" panose="020B0503020204020204" pitchFamily="34" charset="0"/>
            </a:endParaRPr>
          </a:p>
          <a:p>
            <a:pPr>
              <a:spcBef>
                <a:spcPts val="1200"/>
              </a:spcBef>
            </a:pPr>
            <a:r>
              <a:rPr lang="en-GB" sz="3200" b="1">
                <a:solidFill>
                  <a:schemeClr val="bg1"/>
                </a:solidFill>
                <a:latin typeface="Corbel" panose="020B0503020204020204" pitchFamily="34" charset="0"/>
              </a:rPr>
              <a:t>Sign up to our newsletter:</a:t>
            </a:r>
          </a:p>
          <a:p>
            <a:r>
              <a:rPr lang="en-GB" sz="2800" i="1">
                <a:solidFill>
                  <a:schemeClr val="bg1"/>
                </a:solidFill>
                <a:latin typeface="Corbel" panose="020B0503020204020204" pitchFamily="34" charset="0"/>
                <a:hlinkClick r:id="rId3">
                  <a:extLst>
                    <a:ext uri="{A12FA001-AC4F-418D-AE19-62706E023703}">
                      <ahyp:hlinkClr xmlns:ahyp="http://schemas.microsoft.com/office/drawing/2018/hyperlinkcolor" val="tx"/>
                    </a:ext>
                  </a:extLst>
                </a:hlinkClick>
              </a:rPr>
              <a:t>www.cse.org.uk/newsletter</a:t>
            </a:r>
            <a:endParaRPr lang="en-GB" sz="2800" i="1">
              <a:solidFill>
                <a:schemeClr val="bg1"/>
              </a:solidFill>
              <a:latin typeface="Corbel" panose="020B0503020204020204" pitchFamily="34" charset="0"/>
            </a:endParaRPr>
          </a:p>
          <a:p>
            <a:pPr>
              <a:spcBef>
                <a:spcPts val="1200"/>
              </a:spcBef>
            </a:pPr>
            <a:r>
              <a:rPr lang="en-GB" sz="3200" b="1">
                <a:solidFill>
                  <a:schemeClr val="bg1"/>
                </a:solidFill>
                <a:latin typeface="Corbel" panose="020B0503020204020204" pitchFamily="34" charset="0"/>
              </a:rPr>
              <a:t>Follow our socials:</a:t>
            </a:r>
          </a:p>
          <a:p>
            <a:pPr>
              <a:spcBef>
                <a:spcPts val="1200"/>
              </a:spcBef>
            </a:pPr>
            <a:r>
              <a:rPr lang="en-GB" sz="2800" i="1">
                <a:solidFill>
                  <a:schemeClr val="bg1"/>
                </a:solidFill>
                <a:latin typeface="Corbel" panose="020B0503020204020204" pitchFamily="34" charset="0"/>
                <a:hlinkClick r:id="rId4">
                  <a:extLst>
                    <a:ext uri="{A12FA001-AC4F-418D-AE19-62706E023703}">
                      <ahyp:hlinkClr xmlns:ahyp="http://schemas.microsoft.com/office/drawing/2018/hyperlinkcolor" val="tx"/>
                    </a:ext>
                  </a:extLst>
                </a:hlinkClick>
              </a:rPr>
              <a:t>LinkedIn</a:t>
            </a:r>
            <a:r>
              <a:rPr lang="en-GB" sz="2800" i="1">
                <a:solidFill>
                  <a:schemeClr val="bg1"/>
                </a:solidFill>
                <a:latin typeface="Corbel" panose="020B0503020204020204" pitchFamily="34" charset="0"/>
              </a:rPr>
              <a:t> </a:t>
            </a:r>
          </a:p>
          <a:p>
            <a:pPr>
              <a:spcBef>
                <a:spcPts val="1200"/>
              </a:spcBef>
            </a:pPr>
            <a:r>
              <a:rPr lang="en-GB" sz="2800" i="1">
                <a:solidFill>
                  <a:schemeClr val="bg1"/>
                </a:solidFill>
                <a:latin typeface="Corbel" panose="020B0503020204020204" pitchFamily="34" charset="0"/>
                <a:hlinkClick r:id="rId5">
                  <a:extLst>
                    <a:ext uri="{A12FA001-AC4F-418D-AE19-62706E023703}">
                      <ahyp:hlinkClr xmlns:ahyp="http://schemas.microsoft.com/office/drawing/2018/hyperlinkcolor" val="tx"/>
                    </a:ext>
                  </a:extLst>
                </a:hlinkClick>
              </a:rPr>
              <a:t>Bluesky</a:t>
            </a:r>
            <a:endParaRPr lang="en-GB" sz="3200" b="1" i="1">
              <a:solidFill>
                <a:schemeClr val="bg1"/>
              </a:solidFill>
              <a:latin typeface="Corbel" panose="020B0503020204020204" pitchFamily="34" charset="0"/>
            </a:endParaRPr>
          </a:p>
        </p:txBody>
      </p:sp>
      <p:sp>
        <p:nvSpPr>
          <p:cNvPr id="9" name="TextBox 8">
            <a:extLst>
              <a:ext uri="{FF2B5EF4-FFF2-40B4-BE49-F238E27FC236}">
                <a16:creationId xmlns:a16="http://schemas.microsoft.com/office/drawing/2014/main" id="{0D289F5C-3F85-6505-D82E-92A813444177}"/>
              </a:ext>
            </a:extLst>
          </p:cNvPr>
          <p:cNvSpPr txBox="1"/>
          <p:nvPr/>
        </p:nvSpPr>
        <p:spPr>
          <a:xfrm>
            <a:off x="5142269" y="1505971"/>
            <a:ext cx="6509729" cy="4857053"/>
          </a:xfrm>
          <a:prstGeom prst="rect">
            <a:avLst/>
          </a:prstGeom>
          <a:noFill/>
        </p:spPr>
        <p:txBody>
          <a:bodyPr wrap="square" lIns="216000" tIns="180000" rIns="36000" bIns="180000" rtlCol="0">
            <a:spAutoFit/>
          </a:bodyPr>
          <a:lstStyle/>
          <a:p>
            <a:pPr algn="l"/>
            <a:r>
              <a:rPr lang="en-GB" sz="3200" b="1">
                <a:latin typeface="Corbel" panose="020B0503020204020204" pitchFamily="34" charset="0"/>
              </a:rPr>
              <a:t>Contact us</a:t>
            </a:r>
          </a:p>
          <a:p>
            <a:pPr algn="l"/>
            <a:r>
              <a:rPr lang="en-GB" sz="2800">
                <a:latin typeface="Corbel" panose="020B0503020204020204" pitchFamily="34" charset="0"/>
              </a:rPr>
              <a:t>Get in touch with any thoughts or questions at </a:t>
            </a:r>
            <a:r>
              <a:rPr lang="en-GB" sz="2800" i="1" u="sng">
                <a:latin typeface="Corbel" panose="020B0503020204020204" pitchFamily="34" charset="0"/>
                <a:hlinkClick r:id="rId6"/>
              </a:rPr>
              <a:t>info@cse.org.uk</a:t>
            </a:r>
            <a:endParaRPr lang="en-GB" sz="2800">
              <a:latin typeface="Corbel" panose="020B0503020204020204" pitchFamily="34" charset="0"/>
            </a:endParaRPr>
          </a:p>
          <a:p>
            <a:pPr>
              <a:spcBef>
                <a:spcPts val="1200"/>
              </a:spcBef>
            </a:pPr>
            <a:r>
              <a:rPr lang="en-GB" sz="3200" b="1">
                <a:latin typeface="Corbel" panose="020B0503020204020204" pitchFamily="34" charset="0"/>
              </a:rPr>
              <a:t>Find out more about us</a:t>
            </a:r>
          </a:p>
          <a:p>
            <a:r>
              <a:rPr lang="en-GB" sz="2800" i="1">
                <a:latin typeface="Corbel" panose="020B0503020204020204" pitchFamily="34" charset="0"/>
                <a:hlinkClick r:id="rId7"/>
              </a:rPr>
              <a:t>www.cse.org.uk/about-us</a:t>
            </a:r>
            <a:endParaRPr lang="en-GB" sz="2800" i="1">
              <a:latin typeface="Corbel" panose="020B0503020204020204" pitchFamily="34" charset="0"/>
            </a:endParaRPr>
          </a:p>
          <a:p>
            <a:pPr algn="l">
              <a:spcBef>
                <a:spcPts val="1200"/>
              </a:spcBef>
            </a:pPr>
            <a:r>
              <a:rPr lang="en-GB" sz="3200" b="1">
                <a:latin typeface="Corbel" panose="020B0503020204020204" pitchFamily="34" charset="0"/>
              </a:rPr>
              <a:t>Support our work</a:t>
            </a:r>
          </a:p>
          <a:p>
            <a:pPr algn="l"/>
            <a:r>
              <a:rPr lang="en-GB" sz="2800" i="1">
                <a:latin typeface="Corbel" panose="020B0503020204020204" pitchFamily="34" charset="0"/>
              </a:rPr>
              <a:t>Donate at </a:t>
            </a:r>
            <a:r>
              <a:rPr lang="en-GB" sz="2800" i="1">
                <a:latin typeface="Corbel" panose="020B0503020204020204" pitchFamily="34" charset="0"/>
                <a:hlinkClick r:id="rId8"/>
              </a:rPr>
              <a:t>www.cse.org.uk/donate</a:t>
            </a:r>
            <a:endParaRPr lang="en-GB" sz="2800" i="1">
              <a:latin typeface="Corbel" panose="020B0503020204020204" pitchFamily="34" charset="0"/>
            </a:endParaRPr>
          </a:p>
          <a:p>
            <a:pPr algn="l"/>
            <a:endParaRPr lang="en-GB" sz="3200">
              <a:latin typeface="Corbel" panose="020B0503020204020204" pitchFamily="34" charset="0"/>
            </a:endParaRPr>
          </a:p>
          <a:p>
            <a:pPr algn="l"/>
            <a:endParaRPr lang="en-GB" sz="3200">
              <a:latin typeface="Corbel" panose="020B0503020204020204" pitchFamily="34" charset="0"/>
            </a:endParaRPr>
          </a:p>
        </p:txBody>
      </p:sp>
      <p:sp>
        <p:nvSpPr>
          <p:cNvPr id="4" name="Title 3">
            <a:extLst>
              <a:ext uri="{FF2B5EF4-FFF2-40B4-BE49-F238E27FC236}">
                <a16:creationId xmlns:a16="http://schemas.microsoft.com/office/drawing/2014/main" id="{626D5F94-AC42-FF7E-AB66-F616A51F26EB}"/>
              </a:ext>
            </a:extLst>
          </p:cNvPr>
          <p:cNvSpPr>
            <a:spLocks noGrp="1"/>
          </p:cNvSpPr>
          <p:nvPr>
            <p:ph type="title"/>
          </p:nvPr>
        </p:nvSpPr>
        <p:spPr>
          <a:xfrm>
            <a:off x="540000" y="-720006"/>
            <a:ext cx="11113200" cy="720006"/>
          </a:xfrm>
        </p:spPr>
        <p:txBody>
          <a:bodyPr lIns="0" anchor="b"/>
          <a:lstStyle/>
          <a:p>
            <a:r>
              <a:rPr lang="en-GB"/>
              <a:t>Contact us</a:t>
            </a:r>
          </a:p>
        </p:txBody>
      </p:sp>
    </p:spTree>
    <p:extLst>
      <p:ext uri="{BB962C8B-B14F-4D97-AF65-F5344CB8AC3E}">
        <p14:creationId xmlns:p14="http://schemas.microsoft.com/office/powerpoint/2010/main" val="40204525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7DAB70-B534-3314-E5B8-95CA59C3D88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120" y="1538752"/>
            <a:ext cx="4175760" cy="1791676"/>
          </a:xfrm>
          <a:prstGeom prst="rect">
            <a:avLst/>
          </a:prstGeom>
        </p:spPr>
      </p:pic>
      <p:sp>
        <p:nvSpPr>
          <p:cNvPr id="6" name="TextBox 5">
            <a:extLst>
              <a:ext uri="{FF2B5EF4-FFF2-40B4-BE49-F238E27FC236}">
                <a16:creationId xmlns:a16="http://schemas.microsoft.com/office/drawing/2014/main" id="{CF981DEB-1476-1D7F-6B89-A086D4AC48BC}"/>
              </a:ext>
            </a:extLst>
          </p:cNvPr>
          <p:cNvSpPr txBox="1"/>
          <p:nvPr/>
        </p:nvSpPr>
        <p:spPr>
          <a:xfrm>
            <a:off x="2809875" y="4669792"/>
            <a:ext cx="6572250" cy="1938992"/>
          </a:xfrm>
          <a:prstGeom prst="rect">
            <a:avLst/>
          </a:prstGeom>
          <a:noFill/>
        </p:spPr>
        <p:txBody>
          <a:bodyPr wrap="square" rtlCol="0">
            <a:spAutoFit/>
          </a:bodyPr>
          <a:lstStyle/>
          <a:p>
            <a:pPr algn="ctr"/>
            <a:r>
              <a:rPr lang="en-GB" sz="2000" noProof="0">
                <a:solidFill>
                  <a:srgbClr val="F5F2EB"/>
                </a:solidFill>
                <a:effectLst/>
                <a:latin typeface="Corbel" panose="020B0503020204020204" pitchFamily="34" charset="0"/>
                <a:ea typeface="Aptos" panose="020B0004020202020204" pitchFamily="34" charset="0"/>
                <a:cs typeface="Aptos" panose="020B0004020202020204" pitchFamily="34" charset="0"/>
              </a:rPr>
              <a:t>We’re a </a:t>
            </a:r>
            <a:r>
              <a:rPr lang="en-GB" sz="2000" noProof="0">
                <a:solidFill>
                  <a:schemeClr val="bg1"/>
                </a:solidFill>
                <a:effectLst/>
                <a:latin typeface="Corbel" panose="020B0503020204020204" pitchFamily="34" charset="0"/>
                <a:ea typeface="Aptos" panose="020B0004020202020204" pitchFamily="34" charset="0"/>
                <a:cs typeface="Aptos" panose="020B0004020202020204" pitchFamily="34" charset="0"/>
              </a:rPr>
              <a:t>charity (</a:t>
            </a:r>
            <a:r>
              <a:rPr lang="en-GB" sz="2000" noProof="0">
                <a:solidFill>
                  <a:schemeClr val="bg1"/>
                </a:solidFill>
              </a:rPr>
              <a:t>298740) </a:t>
            </a:r>
            <a:r>
              <a:rPr lang="en-GB" sz="2000" noProof="0">
                <a:solidFill>
                  <a:schemeClr val="bg1"/>
                </a:solidFill>
                <a:effectLst/>
                <a:latin typeface="Corbel" panose="020B0503020204020204" pitchFamily="34" charset="0"/>
                <a:ea typeface="Aptos" panose="020B0004020202020204" pitchFamily="34" charset="0"/>
                <a:cs typeface="Aptos" panose="020B0004020202020204" pitchFamily="34" charset="0"/>
              </a:rPr>
              <a:t>supporting </a:t>
            </a:r>
            <a:r>
              <a:rPr lang="en-GB" sz="2000" noProof="0">
                <a:solidFill>
                  <a:srgbClr val="F5F2EB"/>
                </a:solidFill>
                <a:effectLst/>
                <a:latin typeface="Corbel" panose="020B0503020204020204" pitchFamily="34" charset="0"/>
                <a:ea typeface="Aptos" panose="020B0004020202020204" pitchFamily="34" charset="0"/>
                <a:cs typeface="Aptos" panose="020B0004020202020204" pitchFamily="34" charset="0"/>
              </a:rPr>
              <a:t>people and organisations across the UK to tackle the climate emergency and end the suffering caused by cold homes.</a:t>
            </a:r>
          </a:p>
          <a:p>
            <a:pPr algn="ctr"/>
            <a:r>
              <a:rPr lang="en-GB" sz="4000" b="1" noProof="0">
                <a:solidFill>
                  <a:schemeClr val="accent1"/>
                </a:solidFill>
                <a:latin typeface="Corbel" panose="020B0503020204020204" pitchFamily="34" charset="0"/>
                <a:ea typeface="Aptos" panose="020B0004020202020204" pitchFamily="34" charset="0"/>
                <a:cs typeface="Aptos" panose="020B0004020202020204" pitchFamily="34" charset="0"/>
              </a:rPr>
              <a:t>cse.org.uk</a:t>
            </a:r>
          </a:p>
          <a:p>
            <a:pPr algn="r"/>
            <a:r>
              <a:rPr lang="en-GB" sz="2000" noProof="0">
                <a:solidFill>
                  <a:srgbClr val="F5F2EB"/>
                </a:solidFill>
                <a:effectLst/>
                <a:latin typeface="Corbel" panose="020B0503020204020204" pitchFamily="34" charset="0"/>
                <a:ea typeface="Aptos" panose="020B0004020202020204" pitchFamily="34" charset="0"/>
                <a:cs typeface="Aptos" panose="020B0004020202020204" pitchFamily="34" charset="0"/>
              </a:rPr>
              <a:t> </a:t>
            </a:r>
          </a:p>
        </p:txBody>
      </p:sp>
      <p:grpSp>
        <p:nvGrpSpPr>
          <p:cNvPr id="2" name="Group 1">
            <a:extLst>
              <a:ext uri="{FF2B5EF4-FFF2-40B4-BE49-F238E27FC236}">
                <a16:creationId xmlns:a16="http://schemas.microsoft.com/office/drawing/2014/main" id="{F824551F-CF9D-5710-22EE-91AFF253F52C}"/>
              </a:ext>
              <a:ext uri="{C183D7F6-B498-43B3-948B-1728B52AA6E4}">
                <adec:decorative xmlns:adec="http://schemas.microsoft.com/office/drawing/2017/decorative" val="1"/>
              </a:ext>
            </a:extLst>
          </p:cNvPr>
          <p:cNvGrpSpPr/>
          <p:nvPr/>
        </p:nvGrpSpPr>
        <p:grpSpPr>
          <a:xfrm>
            <a:off x="540000" y="328227"/>
            <a:ext cx="11113200" cy="444027"/>
            <a:chOff x="540000" y="328227"/>
            <a:chExt cx="11113200" cy="444027"/>
          </a:xfrm>
        </p:grpSpPr>
        <p:pic>
          <p:nvPicPr>
            <p:cNvPr id="3" name="Picture 2">
              <a:extLst>
                <a:ext uri="{FF2B5EF4-FFF2-40B4-BE49-F238E27FC236}">
                  <a16:creationId xmlns:a16="http://schemas.microsoft.com/office/drawing/2014/main" id="{9A2ACD64-9964-6E0C-7D3E-0184C09D776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906193" y="328227"/>
              <a:ext cx="680261" cy="347635"/>
            </a:xfrm>
            <a:prstGeom prst="rect">
              <a:avLst/>
            </a:prstGeom>
            <a:ln w="12700">
              <a:noFill/>
            </a:ln>
          </p:spPr>
        </p:pic>
        <p:cxnSp>
          <p:nvCxnSpPr>
            <p:cNvPr id="4" name="Straight Connector 3">
              <a:extLst>
                <a:ext uri="{FF2B5EF4-FFF2-40B4-BE49-F238E27FC236}">
                  <a16:creationId xmlns:a16="http://schemas.microsoft.com/office/drawing/2014/main" id="{D1C1C13A-EE77-241C-0E85-06C31D49A8E8}"/>
                </a:ext>
              </a:extLst>
            </p:cNvPr>
            <p:cNvCxnSpPr>
              <a:cxnSpLocks/>
            </p:cNvCxnSpPr>
            <p:nvPr/>
          </p:nvCxnSpPr>
          <p:spPr>
            <a:xfrm>
              <a:off x="540000" y="772254"/>
              <a:ext cx="11113200"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grpSp>
      <p:sp>
        <p:nvSpPr>
          <p:cNvPr id="7" name="Title 6">
            <a:extLst>
              <a:ext uri="{FF2B5EF4-FFF2-40B4-BE49-F238E27FC236}">
                <a16:creationId xmlns:a16="http://schemas.microsoft.com/office/drawing/2014/main" id="{157D5751-945B-EC49-079D-95B4E632491D}"/>
              </a:ext>
            </a:extLst>
          </p:cNvPr>
          <p:cNvSpPr>
            <a:spLocks noGrp="1"/>
          </p:cNvSpPr>
          <p:nvPr>
            <p:ph type="title"/>
          </p:nvPr>
        </p:nvSpPr>
        <p:spPr>
          <a:xfrm>
            <a:off x="540000" y="-720006"/>
            <a:ext cx="11113200" cy="720006"/>
          </a:xfrm>
        </p:spPr>
        <p:txBody>
          <a:bodyPr lIns="0" anchor="b"/>
          <a:lstStyle/>
          <a:p>
            <a:r>
              <a:rPr lang="en-GB"/>
              <a:t>End slide</a:t>
            </a:r>
          </a:p>
        </p:txBody>
      </p:sp>
    </p:spTree>
    <p:extLst>
      <p:ext uri="{BB962C8B-B14F-4D97-AF65-F5344CB8AC3E}">
        <p14:creationId xmlns:p14="http://schemas.microsoft.com/office/powerpoint/2010/main" val="207453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AD92-F799-E16F-74E8-244FCF3EC39F}"/>
              </a:ext>
            </a:extLst>
          </p:cNvPr>
          <p:cNvSpPr>
            <a:spLocks noGrp="1"/>
          </p:cNvSpPr>
          <p:nvPr>
            <p:ph type="title"/>
          </p:nvPr>
        </p:nvSpPr>
        <p:spPr>
          <a:xfrm>
            <a:off x="540000" y="936000"/>
            <a:ext cx="11113200" cy="720006"/>
          </a:xfrm>
        </p:spPr>
        <p:txBody>
          <a:bodyPr/>
          <a:lstStyle/>
          <a:p>
            <a:r>
              <a:rPr lang="en-GB" sz="4000"/>
              <a:t>Smart and Fair approach</a:t>
            </a:r>
          </a:p>
        </p:txBody>
      </p:sp>
      <p:sp>
        <p:nvSpPr>
          <p:cNvPr id="3" name="Content Placeholder 2">
            <a:extLst>
              <a:ext uri="{FF2B5EF4-FFF2-40B4-BE49-F238E27FC236}">
                <a16:creationId xmlns:a16="http://schemas.microsoft.com/office/drawing/2014/main" id="{983D89D6-F9C9-2F3A-E719-C21E58BC075A}"/>
              </a:ext>
            </a:extLst>
          </p:cNvPr>
          <p:cNvSpPr>
            <a:spLocks noGrp="1"/>
          </p:cNvSpPr>
          <p:nvPr>
            <p:ph idx="1"/>
          </p:nvPr>
        </p:nvSpPr>
        <p:spPr>
          <a:xfrm>
            <a:off x="539400" y="2101467"/>
            <a:ext cx="11113200" cy="341935"/>
          </a:xfrm>
        </p:spPr>
        <p:txBody>
          <a:bodyPr>
            <a:normAutofit/>
          </a:bodyPr>
          <a:lstStyle/>
          <a:p>
            <a:r>
              <a:rPr lang="en-GB" sz="1800"/>
              <a:t>As the market has developed, Smart and Fair has shifted from identifying risks to driving practical solutions</a:t>
            </a:r>
            <a:r>
              <a:rPr lang="en-GB" sz="2000"/>
              <a:t>.</a:t>
            </a:r>
            <a:endParaRPr lang="en-GB" sz="2000">
              <a:highlight>
                <a:srgbClr val="FFFF00"/>
              </a:highlight>
            </a:endParaRPr>
          </a:p>
        </p:txBody>
      </p:sp>
      <p:sp>
        <p:nvSpPr>
          <p:cNvPr id="5" name="TextBox 4">
            <a:extLst>
              <a:ext uri="{FF2B5EF4-FFF2-40B4-BE49-F238E27FC236}">
                <a16:creationId xmlns:a16="http://schemas.microsoft.com/office/drawing/2014/main" id="{C1E12203-1007-71A0-4BF5-FF7B5433D215}"/>
              </a:ext>
            </a:extLst>
          </p:cNvPr>
          <p:cNvSpPr txBox="1"/>
          <p:nvPr/>
        </p:nvSpPr>
        <p:spPr>
          <a:xfrm>
            <a:off x="498129" y="2618348"/>
            <a:ext cx="3420000" cy="2396938"/>
          </a:xfrm>
          <a:prstGeom prst="rect">
            <a:avLst/>
          </a:prstGeom>
          <a:solidFill>
            <a:schemeClr val="accent3"/>
          </a:solidFill>
          <a:ln>
            <a:noFill/>
          </a:ln>
        </p:spPr>
        <p:txBody>
          <a:bodyPr wrap="square" rtlCol="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orbel" panose="020B0503020204020204"/>
                <a:ea typeface="+mn-ea"/>
                <a:cs typeface="+mn-cs"/>
              </a:rPr>
              <a:t>2019-21 Concepts and analytical frame:</a:t>
            </a:r>
          </a:p>
          <a:p>
            <a:pPr marL="0" marR="0" lvl="0" indent="0" algn="l" defTabSz="914400" rtl="0" eaLnBrk="1" fontAlgn="auto" latinLnBrk="0" hangingPunct="1">
              <a:lnSpc>
                <a:spcPct val="120000"/>
              </a:lnSpc>
              <a:spcBef>
                <a:spcPts val="600"/>
              </a:spcBef>
              <a:spcAft>
                <a:spcPts val="0"/>
              </a:spcAft>
              <a:buClrTx/>
              <a:buSzTx/>
              <a:buFontTx/>
              <a:buNone/>
              <a:tabLst/>
              <a:defRPr/>
            </a:pPr>
            <a:r>
              <a:rPr kumimoji="0" lang="en-GB" b="0" i="0" u="none" strike="noStrike" kern="1200" cap="none" spc="0" normalizeH="0" baseline="0" noProof="0">
                <a:ln>
                  <a:noFill/>
                </a:ln>
                <a:solidFill>
                  <a:prstClr val="black"/>
                </a:solidFill>
                <a:effectLst/>
                <a:uLnTx/>
                <a:uFillTx/>
                <a:latin typeface="Corbel" panose="020B0503020204020204"/>
                <a:ea typeface="+mn-ea"/>
                <a:cs typeface="+mn-cs"/>
              </a:rPr>
              <a:t>Developing an analytical framework to assess social impacts and understand who is at risk of being ‘left behind’.</a:t>
            </a:r>
          </a:p>
        </p:txBody>
      </p:sp>
      <p:sp>
        <p:nvSpPr>
          <p:cNvPr id="4" name="TextBox 3">
            <a:extLst>
              <a:ext uri="{FF2B5EF4-FFF2-40B4-BE49-F238E27FC236}">
                <a16:creationId xmlns:a16="http://schemas.microsoft.com/office/drawing/2014/main" id="{7AE342B3-8751-BD02-94BE-1A308F77E5FE}"/>
              </a:ext>
            </a:extLst>
          </p:cNvPr>
          <p:cNvSpPr txBox="1"/>
          <p:nvPr/>
        </p:nvSpPr>
        <p:spPr>
          <a:xfrm>
            <a:off x="4195464" y="2618348"/>
            <a:ext cx="3420000" cy="2396938"/>
          </a:xfrm>
          <a:prstGeom prst="rect">
            <a:avLst/>
          </a:prstGeom>
          <a:solidFill>
            <a:schemeClr val="accent2"/>
          </a:solidFill>
          <a:ln>
            <a:noFill/>
          </a:ln>
        </p:spPr>
        <p:txBody>
          <a:bodyPr wrap="square" rtlCol="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Corbel" panose="020B0503020204020204"/>
                <a:ea typeface="+mn-ea"/>
                <a:cs typeface="+mn-cs"/>
              </a:rPr>
              <a:t>2022-24 Applying the framework:</a:t>
            </a:r>
            <a:endParaRPr lang="en-US" sz="2000" b="1">
              <a:solidFill>
                <a:schemeClr val="bg1"/>
              </a:solidFill>
              <a:latin typeface="Corbel" panose="020B0503020204020204"/>
            </a:endParaRPr>
          </a:p>
          <a:p>
            <a:pPr marL="0" marR="0" lvl="0" indent="0" algn="l" defTabSz="914400" rtl="0" eaLnBrk="1" fontAlgn="auto" latinLnBrk="0" hangingPunct="1">
              <a:lnSpc>
                <a:spcPct val="120000"/>
              </a:lnSpc>
              <a:spcBef>
                <a:spcPts val="60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Corbel" panose="020B0503020204020204"/>
                <a:ea typeface="+mn-ea"/>
                <a:cs typeface="+mn-cs"/>
              </a:rPr>
              <a:t>Building a shared understanding within industry and government of risk factors, and mitigation opportunities.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b="0" i="0" u="none" strike="noStrike" kern="1200" cap="none" spc="0" normalizeH="0" baseline="0" noProof="0">
              <a:ln>
                <a:noFill/>
              </a:ln>
              <a:solidFill>
                <a:schemeClr val="bg1"/>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1BBDD59A-D243-9BA3-A026-181FB4172E7E}"/>
              </a:ext>
            </a:extLst>
          </p:cNvPr>
          <p:cNvSpPr txBox="1"/>
          <p:nvPr/>
        </p:nvSpPr>
        <p:spPr>
          <a:xfrm>
            <a:off x="7892799" y="2656443"/>
            <a:ext cx="3541585" cy="2358843"/>
          </a:xfrm>
          <a:prstGeom prst="rect">
            <a:avLst/>
          </a:prstGeom>
          <a:solidFill>
            <a:schemeClr val="accent5"/>
          </a:solidFill>
          <a:ln>
            <a:noFill/>
          </a:ln>
        </p:spPr>
        <p:txBody>
          <a:bodyPr wrap="square" rtlCol="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Corbel" panose="020B0503020204020204"/>
                <a:ea typeface="+mn-ea"/>
                <a:cs typeface="+mn-cs"/>
              </a:rPr>
              <a:t>2024-26 Evidencing and embedding fairness: </a:t>
            </a:r>
          </a:p>
          <a:p>
            <a:pPr marL="0" marR="0" lvl="0" indent="0" algn="l" defTabSz="914400" rtl="0" eaLnBrk="1" fontAlgn="auto" latinLnBrk="0" hangingPunct="1">
              <a:lnSpc>
                <a:spcPct val="120000"/>
              </a:lnSpc>
              <a:spcBef>
                <a:spcPts val="60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Corbel" panose="020B0503020204020204"/>
                <a:ea typeface="+mn-ea"/>
                <a:cs typeface="+mn-cs"/>
              </a:rPr>
              <a:t>Building an evidence base and using it to support system wide changes. </a:t>
            </a:r>
          </a:p>
          <a:p>
            <a:pPr marL="0" marR="0" lvl="0" indent="0" algn="l" defTabSz="914400" rtl="0" eaLnBrk="1" fontAlgn="auto" latinLnBrk="0" hangingPunct="1">
              <a:lnSpc>
                <a:spcPct val="120000"/>
              </a:lnSpc>
              <a:spcBef>
                <a:spcPts val="1200"/>
              </a:spcBef>
              <a:spcAft>
                <a:spcPts val="0"/>
              </a:spcAft>
              <a:buClrTx/>
              <a:buSzTx/>
              <a:buFontTx/>
              <a:buNone/>
              <a:tabLst/>
              <a:defRPr/>
            </a:pPr>
            <a:endParaRPr kumimoji="0" lang="en-US" b="0" i="0" u="none" strike="noStrike" kern="1200" cap="none" spc="0" normalizeH="0" baseline="0" noProof="0">
              <a:ln>
                <a:noFill/>
              </a:ln>
              <a:solidFill>
                <a:schemeClr val="bg1"/>
              </a:solidFill>
              <a:effectLst/>
              <a:uLnTx/>
              <a:uFillTx/>
              <a:latin typeface="Corbel" panose="020B0503020204020204"/>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A8F20F2E-631C-D8BC-3907-E9A2CE270588}"/>
              </a:ext>
            </a:extLst>
          </p:cNvPr>
          <p:cNvSpPr txBox="1"/>
          <p:nvPr/>
        </p:nvSpPr>
        <p:spPr>
          <a:xfrm>
            <a:off x="498129" y="5228327"/>
            <a:ext cx="10940799" cy="553998"/>
          </a:xfrm>
          <a:prstGeom prst="rect">
            <a:avLst/>
          </a:prstGeom>
          <a:noFill/>
        </p:spPr>
        <p:txBody>
          <a:bodyPr wrap="square" lIns="0" tIns="0" rIns="0" bIns="0" rtlCol="0">
            <a:spAutoFit/>
          </a:bodyPr>
          <a:lstStyle/>
          <a:p>
            <a:r>
              <a:rPr lang="en-GB"/>
              <a:t>At the same time, many of the aims of Smart and Fair have started moving into the mainstream as government drives forwards plans for domestic demand flexibility to be central to managing the energy system. </a:t>
            </a:r>
            <a:endParaRPr lang="en-GB">
              <a:solidFill>
                <a:srgbClr val="1C0533"/>
              </a:solidFill>
              <a:latin typeface="Corbel" panose="020B0503020204020204" pitchFamily="34" charset="0"/>
            </a:endParaRPr>
          </a:p>
        </p:txBody>
      </p:sp>
    </p:spTree>
    <p:extLst>
      <p:ext uri="{BB962C8B-B14F-4D97-AF65-F5344CB8AC3E}">
        <p14:creationId xmlns:p14="http://schemas.microsoft.com/office/powerpoint/2010/main" val="36756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2F021-FD2A-C04A-63B8-FD4BBC2AC5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7253E-DCEA-7ACE-BD09-91F825B82BA7}"/>
              </a:ext>
            </a:extLst>
          </p:cNvPr>
          <p:cNvSpPr>
            <a:spLocks noGrp="1"/>
          </p:cNvSpPr>
          <p:nvPr>
            <p:ph idx="1"/>
          </p:nvPr>
        </p:nvSpPr>
        <p:spPr>
          <a:xfrm>
            <a:off x="540000" y="1764144"/>
            <a:ext cx="10748486" cy="4519089"/>
          </a:xfrm>
        </p:spPr>
        <p:txBody>
          <a:bodyPr>
            <a:noAutofit/>
          </a:bodyPr>
          <a:lstStyle/>
          <a:p>
            <a:pPr lvl="0" fontAlgn="t">
              <a:lnSpc>
                <a:spcPct val="100000"/>
              </a:lnSpc>
              <a:spcBef>
                <a:spcPts val="0"/>
              </a:spcBef>
              <a:defRPr/>
            </a:pPr>
            <a:r>
              <a:rPr lang="en-GB" sz="1600"/>
              <a:t>Through our work over the last seven years, we have identified four outcomes that define a fair smart energy transition:</a:t>
            </a:r>
            <a:endParaRPr lang="en-GB" b="1">
              <a:solidFill>
                <a:prstClr val="black"/>
              </a:solidFill>
            </a:endParaRPr>
          </a:p>
          <a:p>
            <a:pPr marL="692150" lvl="1" indent="0" fontAlgn="t">
              <a:lnSpc>
                <a:spcPct val="100000"/>
              </a:lnSpc>
              <a:spcBef>
                <a:spcPts val="1800"/>
              </a:spcBef>
              <a:buNone/>
              <a:defRPr/>
            </a:pPr>
            <a:r>
              <a:rPr lang="en-GB" sz="1600" b="1">
                <a:solidFill>
                  <a:prstClr val="black"/>
                </a:solidFill>
              </a:rPr>
              <a:t>Responsible networks</a:t>
            </a:r>
            <a:r>
              <a:rPr lang="en-GB" sz="1600">
                <a:solidFill>
                  <a:prstClr val="black"/>
                </a:solidFill>
              </a:rPr>
              <a:t>: System operators support access to cheaper, greener electricity while keeping network costs as low as possible and protecting consumers.</a:t>
            </a:r>
          </a:p>
          <a:p>
            <a:pPr marL="692550" lvl="1" indent="0" fontAlgn="t">
              <a:lnSpc>
                <a:spcPct val="100000"/>
              </a:lnSpc>
              <a:spcBef>
                <a:spcPts val="1800"/>
              </a:spcBef>
              <a:buNone/>
              <a:defRPr/>
            </a:pPr>
            <a:r>
              <a:rPr lang="en-GB" sz="1600">
                <a:solidFill>
                  <a:prstClr val="black"/>
                </a:solidFill>
              </a:rPr>
              <a:t>A </a:t>
            </a:r>
            <a:r>
              <a:rPr lang="en-GB" sz="1600" b="1">
                <a:solidFill>
                  <a:prstClr val="black"/>
                </a:solidFill>
              </a:rPr>
              <a:t>diverse market:</a:t>
            </a:r>
            <a:r>
              <a:rPr lang="en-GB" sz="1600">
                <a:solidFill>
                  <a:prstClr val="black"/>
                </a:solidFill>
              </a:rPr>
              <a:t> Products and services that work for a wider range of households, with oversight to ensure fair access and outcomes.</a:t>
            </a:r>
          </a:p>
          <a:p>
            <a:pPr marL="692550" lvl="1" indent="0" fontAlgn="t">
              <a:lnSpc>
                <a:spcPct val="100000"/>
              </a:lnSpc>
              <a:spcBef>
                <a:spcPts val="1800"/>
              </a:spcBef>
              <a:buNone/>
              <a:defRPr/>
            </a:pPr>
            <a:r>
              <a:rPr lang="en-GB" sz="1600">
                <a:solidFill>
                  <a:prstClr val="black"/>
                </a:solidFill>
              </a:rPr>
              <a:t>Good</a:t>
            </a:r>
            <a:r>
              <a:rPr lang="en-GB" sz="1600" b="1">
                <a:solidFill>
                  <a:prstClr val="black"/>
                </a:solidFill>
              </a:rPr>
              <a:t> customer outcomes</a:t>
            </a:r>
            <a:r>
              <a:rPr lang="en-GB" sz="1600">
                <a:solidFill>
                  <a:prstClr val="black"/>
                </a:solidFill>
              </a:rPr>
              <a:t>: Suppliers and service providers provide good support and actively get customers on a combination of technology, tariff and behaviour that is right for them, with strong protections in place.</a:t>
            </a:r>
          </a:p>
          <a:p>
            <a:pPr marL="692550" lvl="1" indent="0" fontAlgn="t">
              <a:lnSpc>
                <a:spcPct val="100000"/>
              </a:lnSpc>
              <a:spcBef>
                <a:spcPts val="1800"/>
              </a:spcBef>
              <a:buNone/>
              <a:defRPr/>
            </a:pPr>
            <a:r>
              <a:rPr lang="en-GB" sz="1600" b="1">
                <a:solidFill>
                  <a:prstClr val="black"/>
                </a:solidFill>
              </a:rPr>
              <a:t>Confident consumers</a:t>
            </a:r>
            <a:r>
              <a:rPr lang="en-GB" sz="1600">
                <a:solidFill>
                  <a:prstClr val="black"/>
                </a:solidFill>
              </a:rPr>
              <a:t>: People are informed and able to make decisions that help manage their energy costs. They can access advice and support, and know they are protected if things go wrong.</a:t>
            </a:r>
          </a:p>
          <a:p>
            <a:pPr marL="171450" lvl="0" indent="-171450" fontAlgn="t">
              <a:lnSpc>
                <a:spcPct val="100000"/>
              </a:lnSpc>
              <a:spcBef>
                <a:spcPts val="0"/>
              </a:spcBef>
              <a:buFont typeface="Arial" panose="020B0604020202020204" pitchFamily="34" charset="0"/>
              <a:buChar char="•"/>
              <a:defRPr/>
            </a:pPr>
            <a:endParaRPr lang="en-GB">
              <a:solidFill>
                <a:prstClr val="black"/>
              </a:solidFill>
            </a:endParaRPr>
          </a:p>
          <a:p>
            <a:pPr lvl="0" fontAlgn="t">
              <a:lnSpc>
                <a:spcPct val="100000"/>
              </a:lnSpc>
              <a:spcBef>
                <a:spcPts val="0"/>
              </a:spcBef>
              <a:defRPr/>
            </a:pPr>
            <a:r>
              <a:rPr lang="en-GB" sz="1600">
                <a:solidFill>
                  <a:prstClr val="black"/>
                </a:solidFill>
              </a:rPr>
              <a:t>We have seen positive progress in recent years, with several consumer fairness developments driven by government and regulatory intervention, we have also seen some have emerge from the market. But significant gaps remain. These are explored in the next few pages. </a:t>
            </a:r>
          </a:p>
          <a:p>
            <a:endParaRPr lang="en-GB" sz="1600"/>
          </a:p>
        </p:txBody>
      </p:sp>
      <p:sp>
        <p:nvSpPr>
          <p:cNvPr id="2" name="Title 1">
            <a:extLst>
              <a:ext uri="{FF2B5EF4-FFF2-40B4-BE49-F238E27FC236}">
                <a16:creationId xmlns:a16="http://schemas.microsoft.com/office/drawing/2014/main" id="{3C842081-D422-6CEB-B6A8-8CA7C81BA11C}"/>
              </a:ext>
            </a:extLst>
          </p:cNvPr>
          <p:cNvSpPr>
            <a:spLocks noGrp="1"/>
          </p:cNvSpPr>
          <p:nvPr>
            <p:ph type="title"/>
          </p:nvPr>
        </p:nvSpPr>
        <p:spPr>
          <a:xfrm>
            <a:off x="540000" y="936000"/>
            <a:ext cx="11113200" cy="720006"/>
          </a:xfrm>
        </p:spPr>
        <p:txBody>
          <a:bodyPr/>
          <a:lstStyle/>
          <a:p>
            <a:r>
              <a:rPr lang="en-GB" sz="4000"/>
              <a:t>Smart and Fair aims</a:t>
            </a:r>
          </a:p>
        </p:txBody>
      </p:sp>
      <p:pic>
        <p:nvPicPr>
          <p:cNvPr id="5" name="Graphic 4" descr="A confident consumer icon">
            <a:extLst>
              <a:ext uri="{FF2B5EF4-FFF2-40B4-BE49-F238E27FC236}">
                <a16:creationId xmlns:a16="http://schemas.microsoft.com/office/drawing/2014/main" id="{51E3F769-33EC-85B9-D503-E790D102D36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6769" y="4276249"/>
            <a:ext cx="504000" cy="504000"/>
          </a:xfrm>
          <a:prstGeom prst="rect">
            <a:avLst/>
          </a:prstGeom>
        </p:spPr>
      </p:pic>
      <p:pic>
        <p:nvPicPr>
          <p:cNvPr id="7" name="Graphic 6" descr="Two thumbs up">
            <a:extLst>
              <a:ext uri="{FF2B5EF4-FFF2-40B4-BE49-F238E27FC236}">
                <a16:creationId xmlns:a16="http://schemas.microsoft.com/office/drawing/2014/main" id="{EDCD5A56-4EAD-ADB9-9670-268515FF78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6768" y="3611774"/>
            <a:ext cx="504000" cy="504000"/>
          </a:xfrm>
          <a:prstGeom prst="rect">
            <a:avLst/>
          </a:prstGeom>
        </p:spPr>
      </p:pic>
      <p:pic>
        <p:nvPicPr>
          <p:cNvPr id="9" name="Graphic 8" descr="A market icon">
            <a:extLst>
              <a:ext uri="{FF2B5EF4-FFF2-40B4-BE49-F238E27FC236}">
                <a16:creationId xmlns:a16="http://schemas.microsoft.com/office/drawing/2014/main" id="{F1ECBE16-754A-31EE-5D36-31ADF61B7BC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6767" y="2950545"/>
            <a:ext cx="504000" cy="504000"/>
          </a:xfrm>
          <a:prstGeom prst="rect">
            <a:avLst/>
          </a:prstGeom>
        </p:spPr>
      </p:pic>
      <p:pic>
        <p:nvPicPr>
          <p:cNvPr id="11" name="Graphic 10" descr="A network icon">
            <a:extLst>
              <a:ext uri="{FF2B5EF4-FFF2-40B4-BE49-F238E27FC236}">
                <a16:creationId xmlns:a16="http://schemas.microsoft.com/office/drawing/2014/main" id="{9589C75F-51F2-6850-9A31-91417C0C4DE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76770" y="2209386"/>
            <a:ext cx="504000" cy="504000"/>
          </a:xfrm>
          <a:prstGeom prst="rect">
            <a:avLst/>
          </a:prstGeom>
        </p:spPr>
      </p:pic>
    </p:spTree>
    <p:extLst>
      <p:ext uri="{BB962C8B-B14F-4D97-AF65-F5344CB8AC3E}">
        <p14:creationId xmlns:p14="http://schemas.microsoft.com/office/powerpoint/2010/main" val="44469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F387035-5A5E-C404-D763-2FF7711317E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C2C532C-A0E8-0762-163E-EEF4BA8E770E}"/>
              </a:ext>
              <a:ext uri="{C183D7F6-B498-43B3-948B-1728B52AA6E4}">
                <adec:decorative xmlns:adec="http://schemas.microsoft.com/office/drawing/2017/decorative" val="1"/>
              </a:ext>
            </a:extLst>
          </p:cNvPr>
          <p:cNvSpPr/>
          <p:nvPr/>
        </p:nvSpPr>
        <p:spPr>
          <a:xfrm>
            <a:off x="540000" y="2265245"/>
            <a:ext cx="5556000" cy="353611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1244F431-1D57-D7FE-312D-4D33E3F43D86}"/>
              </a:ext>
              <a:ext uri="{C183D7F6-B498-43B3-948B-1728B52AA6E4}">
                <adec:decorative xmlns:adec="http://schemas.microsoft.com/office/drawing/2017/decorative" val="1"/>
              </a:ext>
            </a:extLst>
          </p:cNvPr>
          <p:cNvSpPr/>
          <p:nvPr/>
        </p:nvSpPr>
        <p:spPr>
          <a:xfrm>
            <a:off x="6096000" y="2265245"/>
            <a:ext cx="5556000" cy="353611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7E243F40-35E5-5A46-9357-F36A2D29CF65}"/>
              </a:ext>
            </a:extLst>
          </p:cNvPr>
          <p:cNvSpPr txBox="1">
            <a:spLocks noGrp="1"/>
          </p:cNvSpPr>
          <p:nvPr>
            <p:ph type="title" idx="4294967295"/>
          </p:nvPr>
        </p:nvSpPr>
        <p:spPr>
          <a:xfrm>
            <a:off x="1345488" y="936000"/>
            <a:ext cx="9959668" cy="70788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Corbel" panose="020B0503020204020204" pitchFamily="34" charset="0"/>
                <a:ea typeface="+mn-ea"/>
                <a:cs typeface="+mn-cs"/>
              </a:rPr>
              <a:t>Responsible networks</a:t>
            </a:r>
          </a:p>
        </p:txBody>
      </p:sp>
      <p:sp>
        <p:nvSpPr>
          <p:cNvPr id="7" name="TextBox 6">
            <a:extLst>
              <a:ext uri="{FF2B5EF4-FFF2-40B4-BE49-F238E27FC236}">
                <a16:creationId xmlns:a16="http://schemas.microsoft.com/office/drawing/2014/main" id="{60C384FC-33DA-6BC9-D350-9EB06C952D0E}"/>
              </a:ext>
            </a:extLst>
          </p:cNvPr>
          <p:cNvSpPr txBox="1"/>
          <p:nvPr/>
        </p:nvSpPr>
        <p:spPr>
          <a:xfrm>
            <a:off x="540000" y="1643886"/>
            <a:ext cx="10967023" cy="523220"/>
          </a:xfrm>
          <a:prstGeom prst="rect">
            <a:avLst/>
          </a:prstGeom>
          <a:noFill/>
        </p:spPr>
        <p:txBody>
          <a:bodyPr wrap="square" lIns="0" rtlCol="0">
            <a:spAutoFit/>
          </a:bodyPr>
          <a:lstStyle/>
          <a:p>
            <a:r>
              <a:rPr lang="en-GB" sz="1400">
                <a:latin typeface="Corbel" panose="020B0503020204020204" pitchFamily="34" charset="0"/>
              </a:rPr>
              <a:t>System operators are supporting access to cheaper, greener electricity through flexibility, with growing evidence of value for bill payers but gaps remain in ensuring this value is delivered consistently and fairly across all consumers.</a:t>
            </a:r>
          </a:p>
        </p:txBody>
      </p:sp>
      <p:sp>
        <p:nvSpPr>
          <p:cNvPr id="3" name="TextBox 2">
            <a:extLst>
              <a:ext uri="{FF2B5EF4-FFF2-40B4-BE49-F238E27FC236}">
                <a16:creationId xmlns:a16="http://schemas.microsoft.com/office/drawing/2014/main" id="{8A17FAF0-8595-9AD6-7C3A-8154A34DF6BF}"/>
              </a:ext>
            </a:extLst>
          </p:cNvPr>
          <p:cNvSpPr txBox="1"/>
          <p:nvPr/>
        </p:nvSpPr>
        <p:spPr>
          <a:xfrm>
            <a:off x="756442" y="2342028"/>
            <a:ext cx="5195253" cy="40011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orbel" panose="020B0503020204020204" pitchFamily="34" charset="0"/>
                <a:ea typeface="+mn-ea"/>
                <a:cs typeface="+mn-cs"/>
              </a:rPr>
              <a:t>Positive progress</a:t>
            </a:r>
            <a:endParaRPr kumimoji="0" lang="en-GB" sz="2000" b="0" i="0" u="none" strike="noStrike" kern="1200" cap="none" spc="0" normalizeH="0" baseline="0" noProof="0">
              <a:ln>
                <a:noFill/>
              </a:ln>
              <a:solidFill>
                <a:prstClr val="black"/>
              </a:solidFill>
              <a:effectLst/>
              <a:uLnTx/>
              <a:uFillTx/>
              <a:latin typeface="Corbel Light" panose="020B0303020204020204" pitchFamily="34" charset="0"/>
              <a:ea typeface="+mn-ea"/>
              <a:cs typeface="+mn-cs"/>
            </a:endParaRPr>
          </a:p>
        </p:txBody>
      </p:sp>
      <p:sp>
        <p:nvSpPr>
          <p:cNvPr id="10" name="TextBox 9">
            <a:extLst>
              <a:ext uri="{FF2B5EF4-FFF2-40B4-BE49-F238E27FC236}">
                <a16:creationId xmlns:a16="http://schemas.microsoft.com/office/drawing/2014/main" id="{DF656983-D9F5-1745-18F5-80F7066F27B3}"/>
              </a:ext>
            </a:extLst>
          </p:cNvPr>
          <p:cNvSpPr txBox="1"/>
          <p:nvPr/>
        </p:nvSpPr>
        <p:spPr>
          <a:xfrm>
            <a:off x="762000" y="2782990"/>
            <a:ext cx="5189695" cy="3016210"/>
          </a:xfrm>
          <a:prstGeom prst="rect">
            <a:avLst/>
          </a:prstGeom>
          <a:noFill/>
        </p:spPr>
        <p:txBody>
          <a:bodyPr wrap="square" lIns="0" rIns="0">
            <a:spAutoFit/>
          </a:bodyPr>
          <a:lstStyle/>
          <a:p>
            <a:pPr>
              <a:spcAft>
                <a:spcPts val="600"/>
              </a:spcAft>
              <a:defRPr/>
            </a:pPr>
            <a:r>
              <a:rPr lang="en-GB" sz="1200">
                <a:solidFill>
                  <a:prstClr val="black"/>
                </a:solidFill>
                <a:latin typeface="Corbel" panose="020B0503020204020204" pitchFamily="34" charset="0"/>
              </a:rPr>
              <a:t>The Energy Networks Association estimates that </a:t>
            </a:r>
            <a:r>
              <a:rPr lang="en-GB" sz="1200" b="1">
                <a:latin typeface="Corbel" panose="020B0503020204020204" pitchFamily="34" charset="0"/>
              </a:rPr>
              <a:t>bill payers saved more than £300m through energy flexibility in 2024</a:t>
            </a:r>
            <a:r>
              <a:rPr lang="en-GB" sz="1200">
                <a:solidFill>
                  <a:prstClr val="black"/>
                </a:solidFill>
                <a:latin typeface="Corbel" panose="020B0503020204020204" pitchFamily="34" charset="0"/>
              </a:rPr>
              <a:t>, with over £3bn in savings projected in the next three years. This is driven by lower contributions to infrastructure costs, reduced connection charges and the increased use of low-carbon energy sources</a:t>
            </a:r>
            <a:r>
              <a:rPr lang="en-GB" sz="1200" baseline="30000">
                <a:solidFill>
                  <a:prstClr val="black"/>
                </a:solidFill>
                <a:latin typeface="Corbel" panose="020B0503020204020204" pitchFamily="34" charset="0"/>
              </a:rPr>
              <a:t>1</a:t>
            </a:r>
            <a:r>
              <a:rPr lang="en-GB" sz="1200">
                <a:solidFill>
                  <a:prstClr val="black"/>
                </a:solidFill>
                <a:latin typeface="Corbel" panose="020B0503020204020204" pitchFamily="34" charset="0"/>
              </a:rPr>
              <a:t>. ED3 also recognises the role of flexibility in minimising grid reinforcement costs.</a:t>
            </a:r>
          </a:p>
          <a:p>
            <a:pPr>
              <a:spcAft>
                <a:spcPts val="600"/>
              </a:spcAft>
              <a:defRPr/>
            </a:pPr>
            <a:r>
              <a:rPr lang="en-GB" sz="1200">
                <a:solidFill>
                  <a:prstClr val="black"/>
                </a:solidFill>
                <a:latin typeface="Corbel" panose="020B0503020204020204" pitchFamily="34" charset="0"/>
              </a:rPr>
              <a:t> </a:t>
            </a: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Through ED2</a:t>
            </a:r>
            <a:r>
              <a:rPr lang="en-GB" sz="1200">
                <a:solidFill>
                  <a:prstClr val="black"/>
                </a:solidFill>
                <a:latin typeface="Corbel" panose="020B0503020204020204" pitchFamily="34" charset="0"/>
              </a:rPr>
              <a:t> </a:t>
            </a: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DNOs </a:t>
            </a:r>
            <a:r>
              <a:rPr lang="en-GB" sz="1200">
                <a:solidFill>
                  <a:prstClr val="black"/>
                </a:solidFill>
                <a:latin typeface="Corbel" panose="020B0503020204020204" pitchFamily="34" charset="0"/>
              </a:rPr>
              <a:t>have been incentivised </a:t>
            </a: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to provide low carbon transition support services and help customers overcome barriers to </a:t>
            </a:r>
            <a:r>
              <a:rPr lang="en-GB" sz="1200">
                <a:solidFill>
                  <a:prstClr val="black"/>
                </a:solidFill>
                <a:latin typeface="Corbel" panose="020B0503020204020204" pitchFamily="34" charset="0"/>
              </a:rPr>
              <a:t>adoption of </a:t>
            </a: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low carbon technologies. This has </a:t>
            </a:r>
            <a:r>
              <a:rPr kumimoji="0" lang="en-GB" sz="1200" b="1" i="0" u="none" strike="noStrike" kern="1200" cap="none" spc="0" normalizeH="0" baseline="0" noProof="0">
                <a:ln>
                  <a:noFill/>
                </a:ln>
                <a:effectLst/>
                <a:uLnTx/>
                <a:uFillTx/>
                <a:latin typeface="Corbel" panose="020B0503020204020204" pitchFamily="34" charset="0"/>
                <a:ea typeface="+mn-ea"/>
                <a:cs typeface="+mn-cs"/>
              </a:rPr>
              <a:t>enabled the provision of smart energy and low carbon technology advice</a:t>
            </a: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 such as NGED’s Smart Energy Action Plans pilot. </a:t>
            </a:r>
          </a:p>
          <a:p>
            <a:pPr>
              <a:spcAft>
                <a:spcPts val="600"/>
              </a:spcAft>
              <a:defRPr/>
            </a:pPr>
            <a:r>
              <a:rPr kumimoji="0" lang="en-GB" sz="1200" b="1" i="0" u="none" strike="noStrike" kern="1200" cap="none" spc="0" normalizeH="0" baseline="0" noProof="0">
                <a:ln>
                  <a:noFill/>
                </a:ln>
                <a:effectLst/>
                <a:uLnTx/>
                <a:uFillTx/>
                <a:latin typeface="Corbel" panose="020B0503020204020204" pitchFamily="34" charset="0"/>
                <a:ea typeface="+mn-ea"/>
                <a:cs typeface="+mn-cs"/>
              </a:rPr>
              <a:t>Ofgem-funded network innovation includes strands that are required to involve consumer groups </a:t>
            </a: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to ensure solutions are inclusive, accessible, and designed around user needs. </a:t>
            </a:r>
            <a:r>
              <a:rPr lang="en-GB" sz="1200" b="1">
                <a:latin typeface="Corbel" panose="020B0503020204020204" pitchFamily="34" charset="0"/>
              </a:rPr>
              <a:t>We have continued to see inclusive </a:t>
            </a:r>
            <a:r>
              <a:rPr lang="en-GB" sz="1200" b="1" err="1">
                <a:latin typeface="Corbel" panose="020B0503020204020204" pitchFamily="34" charset="0"/>
              </a:rPr>
              <a:t>i</a:t>
            </a:r>
            <a:r>
              <a:rPr kumimoji="0" lang="en-GB" sz="1200" b="1" i="0" u="none" strike="noStrike" kern="1200" cap="none" spc="0" normalizeH="0" baseline="0" noProof="0" err="1">
                <a:ln>
                  <a:noFill/>
                </a:ln>
                <a:effectLst/>
                <a:uLnTx/>
                <a:uFillTx/>
                <a:latin typeface="Corbel" panose="020B0503020204020204" pitchFamily="34" charset="0"/>
                <a:ea typeface="+mn-ea"/>
                <a:cs typeface="+mn-cs"/>
              </a:rPr>
              <a:t>nnovation</a:t>
            </a:r>
            <a:r>
              <a:rPr kumimoji="0" lang="en-GB" sz="1200" b="1" i="0" u="none" strike="noStrike" kern="1200" cap="none" spc="0" normalizeH="0" baseline="0" noProof="0">
                <a:ln>
                  <a:noFill/>
                </a:ln>
                <a:effectLst/>
                <a:uLnTx/>
                <a:uFillTx/>
                <a:latin typeface="Corbel" panose="020B0503020204020204" pitchFamily="34" charset="0"/>
                <a:ea typeface="+mn-ea"/>
                <a:cs typeface="+mn-cs"/>
              </a:rPr>
              <a:t> from networks</a:t>
            </a: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 for example the Flex Assure code of conduct for flexibility service providers was launched in 2025 (previously </a:t>
            </a:r>
            <a:r>
              <a:rPr kumimoji="0" lang="en-GB" sz="1200" b="0" i="0" u="none" strike="noStrike" kern="1200" cap="none" spc="0" normalizeH="0" baseline="0" noProof="0" err="1">
                <a:ln>
                  <a:noFill/>
                </a:ln>
                <a:solidFill>
                  <a:prstClr val="black"/>
                </a:solidFill>
                <a:effectLst/>
                <a:uLnTx/>
                <a:uFillTx/>
                <a:latin typeface="Corbel" panose="020B0503020204020204" pitchFamily="34" charset="0"/>
                <a:ea typeface="+mn-ea"/>
                <a:cs typeface="+mn-cs"/>
              </a:rPr>
              <a:t>HOMEFlex</a:t>
            </a:r>
            <a:r>
              <a:rPr kumimoji="0" lang="en-GB" sz="1200" b="0" i="0" u="none" strike="noStrike" kern="1200" cap="none" spc="0" normalizeH="0" baseline="0" noProof="0">
                <a:ln>
                  <a:noFill/>
                </a:ln>
                <a:solidFill>
                  <a:prstClr val="black"/>
                </a:solidFill>
                <a:effectLst/>
                <a:uLnTx/>
                <a:uFillTx/>
                <a:latin typeface="Corbel" panose="020B0503020204020204" pitchFamily="34" charset="0"/>
                <a:ea typeface="+mn-ea"/>
                <a:cs typeface="+mn-cs"/>
              </a:rPr>
              <a:t>), led by SSEN and informed by the Smart and Fair capability approac</a:t>
            </a:r>
            <a:r>
              <a:rPr kumimoji="0" lang="en-GB" sz="1200" b="0" u="none" strike="noStrike" kern="1200" cap="none" spc="0" normalizeH="0" baseline="0" noProof="0">
                <a:ln>
                  <a:noFill/>
                </a:ln>
                <a:solidFill>
                  <a:prstClr val="black"/>
                </a:solidFill>
                <a:effectLst/>
                <a:uLnTx/>
                <a:uFillTx/>
                <a:latin typeface="Corbel" panose="020B0503020204020204" pitchFamily="34" charset="0"/>
                <a:ea typeface="+mn-ea"/>
                <a:cs typeface="+mn-cs"/>
              </a:rPr>
              <a:t>h. </a:t>
            </a:r>
            <a:endParaRPr lang="en-GB" sz="1200">
              <a:solidFill>
                <a:prstClr val="black"/>
              </a:solidFill>
              <a:latin typeface="Corbel" panose="020B0503020204020204" pitchFamily="34" charset="0"/>
            </a:endParaRPr>
          </a:p>
        </p:txBody>
      </p:sp>
      <p:sp>
        <p:nvSpPr>
          <p:cNvPr id="6" name="TextBox 5">
            <a:extLst>
              <a:ext uri="{FF2B5EF4-FFF2-40B4-BE49-F238E27FC236}">
                <a16:creationId xmlns:a16="http://schemas.microsoft.com/office/drawing/2014/main" id="{35876A87-937B-E585-96E3-A9F5F456ECB5}"/>
              </a:ext>
            </a:extLst>
          </p:cNvPr>
          <p:cNvSpPr txBox="1"/>
          <p:nvPr/>
        </p:nvSpPr>
        <p:spPr>
          <a:xfrm>
            <a:off x="6312443" y="2351973"/>
            <a:ext cx="5117557" cy="40011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bg1"/>
                </a:solidFill>
                <a:effectLst/>
                <a:uLnTx/>
                <a:uFillTx/>
                <a:latin typeface="Corbel" panose="020B0503020204020204" pitchFamily="34" charset="0"/>
              </a:rPr>
              <a:t>Remaining gaps</a:t>
            </a:r>
          </a:p>
        </p:txBody>
      </p:sp>
      <p:sp>
        <p:nvSpPr>
          <p:cNvPr id="11" name="TextBox 10">
            <a:extLst>
              <a:ext uri="{FF2B5EF4-FFF2-40B4-BE49-F238E27FC236}">
                <a16:creationId xmlns:a16="http://schemas.microsoft.com/office/drawing/2014/main" id="{1FBC15FE-6516-E65C-2891-7BA6B6B2E5C9}"/>
              </a:ext>
            </a:extLst>
          </p:cNvPr>
          <p:cNvSpPr txBox="1"/>
          <p:nvPr/>
        </p:nvSpPr>
        <p:spPr>
          <a:xfrm>
            <a:off x="6312443" y="2752083"/>
            <a:ext cx="5117557" cy="2939266"/>
          </a:xfrm>
          <a:prstGeom prst="rect">
            <a:avLst/>
          </a:prstGeom>
          <a:noFill/>
        </p:spPr>
        <p:txBody>
          <a:bodyPr wrap="square" lIns="0" rIns="0" rtlCol="0">
            <a:spAutoFit/>
          </a:bodyPr>
          <a:lstStyle/>
          <a:p>
            <a:pPr>
              <a:spcBef>
                <a:spcPts val="600"/>
              </a:spcBef>
              <a:defRPr/>
            </a:pPr>
            <a:r>
              <a:rPr lang="en-GB" sz="1200">
                <a:solidFill>
                  <a:schemeClr val="bg1"/>
                </a:solidFill>
                <a:latin typeface="Corbel" panose="020B0503020204020204" pitchFamily="34" charset="0"/>
              </a:rPr>
              <a:t>Flexibility defers and avoids some system costs that would otherwise be incurred, but delivering flexibility is not free and a household’s ability to accrue value depends on a range of social, technical and </a:t>
            </a:r>
            <a:r>
              <a:rPr lang="en-GB" sz="1200" err="1">
                <a:solidFill>
                  <a:schemeClr val="bg1"/>
                </a:solidFill>
                <a:latin typeface="Corbel" panose="020B0503020204020204" pitchFamily="34" charset="0"/>
              </a:rPr>
              <a:t>spacio</a:t>
            </a:r>
            <a:r>
              <a:rPr lang="en-GB" sz="1200">
                <a:solidFill>
                  <a:schemeClr val="bg1"/>
                </a:solidFill>
                <a:latin typeface="Corbel" panose="020B0503020204020204" pitchFamily="34" charset="0"/>
              </a:rPr>
              <a:t>-temporal factors</a:t>
            </a:r>
            <a:r>
              <a:rPr lang="en-GB" sz="1200" baseline="30000">
                <a:solidFill>
                  <a:schemeClr val="bg1"/>
                </a:solidFill>
                <a:latin typeface="Corbel" panose="020B0503020204020204" pitchFamily="34" charset="0"/>
              </a:rPr>
              <a:t>2</a:t>
            </a:r>
            <a:r>
              <a:rPr lang="en-GB" sz="1200">
                <a:solidFill>
                  <a:schemeClr val="bg1"/>
                </a:solidFill>
                <a:latin typeface="Corbel" panose="020B0503020204020204" pitchFamily="34" charset="0"/>
              </a:rPr>
              <a:t>. This means that </a:t>
            </a:r>
            <a:r>
              <a:rPr lang="en-GB" sz="1200" b="1">
                <a:solidFill>
                  <a:schemeClr val="accent3"/>
                </a:solidFill>
                <a:latin typeface="Corbel" panose="020B0503020204020204" pitchFamily="34" charset="0"/>
              </a:rPr>
              <a:t>some households, in some areas, at some times can benefit more than others</a:t>
            </a:r>
            <a:r>
              <a:rPr lang="en-GB" sz="1200">
                <a:solidFill>
                  <a:schemeClr val="bg1"/>
                </a:solidFill>
                <a:latin typeface="Corbel" panose="020B0503020204020204" pitchFamily="34" charset="0"/>
              </a:rPr>
              <a:t>. DSOs report on average costs and savings incurred by domestic consumers, without reporting on the distribution of those costs and savings across consumer groups.  This presents a real risk that </a:t>
            </a:r>
            <a:r>
              <a:rPr lang="en-GB" sz="1200" b="1">
                <a:solidFill>
                  <a:schemeClr val="accent3"/>
                </a:solidFill>
                <a:latin typeface="Corbel" panose="020B0503020204020204" pitchFamily="34" charset="0"/>
              </a:rPr>
              <a:t>value is being redistributed from all bill payers to a smaller group with the right circumstances to benefit</a:t>
            </a:r>
            <a:r>
              <a:rPr lang="en-GB" sz="1200">
                <a:solidFill>
                  <a:schemeClr val="bg1"/>
                </a:solidFill>
                <a:latin typeface="Corbel" panose="020B0503020204020204" pitchFamily="34" charset="0"/>
              </a:rPr>
              <a:t>.</a:t>
            </a:r>
            <a:endPar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noProof="0">
                <a:ln>
                  <a:noFill/>
                </a:ln>
                <a:solidFill>
                  <a:schemeClr val="bg1"/>
                </a:solidFill>
                <a:effectLst/>
                <a:uLnTx/>
                <a:uFillTx/>
                <a:latin typeface="Corbel" panose="020B0503020204020204" pitchFamily="34" charset="0"/>
                <a:ea typeface="+mn-ea"/>
                <a:cs typeface="+mn-cs"/>
              </a:rPr>
              <a:t>Despite improvements in reporting around innovation funding, Citizens Advice report that </a:t>
            </a:r>
            <a:r>
              <a:rPr kumimoji="0" lang="en-GB" sz="1200" b="1" i="0" u="none" strike="noStrike" kern="1200" cap="none" spc="0" normalizeH="0" noProof="0">
                <a:ln>
                  <a:noFill/>
                </a:ln>
                <a:solidFill>
                  <a:schemeClr val="accent3"/>
                </a:solidFill>
                <a:effectLst/>
                <a:uLnTx/>
                <a:uFillTx/>
                <a:latin typeface="Corbel" panose="020B0503020204020204" pitchFamily="34" charset="0"/>
                <a:ea typeface="+mn-ea"/>
                <a:cs typeface="+mn-cs"/>
              </a:rPr>
              <a:t>there is still more to be done ‘to ensure that benefit claims are well-substantiated’</a:t>
            </a:r>
            <a:r>
              <a:rPr lang="en-GB" sz="1200">
                <a:solidFill>
                  <a:schemeClr val="bg1"/>
                </a:solidFill>
                <a:latin typeface="Corbel" panose="020B0503020204020204" pitchFamily="34" charset="0"/>
              </a:rPr>
              <a:t>, that there is insufficient emphasis on deployment of innovations that provide direct benefits to consumers, and that consumers bear a disproportionate share of project cost and risk</a:t>
            </a:r>
            <a:r>
              <a:rPr lang="en-GB" sz="1200" baseline="30000">
                <a:solidFill>
                  <a:schemeClr val="bg1"/>
                </a:solidFill>
                <a:latin typeface="Corbel" panose="020B0503020204020204" pitchFamily="34" charset="0"/>
              </a:rPr>
              <a:t>3</a:t>
            </a:r>
            <a:r>
              <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bg1"/>
              </a:solidFill>
              <a:effectLst/>
              <a:uLnTx/>
              <a:uFillTx/>
              <a:latin typeface="Corbel" panose="020B0503020204020204" pitchFamily="34" charset="0"/>
              <a:ea typeface="+mn-ea"/>
              <a:cs typeface="+mn-cs"/>
            </a:endParaRPr>
          </a:p>
        </p:txBody>
      </p:sp>
      <p:sp>
        <p:nvSpPr>
          <p:cNvPr id="5" name="TextBox 4">
            <a:extLst>
              <a:ext uri="{FF2B5EF4-FFF2-40B4-BE49-F238E27FC236}">
                <a16:creationId xmlns:a16="http://schemas.microsoft.com/office/drawing/2014/main" id="{878002EB-FE13-A509-DC96-C157AD2D7662}"/>
              </a:ext>
            </a:extLst>
          </p:cNvPr>
          <p:cNvSpPr txBox="1"/>
          <p:nvPr/>
        </p:nvSpPr>
        <p:spPr>
          <a:xfrm>
            <a:off x="540000" y="5955635"/>
            <a:ext cx="11113200" cy="1015663"/>
          </a:xfrm>
          <a:prstGeom prst="rect">
            <a:avLst/>
          </a:prstGeom>
          <a:noFill/>
        </p:spPr>
        <p:txBody>
          <a:bodyPr wrap="square" rtlCol="0">
            <a:spAutoFit/>
          </a:bodyPr>
          <a:lstStyle/>
          <a:p>
            <a:r>
              <a:rPr lang="en-GB" sz="1000">
                <a:latin typeface="Corbel" panose="020B0503020204020204" pitchFamily="34" charset="0"/>
              </a:rPr>
              <a:t>1 ENA, June 2025, Latest flexibility figures, </a:t>
            </a:r>
            <a:r>
              <a:rPr lang="en-GB" sz="1000">
                <a:latin typeface="Corbel" panose="020B0503020204020204" pitchFamily="34" charset="0"/>
                <a:hlinkClick r:id="rId3">
                  <a:extLst>
                    <a:ext uri="{A12FA001-AC4F-418D-AE19-62706E023703}">
                      <ahyp:hlinkClr xmlns:ahyp="http://schemas.microsoft.com/office/drawing/2018/hyperlinkcolor" val="tx"/>
                    </a:ext>
                  </a:extLst>
                </a:hlinkClick>
              </a:rPr>
              <a:t>https://www.energynetworks.org/newsroom/gb-cements-status-as-world-leader-in-energy-flexibility-with-estimated-gbp-300m-savings-for-bill-payers</a:t>
            </a:r>
            <a:r>
              <a:rPr lang="en-GB" sz="1000">
                <a:latin typeface="Corbel" panose="020B0503020204020204" pitchFamily="34" charset="0"/>
              </a:rPr>
              <a:t> </a:t>
            </a:r>
            <a:r>
              <a:rPr lang="en-GB" sz="1000" err="1">
                <a:latin typeface="Corbel" panose="020B0503020204020204" pitchFamily="34" charset="0"/>
                <a:hlinkClick r:id="rId3">
                  <a:extLst>
                    <a:ext uri="{A12FA001-AC4F-418D-AE19-62706E023703}">
                      <ahyp:hlinkClr xmlns:ahyp="http://schemas.microsoft.com/office/drawing/2018/hyperlinkcolor" val="tx"/>
                    </a:ext>
                  </a:extLst>
                </a:hlinkClick>
              </a:rPr>
              <a:t>energynetworks</a:t>
            </a:r>
            <a:r>
              <a:rPr lang="en-GB" sz="1000">
                <a:latin typeface="Corbel" panose="020B0503020204020204" pitchFamily="34" charset="0"/>
                <a:hlinkClick r:id="rId3">
                  <a:extLst>
                    <a:ext uri="{A12FA001-AC4F-418D-AE19-62706E023703}">
                      <ahyp:hlinkClr xmlns:ahyp="http://schemas.microsoft.com/office/drawing/2018/hyperlinkcolor" val="tx"/>
                    </a:ext>
                  </a:extLst>
                </a:hlinkClick>
              </a:rPr>
              <a:t> </a:t>
            </a:r>
            <a:r>
              <a:rPr lang="en-GB" sz="1000" err="1">
                <a:latin typeface="Corbel" panose="020B0503020204020204" pitchFamily="34" charset="0"/>
                <a:hlinkClick r:id="rId3">
                  <a:extLst>
                    <a:ext uri="{A12FA001-AC4F-418D-AE19-62706E023703}">
                      <ahyp:hlinkClr xmlns:ahyp="http://schemas.microsoft.com/office/drawing/2018/hyperlinkcolor" val="tx"/>
                    </a:ext>
                  </a:extLst>
                </a:hlinkClick>
              </a:rPr>
              <a:t>gb</a:t>
            </a:r>
            <a:r>
              <a:rPr lang="en-GB" sz="1000">
                <a:latin typeface="Corbel" panose="020B0503020204020204" pitchFamily="34" charset="0"/>
                <a:hlinkClick r:id="rId3">
                  <a:extLst>
                    <a:ext uri="{A12FA001-AC4F-418D-AE19-62706E023703}">
                      <ahyp:hlinkClr xmlns:ahyp="http://schemas.microsoft.com/office/drawing/2018/hyperlinkcolor" val="tx"/>
                    </a:ext>
                  </a:extLst>
                </a:hlinkClick>
              </a:rPr>
              <a:t> energy flexibility leader</a:t>
            </a:r>
            <a:endParaRPr lang="en-GB" sz="1000">
              <a:latin typeface="Corbel" panose="020B0503020204020204" pitchFamily="34" charset="0"/>
            </a:endParaRPr>
          </a:p>
          <a:p>
            <a:r>
              <a:rPr lang="en-GB" sz="1000">
                <a:latin typeface="Corbel" panose="020B0503020204020204" pitchFamily="34" charset="0"/>
              </a:rPr>
              <a:t>2 Michael Fell, March 2026, </a:t>
            </a:r>
            <a:r>
              <a:rPr lang="en-US" sz="1000">
                <a:latin typeface="Corbel" panose="020B0503020204020204" pitchFamily="34" charset="0"/>
              </a:rPr>
              <a:t>Why consumer-led flexibility needs a strategic focus on inclusion, Not published</a:t>
            </a:r>
          </a:p>
          <a:p>
            <a:r>
              <a:rPr lang="en-GB" sz="1000">
                <a:latin typeface="Corbel" panose="020B0503020204020204" pitchFamily="34" charset="0"/>
              </a:rPr>
              <a:t>3 Citizens Advice, August 2025, Making Innovation Count - A Transparency Review of NIA and SIF Projects, </a:t>
            </a:r>
            <a:r>
              <a:rPr lang="en-GB" sz="1000">
                <a:latin typeface="Corbel" panose="020B0503020204020204" pitchFamily="34" charset="0"/>
                <a:hlinkClick r:id="rId4">
                  <a:extLst>
                    <a:ext uri="{A12FA001-AC4F-418D-AE19-62706E023703}">
                      <ahyp:hlinkClr xmlns:ahyp="http://schemas.microsoft.com/office/drawing/2018/hyperlinkcolor" val="tx"/>
                    </a:ext>
                  </a:extLst>
                </a:hlinkClick>
              </a:rPr>
              <a:t>https://www.citizensadvice.org.uk/policy/publications/making-innovation-count-a-transparency-review-of-nia-and-sif-projects/</a:t>
            </a:r>
            <a:endParaRPr lang="en-GB" sz="1000">
              <a:latin typeface="Corbel" panose="020B0503020204020204" pitchFamily="34" charset="0"/>
            </a:endParaRPr>
          </a:p>
          <a:p>
            <a:endParaRPr lang="en-GB" sz="1000">
              <a:latin typeface="Corbel" panose="020B0503020204020204" pitchFamily="34" charset="0"/>
            </a:endParaRPr>
          </a:p>
        </p:txBody>
      </p:sp>
      <p:grpSp>
        <p:nvGrpSpPr>
          <p:cNvPr id="16" name="Group 15">
            <a:extLst>
              <a:ext uri="{FF2B5EF4-FFF2-40B4-BE49-F238E27FC236}">
                <a16:creationId xmlns:a16="http://schemas.microsoft.com/office/drawing/2014/main" id="{03E3FD75-081A-43F4-B480-DA830073749E}"/>
              </a:ext>
              <a:ext uri="{C183D7F6-B498-43B3-948B-1728B52AA6E4}">
                <adec:decorative xmlns:adec="http://schemas.microsoft.com/office/drawing/2017/decorative" val="1"/>
              </a:ext>
            </a:extLst>
          </p:cNvPr>
          <p:cNvGrpSpPr/>
          <p:nvPr/>
        </p:nvGrpSpPr>
        <p:grpSpPr>
          <a:xfrm>
            <a:off x="540000" y="328226"/>
            <a:ext cx="11113200" cy="444028"/>
            <a:chOff x="540000" y="328226"/>
            <a:chExt cx="11113200" cy="444028"/>
          </a:xfrm>
        </p:grpSpPr>
        <p:pic>
          <p:nvPicPr>
            <p:cNvPr id="17" name="Picture 16" descr="A purple fan shaped logo&#10;&#10;Description automatically generated">
              <a:extLst>
                <a:ext uri="{FF2B5EF4-FFF2-40B4-BE49-F238E27FC236}">
                  <a16:creationId xmlns:a16="http://schemas.microsoft.com/office/drawing/2014/main" id="{7FCFB9EF-050F-16F8-2C4C-0D92C9C62B8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06194" y="328226"/>
              <a:ext cx="680260" cy="347635"/>
            </a:xfrm>
            <a:prstGeom prst="rect">
              <a:avLst/>
            </a:prstGeom>
          </p:spPr>
        </p:pic>
        <p:cxnSp>
          <p:nvCxnSpPr>
            <p:cNvPr id="18" name="Straight Connector 17">
              <a:extLst>
                <a:ext uri="{FF2B5EF4-FFF2-40B4-BE49-F238E27FC236}">
                  <a16:creationId xmlns:a16="http://schemas.microsoft.com/office/drawing/2014/main" id="{A9555898-0955-D577-5791-251C79342A84}"/>
                </a:ext>
              </a:extLst>
            </p:cNvPr>
            <p:cNvCxnSpPr>
              <a:cxnSpLocks/>
            </p:cNvCxnSpPr>
            <p:nvPr userDrawn="1"/>
          </p:nvCxnSpPr>
          <p:spPr>
            <a:xfrm>
              <a:off x="540000" y="772254"/>
              <a:ext cx="11113200" cy="0"/>
            </a:xfrm>
            <a:prstGeom prst="line">
              <a:avLst/>
            </a:prstGeom>
            <a:ln w="12700"/>
          </p:spPr>
          <p:style>
            <a:lnRef idx="2">
              <a:schemeClr val="dk1"/>
            </a:lnRef>
            <a:fillRef idx="0">
              <a:schemeClr val="dk1"/>
            </a:fillRef>
            <a:effectRef idx="1">
              <a:schemeClr val="dk1"/>
            </a:effectRef>
            <a:fontRef idx="minor">
              <a:schemeClr val="tx1"/>
            </a:fontRef>
          </p:style>
        </p:cxnSp>
      </p:grpSp>
      <p:pic>
        <p:nvPicPr>
          <p:cNvPr id="4" name="Graphic 3">
            <a:extLst>
              <a:ext uri="{FF2B5EF4-FFF2-40B4-BE49-F238E27FC236}">
                <a16:creationId xmlns:a16="http://schemas.microsoft.com/office/drawing/2014/main" id="{7AF89B83-8BE2-3DDC-4939-3D4C5B7C7AC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76769" y="936000"/>
            <a:ext cx="720000" cy="720000"/>
          </a:xfrm>
          <a:prstGeom prst="rect">
            <a:avLst/>
          </a:prstGeom>
        </p:spPr>
      </p:pic>
    </p:spTree>
    <p:extLst>
      <p:ext uri="{BB962C8B-B14F-4D97-AF65-F5344CB8AC3E}">
        <p14:creationId xmlns:p14="http://schemas.microsoft.com/office/powerpoint/2010/main" val="688117341"/>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1C0533"/>
      </a:dk2>
      <a:lt2>
        <a:srgbClr val="F5F2EB"/>
      </a:lt2>
      <a:accent1>
        <a:srgbClr val="F7C540"/>
      </a:accent1>
      <a:accent2>
        <a:srgbClr val="6B57DE"/>
      </a:accent2>
      <a:accent3>
        <a:srgbClr val="CCC4F2"/>
      </a:accent3>
      <a:accent4>
        <a:srgbClr val="F9CC5A"/>
      </a:accent4>
      <a:accent5>
        <a:srgbClr val="211440"/>
      </a:accent5>
      <a:accent6>
        <a:srgbClr val="7363E0"/>
      </a:accent6>
      <a:hlink>
        <a:srgbClr val="7363E0"/>
      </a:hlink>
      <a:folHlink>
        <a:srgbClr val="6B57DE"/>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5400" b="1" dirty="0">
            <a:solidFill>
              <a:srgbClr val="1C0533"/>
            </a:solidFill>
            <a:latin typeface="Corbel" panose="020B0503020204020204" pitchFamily="34"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C0533"/>
      </a:dk2>
      <a:lt2>
        <a:srgbClr val="F5F2EB"/>
      </a:lt2>
      <a:accent1>
        <a:srgbClr val="F7C540"/>
      </a:accent1>
      <a:accent2>
        <a:srgbClr val="6B57DE"/>
      </a:accent2>
      <a:accent3>
        <a:srgbClr val="CCC4F2"/>
      </a:accent3>
      <a:accent4>
        <a:srgbClr val="F9CC5A"/>
      </a:accent4>
      <a:accent5>
        <a:srgbClr val="211440"/>
      </a:accent5>
      <a:accent6>
        <a:srgbClr val="7363E0"/>
      </a:accent6>
      <a:hlink>
        <a:srgbClr val="6B57DE"/>
      </a:hlink>
      <a:folHlink>
        <a:srgbClr val="6B57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Custom 9">
      <a:dk1>
        <a:sysClr val="windowText" lastClr="000000"/>
      </a:dk1>
      <a:lt1>
        <a:sysClr val="window" lastClr="FFFFFF"/>
      </a:lt1>
      <a:dk2>
        <a:srgbClr val="1C0533"/>
      </a:dk2>
      <a:lt2>
        <a:srgbClr val="F5F2EB"/>
      </a:lt2>
      <a:accent1>
        <a:srgbClr val="F7C540"/>
      </a:accent1>
      <a:accent2>
        <a:srgbClr val="6B57DE"/>
      </a:accent2>
      <a:accent3>
        <a:srgbClr val="CCC4F2"/>
      </a:accent3>
      <a:accent4>
        <a:srgbClr val="F9CC5A"/>
      </a:accent4>
      <a:accent5>
        <a:srgbClr val="211440"/>
      </a:accent5>
      <a:accent6>
        <a:srgbClr val="7363E0"/>
      </a:accent6>
      <a:hlink>
        <a:srgbClr val="7363E0"/>
      </a:hlink>
      <a:folHlink>
        <a:srgbClr val="6B57DE"/>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5400" b="1" dirty="0">
            <a:solidFill>
              <a:srgbClr val="1C0533"/>
            </a:solidFill>
            <a:latin typeface="Corbel" panose="020B0503020204020204" pitchFamily="34"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8">
    <a:dk1>
      <a:sysClr val="windowText" lastClr="000000"/>
    </a:dk1>
    <a:lt1>
      <a:sysClr val="window" lastClr="FFFFFF"/>
    </a:lt1>
    <a:dk2>
      <a:srgbClr val="0E2841"/>
    </a:dk2>
    <a:lt2>
      <a:srgbClr val="F5F2EB"/>
    </a:lt2>
    <a:accent1>
      <a:srgbClr val="1FC0D5"/>
    </a:accent1>
    <a:accent2>
      <a:srgbClr val="CC0E8F"/>
    </a:accent2>
    <a:accent3>
      <a:srgbClr val="CEDC00"/>
    </a:accent3>
    <a:accent4>
      <a:srgbClr val="F5682C"/>
    </a:accent4>
    <a:accent5>
      <a:srgbClr val="570342"/>
    </a:accent5>
    <a:accent6>
      <a:srgbClr val="FF80C3"/>
    </a:accent6>
    <a:hlink>
      <a:srgbClr val="6B57DE"/>
    </a:hlink>
    <a:folHlink>
      <a:srgbClr val="96607D"/>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SE Data Vis">
    <a:dk1>
      <a:sysClr val="windowText" lastClr="000000"/>
    </a:dk1>
    <a:lt1>
      <a:sysClr val="window" lastClr="FFFFFF"/>
    </a:lt1>
    <a:dk2>
      <a:srgbClr val="0E2841"/>
    </a:dk2>
    <a:lt2>
      <a:srgbClr val="E8E8E8"/>
    </a:lt2>
    <a:accent1>
      <a:srgbClr val="1FC0D5"/>
    </a:accent1>
    <a:accent2>
      <a:srgbClr val="CC0E8F"/>
    </a:accent2>
    <a:accent3>
      <a:srgbClr val="CEDC00"/>
    </a:accent3>
    <a:accent4>
      <a:srgbClr val="F5682C"/>
    </a:accent4>
    <a:accent5>
      <a:srgbClr val="570342"/>
    </a:accent5>
    <a:accent6>
      <a:srgbClr val="FF80C3"/>
    </a:accent6>
    <a:hlink>
      <a:srgbClr val="467886"/>
    </a:hlink>
    <a:folHlink>
      <a:srgbClr val="96607D"/>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bd5a26-a79f-4ea2-9c37-8639a7086101">
      <Terms xmlns="http://schemas.microsoft.com/office/infopath/2007/PartnerControls"/>
    </lcf76f155ced4ddcb4097134ff3c332f>
    <TaxCatchAll xmlns="8617af11-4db9-4fce-a4ec-175b9db1ce3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057685D78AA7488A4D8D836F0BAC61" ma:contentTypeVersion="17" ma:contentTypeDescription="Create a new document." ma:contentTypeScope="" ma:versionID="220b4782bfc821539571fb036654740a">
  <xsd:schema xmlns:xsd="http://www.w3.org/2001/XMLSchema" xmlns:xs="http://www.w3.org/2001/XMLSchema" xmlns:p="http://schemas.microsoft.com/office/2006/metadata/properties" xmlns:ns2="46bd5a26-a79f-4ea2-9c37-8639a7086101" xmlns:ns3="8617af11-4db9-4fce-a4ec-175b9db1ce36" targetNamespace="http://schemas.microsoft.com/office/2006/metadata/properties" ma:root="true" ma:fieldsID="4271037a455b1af38152c542a3c95bec" ns2:_="" ns3:_="">
    <xsd:import namespace="46bd5a26-a79f-4ea2-9c37-8639a7086101"/>
    <xsd:import namespace="8617af11-4db9-4fce-a4ec-175b9db1ce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d5a26-a79f-4ea2-9c37-8639a7086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6a54d5f-a5a2-4078-accf-86e66238096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17af11-4db9-4fce-a4ec-175b9db1ce3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85f89b3-78b0-4457-bf9b-05a25e74ac13}" ma:internalName="TaxCatchAll" ma:showField="CatchAllData" ma:web="8617af11-4db9-4fce-a4ec-175b9db1ce36">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E11593-BFEC-4D9B-B07F-29A2CB7B9BDF}">
  <ds:schemaRefs>
    <ds:schemaRef ds:uri="46bd5a26-a79f-4ea2-9c37-8639a7086101"/>
    <ds:schemaRef ds:uri="8617af11-4db9-4fce-a4ec-175b9db1ce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006E89-07A5-4B12-BB89-4A7F0F0B2425}">
  <ds:schemaRefs>
    <ds:schemaRef ds:uri="46bd5a26-a79f-4ea2-9c37-8639a7086101"/>
    <ds:schemaRef ds:uri="8617af11-4db9-4fce-a4ec-175b9db1ce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5176C3-7AB7-4EB8-AFAC-1067709A92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TM03457485[[fn=Mesh]]</Template>
  <Application>Microsoft Office PowerPoint</Application>
  <PresentationFormat>Widescreen</PresentationFormat>
  <Slides>63</Slides>
  <Notes>27</Notes>
  <HiddenSlides>0</HiddenSlides>
  <ScaleCrop>false</ScaleCrop>
  <HeadingPairs>
    <vt:vector size="4" baseType="variant">
      <vt:variant>
        <vt:lpstr>Theme</vt:lpstr>
      </vt:variant>
      <vt:variant>
        <vt:i4>3</vt:i4>
      </vt:variant>
      <vt:variant>
        <vt:lpstr>Slide Titles</vt:lpstr>
      </vt:variant>
      <vt:variant>
        <vt:i4>63</vt:i4>
      </vt:variant>
    </vt:vector>
  </HeadingPairs>
  <TitlesOfParts>
    <vt:vector size="66" baseType="lpstr">
      <vt:lpstr>Office Theme</vt:lpstr>
      <vt:lpstr>1_Office Theme</vt:lpstr>
      <vt:lpstr>2_Office Theme</vt:lpstr>
      <vt:lpstr>Smart and Fair 2024-2026  Outcomes and Insights</vt:lpstr>
      <vt:lpstr>Foreword from NGED &amp; SSEN</vt:lpstr>
      <vt:lpstr>Structure of this report</vt:lpstr>
      <vt:lpstr>Introduction</vt:lpstr>
      <vt:lpstr>Smart and Fair approach</vt:lpstr>
      <vt:lpstr>Smart and Fair approach</vt:lpstr>
      <vt:lpstr>Smart and Fair approach</vt:lpstr>
      <vt:lpstr>Smart and Fair aims</vt:lpstr>
      <vt:lpstr>Responsible networks</vt:lpstr>
      <vt:lpstr>A diverse market</vt:lpstr>
      <vt:lpstr>Good customer outcomes</vt:lpstr>
      <vt:lpstr>Confident consumers</vt:lpstr>
      <vt:lpstr>Focus areas</vt:lpstr>
      <vt:lpstr>Inclusive Innovation</vt:lpstr>
      <vt:lpstr>Chapters</vt:lpstr>
      <vt:lpstr>Introduction</vt:lpstr>
      <vt:lpstr>Introduction</vt:lpstr>
      <vt:lpstr>Introduction</vt:lpstr>
      <vt:lpstr>Inclusive Innovation: Insights and Recommendations</vt:lpstr>
      <vt:lpstr>Smart energy market growth</vt:lpstr>
      <vt:lpstr>Uneven access and potential benefits…</vt:lpstr>
      <vt:lpstr>…but signs of narrowing gaps</vt:lpstr>
      <vt:lpstr>Growth = opportunity = complexity</vt:lpstr>
      <vt:lpstr>Conclusion</vt:lpstr>
      <vt:lpstr>Recommendations</vt:lpstr>
      <vt:lpstr>Understanding Participation</vt:lpstr>
      <vt:lpstr>Chapters</vt:lpstr>
      <vt:lpstr>Introduction</vt:lpstr>
      <vt:lpstr>Introduction</vt:lpstr>
      <vt:lpstr>Introduction</vt:lpstr>
      <vt:lpstr>Understanding Participation: Insights and Recommendations</vt:lpstr>
      <vt:lpstr>Positive participation and sustainable engagement</vt:lpstr>
      <vt:lpstr>But disparities still persist</vt:lpstr>
      <vt:lpstr>Risks for those with existing challenges</vt:lpstr>
      <vt:lpstr>Untapped potential</vt:lpstr>
      <vt:lpstr>Unlocking potential through effective partnerships</vt:lpstr>
      <vt:lpstr>Better consumer representation can support network planning </vt:lpstr>
      <vt:lpstr>Conclusion</vt:lpstr>
      <vt:lpstr>Recommendations</vt:lpstr>
      <vt:lpstr>Smart Energy Advice</vt:lpstr>
      <vt:lpstr>Chapters</vt:lpstr>
      <vt:lpstr>Introduction</vt:lpstr>
      <vt:lpstr>Introduction</vt:lpstr>
      <vt:lpstr>Smart Energy Advice: Insights and Recommendations</vt:lpstr>
      <vt:lpstr>Enduring financial barriers </vt:lpstr>
      <vt:lpstr>Limited understanding of impacts on bills</vt:lpstr>
      <vt:lpstr>Addressing complexity and lack of trust</vt:lpstr>
      <vt:lpstr>Impartial advice drives action, but further support is needed </vt:lpstr>
      <vt:lpstr>Further support needed for advisors</vt:lpstr>
      <vt:lpstr>Conclusion</vt:lpstr>
      <vt:lpstr>Recommendations</vt:lpstr>
      <vt:lpstr>Recommendations &amp; next steps</vt:lpstr>
      <vt:lpstr>Recommendations: Key outcomes</vt:lpstr>
      <vt:lpstr>Recommendations: Responsible Networks </vt:lpstr>
      <vt:lpstr>Recommendations: A Diverse Market </vt:lpstr>
      <vt:lpstr>Recommendations: Good Customer Outcomes</vt:lpstr>
      <vt:lpstr>Recommendations: Confident Consumers </vt:lpstr>
      <vt:lpstr>Next steps for Smart and Fair</vt:lpstr>
      <vt:lpstr>Conclusion</vt:lpstr>
      <vt:lpstr>Conclusion</vt:lpstr>
      <vt:lpstr>Advisory board</vt:lpstr>
      <vt:lpstr>Contact us</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Tilly Hudspith</dc:creator>
  <cp:revision>4</cp:revision>
  <dcterms:created xsi:type="dcterms:W3CDTF">2024-10-02T10:48:34Z</dcterms:created>
  <dcterms:modified xsi:type="dcterms:W3CDTF">2026-07-21T14:30:50Z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0x010100F0057685D78AA7488A4D8D836F0BAC61</vt:lpwstr>
  </property>
  <property fmtid="{D5CDD505-2E9C-101B-9397-08002B2CF9AE}" pid="3" name="MediaServiceImageTags">
    <vt:lpwstr/>
  </property>
</Properties>
</file>