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2.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 id="2147483687" r:id="rId6"/>
  </p:sldMasterIdLst>
  <p:notesMasterIdLst>
    <p:notesMasterId r:id="rId18"/>
  </p:notesMasterIdLst>
  <p:sldIdLst>
    <p:sldId id="256" r:id="rId7"/>
    <p:sldId id="3643" r:id="rId8"/>
    <p:sldId id="3697" r:id="rId9"/>
    <p:sldId id="3596" r:id="rId10"/>
    <p:sldId id="3771" r:id="rId11"/>
    <p:sldId id="3767" r:id="rId12"/>
    <p:sldId id="3769" r:id="rId13"/>
    <p:sldId id="3770" r:id="rId14"/>
    <p:sldId id="3745" r:id="rId15"/>
    <p:sldId id="3695" r:id="rId16"/>
    <p:sldId id="28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36FC61E-B09E-4EA5-B2B2-426813E96CC3}">
          <p14:sldIdLst>
            <p14:sldId id="256"/>
            <p14:sldId id="3643"/>
            <p14:sldId id="3697"/>
            <p14:sldId id="3596"/>
            <p14:sldId id="3771"/>
            <p14:sldId id="3767"/>
            <p14:sldId id="3769"/>
            <p14:sldId id="3770"/>
            <p14:sldId id="3745"/>
            <p14:sldId id="3695"/>
            <p14:sldId id="280"/>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AB5BB02-598C-E93F-5A09-897A595F4D8C}" name="Tilly Hudspith" initials="TH" userId="S::Tilly.Hudspith@cse.org.uk::9e4d3c17-14a3-4737-b0f7-d73c53dbeb82" providerId="AD"/>
  <p188:author id="{5E4F5650-3EFB-F6C2-B571-B612485E402E}" name="Guest User" initials="GU" userId="S::urn:spo:anon#5a74f57499a376eb3dc412a1392f1f643775edb011b62aad6b75d5f1cb9661ad::" providerId="AD"/>
  <p188:author id="{DF0D5C67-470E-203A-FC9C-CD68EBA23D2E}" name="Chloe McLaren Webb" initials="CM" userId="S::Chloe.MclarenWebb@cse.org.uk::1455ef3f-0804-4b6d-8fac-a9752430e358" providerId="AD"/>
  <p188:author id="{8AA64E6A-034F-E6AC-0972-5A74F69A47AB}" name="Karn Shah" initials="KS" userId="S::karn.shah@cse.org.uk::18ea6435-1ae5-425c-b057-984b76afca8c" providerId="AD"/>
  <p188:author id="{B70F666A-64A1-6CE9-2391-6D6491616DCF}" name="Nick Stromberg" initials="NS" userId="S::nick.stromberg@cse.org.uk::5a012d9f-3c84-4833-b1c0-acfe2d852c0a" providerId="AD"/>
  <p188:author id="{D5EBA38C-7269-DED7-1D19-25399742D4EE}" name="Jessica Cartwright" initials="JC" userId="S::jessica.cartwright@cse.org.uk::dc131f03-d454-453b-a4b7-0d0170d3ccf3" providerId="AD"/>
  <p188:author id="{68997499-5DCD-2411-8C86-D51D2F2682D3}" name="Dan Stone" initials="DS" userId="S::dans@cse.org.uk::5e03f76b-057a-4eae-a0e5-1bc503c278f1" providerId="AD"/>
  <p188:author id="{5EDA659E-CF2D-34A6-A521-C3284099C318}" name="Tim Weisselberg" initials="TW" userId="S::timw@cse.org.uk::61580026-00c6-4412-9d5e-4a28dc5d0cab" providerId="AD"/>
  <p188:author id="{537DA8A5-1286-F49D-EA48-45FB885589C1}" name="Emily Haile" initials="EH" userId="S::Emily.Haile@cse.org.uk::a9736ac5-6272-4ca0-9c53-f5ce834d09bb" providerId="AD"/>
  <p188:author id="{EDCDD1B7-CAB5-B8BB-4D58-56EE5C8472F6}" name="Ian Preston" initials="IP" userId="S::ianp@cse.org.uk::0776d61b-3d39-4a7d-8603-8dbe528cda8a" providerId="AD"/>
  <p188:author id="{765793B9-5344-BBA6-0F8E-CF4A2A03FCC4}" name="Sam Cardwell" initials="SC" userId="S::Sam.Cardwell@cse.org.uk::83abaa12-3591-42d5-a969-f29756b114b5" providerId="AD"/>
  <p188:author id="{1EA3EDCD-AA16-4973-CFE2-BD6BEE2A2B00}" name="Charlotte Johnson" initials="CJ" userId="S::Charlotte.Johnson@cse.org.uk::5c84b2e3-24ab-43de-a328-8e6522eb71ec" providerId="AD"/>
  <p188:author id="{CF6F19E4-E399-F143-897A-A7271BE8499B}" name="Natasha Collins-Daniel" initials="NC" userId="S::natasha.collins-daniel@cse.org.uk::fa2572c4-2cae-42aa-81ba-9e898e56ddc9" providerId="AD"/>
  <p188:author id="{86EECBE6-2B7C-83F8-FAFE-237F8DCAE62B}" name="Chloe McLaren Webb" initials="CW" userId="S::chloe.mclarenwebb@cse.org.uk::1455ef3f-0804-4b6d-8fac-a9752430e358" providerId="AD"/>
  <p188:author id="{84D3B4EF-0AFE-F5CB-F843-112B5D85FE35}" name="Julian Woodward" initials="JW" userId="S::julian.woodward@cse.org.uk::c2f96a64-f06b-48c4-bb87-de0f7a7f716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682C"/>
    <a:srgbClr val="F5F2EB"/>
    <a:srgbClr val="F2EBE0"/>
    <a:srgbClr val="F9CC5A"/>
    <a:srgbClr val="A1B5FF"/>
    <a:srgbClr val="D6D1F5"/>
    <a:srgbClr val="CEDC00"/>
    <a:srgbClr val="62F4B4"/>
    <a:srgbClr val="CC0E8F"/>
    <a:srgbClr val="1FC0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50D213-FBCD-D20B-01D3-412FA47203A7}" v="25" dt="2026-07-21T15:06:58.372"/>
    <p1510:client id="{E1DA2394-B180-406F-BFE5-D3DD3EFC6F0D}" v="1" dt="2026-07-20T11:15:06.8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microsoft.com/office/2015/10/relationships/revisionInfo" Target="revisionInfo.xml"/><Relationship Id="rId10" Type="http://schemas.openxmlformats.org/officeDocument/2006/relationships/slide" Target="slides/slide4.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_E0C_BB111C8E.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_E0C_BB111C8E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CSE-BRI-SVR-01.CSE.ORG.UK\Data\R&amp;A\Research%20Projects\766a%20-%20NGED%20DSO%20flex%20assessment\for-chart-incom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2"/>
                </a:solidFill>
                <a:latin typeface="Segoe UI" panose="020B0502040204020203" pitchFamily="34" charset="0"/>
                <a:ea typeface="+mn-ea"/>
                <a:cs typeface="Segoe UI" panose="020B0502040204020203" pitchFamily="34" charset="0"/>
              </a:defRPr>
            </a:pPr>
            <a:r>
              <a:rPr lang="en-GB" sz="1200" b="1"/>
              <a:t>Number of smart offer types available to personas</a:t>
            </a: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2"/>
              </a:solidFill>
              <a:latin typeface="Segoe UI" panose="020B0502040204020203" pitchFamily="34" charset="0"/>
              <a:ea typeface="+mn-ea"/>
              <a:cs typeface="Segoe UI" panose="020B0502040204020203" pitchFamily="34" charset="0"/>
            </a:defRPr>
          </a:pPr>
          <a:endParaRPr lang="en-US"/>
        </a:p>
      </c:txPr>
    </c:title>
    <c:autoTitleDeleted val="0"/>
    <c:plotArea>
      <c:layout/>
      <c:barChart>
        <c:barDir val="col"/>
        <c:grouping val="clustered"/>
        <c:varyColors val="0"/>
        <c:ser>
          <c:idx val="0"/>
          <c:order val="0"/>
          <c:spPr>
            <a:solidFill>
              <a:srgbClr val="1FC0D5"/>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2"/>
                    </a:solidFill>
                    <a:latin typeface="Segoe UI" panose="020B0502040204020203" pitchFamily="34" charset="0"/>
                    <a:ea typeface="+mn-ea"/>
                    <a:cs typeface="Segoe UI" panose="020B0502040204020203"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Sheet3!$B$8:$B$12</c:f>
              <c:strCache>
                <c:ptCount val="5"/>
                <c:pt idx="0">
                  <c:v>Persona 1: Storage heater family</c:v>
                </c:pt>
                <c:pt idx="1">
                  <c:v>Persona 2: GCH prepay renter</c:v>
                </c:pt>
                <c:pt idx="2">
                  <c:v>Persona 3: PV and EV owner</c:v>
                </c:pt>
                <c:pt idx="3">
                  <c:v>Persona 4: GCH owner family</c:v>
                </c:pt>
                <c:pt idx="4">
                  <c:v>Persona 5: Heat pump owner</c:v>
                </c:pt>
              </c:strCache>
            </c:strRef>
          </c:cat>
          <c:val>
            <c:numRef>
              <c:f>Sheet3!$C$8:$C$12</c:f>
              <c:numCache>
                <c:formatCode>General</c:formatCode>
                <c:ptCount val="5"/>
                <c:pt idx="0">
                  <c:v>5</c:v>
                </c:pt>
                <c:pt idx="1">
                  <c:v>1</c:v>
                </c:pt>
                <c:pt idx="2">
                  <c:v>25</c:v>
                </c:pt>
                <c:pt idx="3">
                  <c:v>13</c:v>
                </c:pt>
                <c:pt idx="4">
                  <c:v>17</c:v>
                </c:pt>
              </c:numCache>
            </c:numRef>
          </c:val>
          <c:extLst>
            <c:ext xmlns:c16="http://schemas.microsoft.com/office/drawing/2014/chart" uri="{C3380CC4-5D6E-409C-BE32-E72D297353CC}">
              <c16:uniqueId val="{00000000-E52A-45D3-BDC6-761F431AAEE2}"/>
            </c:ext>
          </c:extLst>
        </c:ser>
        <c:dLbls>
          <c:dLblPos val="outEnd"/>
          <c:showLegendKey val="0"/>
          <c:showVal val="1"/>
          <c:showCatName val="0"/>
          <c:showSerName val="0"/>
          <c:showPercent val="0"/>
          <c:showBubbleSize val="0"/>
        </c:dLbls>
        <c:gapWidth val="219"/>
        <c:overlap val="-27"/>
        <c:axId val="1161988432"/>
        <c:axId val="1161980512"/>
      </c:barChart>
      <c:catAx>
        <c:axId val="11619884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Segoe UI" panose="020B0502040204020203" pitchFamily="34" charset="0"/>
                <a:ea typeface="+mn-ea"/>
                <a:cs typeface="Segoe UI" panose="020B0502040204020203" pitchFamily="34" charset="0"/>
              </a:defRPr>
            </a:pPr>
            <a:endParaRPr lang="en-US"/>
          </a:p>
        </c:txPr>
        <c:crossAx val="1161980512"/>
        <c:crosses val="autoZero"/>
        <c:auto val="1"/>
        <c:lblAlgn val="ctr"/>
        <c:lblOffset val="100"/>
        <c:noMultiLvlLbl val="0"/>
      </c:catAx>
      <c:valAx>
        <c:axId val="11619805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Segoe UI" panose="020B0502040204020203" pitchFamily="34" charset="0"/>
                <a:ea typeface="+mn-ea"/>
                <a:cs typeface="Segoe UI" panose="020B0502040204020203" pitchFamily="34" charset="0"/>
              </a:defRPr>
            </a:pPr>
            <a:endParaRPr lang="en-US"/>
          </a:p>
        </c:txPr>
        <c:crossAx val="1161988432"/>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2"/>
          </a:solidFill>
          <a:latin typeface="Segoe UI" panose="020B0502040204020203" pitchFamily="34" charset="0"/>
          <a:cs typeface="Segoe UI" panose="020B0502040204020203"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2"/>
                </a:solidFill>
                <a:latin typeface="Segoe UI" panose="020B0502040204020203" pitchFamily="34" charset="0"/>
                <a:ea typeface="+mn-ea"/>
                <a:cs typeface="Segoe UI" panose="020B0502040204020203" pitchFamily="34" charset="0"/>
              </a:defRPr>
            </a:pPr>
            <a:r>
              <a:rPr lang="en-US" sz="1200" b="1"/>
              <a:t>Savings for personas on optimal tariffs </a:t>
            </a:r>
          </a:p>
          <a:p>
            <a:pPr>
              <a:defRPr/>
            </a:pPr>
            <a:r>
              <a:rPr lang="en-US" sz="1000" i="1"/>
              <a:t>Total savings = bar</a:t>
            </a:r>
            <a:r>
              <a:rPr lang="en-US" sz="1000" i="1" baseline="0"/>
              <a:t>     </a:t>
            </a:r>
            <a:r>
              <a:rPr lang="en-US" sz="1000" i="1"/>
              <a:t>% = Proportion of total electric bill saved</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2"/>
              </a:solidFill>
              <a:latin typeface="Segoe UI" panose="020B0502040204020203" pitchFamily="34" charset="0"/>
              <a:ea typeface="+mn-ea"/>
              <a:cs typeface="Segoe UI" panose="020B0502040204020203" pitchFamily="34" charset="0"/>
            </a:defRPr>
          </a:pPr>
          <a:endParaRPr lang="en-US"/>
        </a:p>
      </c:txPr>
    </c:title>
    <c:autoTitleDeleted val="0"/>
    <c:plotArea>
      <c:layout/>
      <c:barChart>
        <c:barDir val="col"/>
        <c:grouping val="clustered"/>
        <c:varyColors val="0"/>
        <c:ser>
          <c:idx val="0"/>
          <c:order val="0"/>
          <c:tx>
            <c:strRef>
              <c:f>Sheet1!$B$1</c:f>
              <c:strCache>
                <c:ptCount val="1"/>
                <c:pt idx="0">
                  <c:v>Saving</c:v>
                </c:pt>
              </c:strCache>
            </c:strRef>
          </c:tx>
          <c:spPr>
            <a:solidFill>
              <a:srgbClr val="CC0E8F"/>
            </a:solidFill>
            <a:ln>
              <a:noFill/>
            </a:ln>
            <a:effectLst/>
          </c:spPr>
          <c:invertIfNegative val="0"/>
          <c:dLbls>
            <c:dLbl>
              <c:idx val="0"/>
              <c:layout>
                <c:manualLayout>
                  <c:x val="2.6625161542684966E-3"/>
                  <c:y val="7.6479663516666394E-3"/>
                </c:manualLayout>
              </c:layout>
              <c:tx>
                <c:rich>
                  <a:bodyPr/>
                  <a:lstStyle/>
                  <a:p>
                    <a:r>
                      <a:rPr lang="en-US"/>
                      <a:t>18%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DEC3-41CC-8C63-6B132638A38D}"/>
                </c:ext>
              </c:extLst>
            </c:dLbl>
            <c:dLbl>
              <c:idx val="1"/>
              <c:tx>
                <c:rich>
                  <a:bodyPr/>
                  <a:lstStyle/>
                  <a:p>
                    <a:r>
                      <a:rPr lang="en-US"/>
                      <a:t>3%</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DEC3-41CC-8C63-6B132638A38D}"/>
                </c:ext>
              </c:extLst>
            </c:dLbl>
            <c:dLbl>
              <c:idx val="2"/>
              <c:layout>
                <c:manualLayout>
                  <c:x val="-6.2799311039240259E-17"/>
                  <c:y val="-4.3568890538956172E-3"/>
                </c:manualLayout>
              </c:layout>
              <c:tx>
                <c:rich>
                  <a:bodyPr/>
                  <a:lstStyle/>
                  <a:p>
                    <a:r>
                      <a:rPr lang="en-US"/>
                      <a:t>24%</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DEC3-41CC-8C63-6B132638A38D}"/>
                </c:ext>
              </c:extLst>
            </c:dLbl>
            <c:dLbl>
              <c:idx val="3"/>
              <c:tx>
                <c:rich>
                  <a:bodyPr/>
                  <a:lstStyle/>
                  <a:p>
                    <a:r>
                      <a:rPr lang="en-US"/>
                      <a:t>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DEC3-41CC-8C63-6B132638A38D}"/>
                </c:ext>
              </c:extLst>
            </c:dLbl>
            <c:dLbl>
              <c:idx val="4"/>
              <c:tx>
                <c:rich>
                  <a:bodyPr/>
                  <a:lstStyle/>
                  <a:p>
                    <a:r>
                      <a:rPr lang="en-US"/>
                      <a:t>10%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DEC3-41CC-8C63-6B132638A38D}"/>
                </c:ext>
              </c:extLst>
            </c:dLbl>
            <c:spPr>
              <a:noFill/>
              <a:ln>
                <a:noFill/>
              </a:ln>
              <a:effectLst/>
            </c:spPr>
            <c:txPr>
              <a:bodyPr rot="0" spcFirstLastPara="1" vertOverflow="ellipsis" vert="horz" wrap="square" anchor="ctr" anchorCtr="1"/>
              <a:lstStyle/>
              <a:p>
                <a:pPr>
                  <a:defRPr sz="900" b="0" i="0" u="none" strike="noStrike" kern="1200" baseline="0">
                    <a:solidFill>
                      <a:schemeClr val="tx2"/>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Persona 1: Storage heater family</c:v>
                </c:pt>
                <c:pt idx="1">
                  <c:v>Persona 2: GCH prepay renter</c:v>
                </c:pt>
                <c:pt idx="2">
                  <c:v>Persona 3: PV and EV owner</c:v>
                </c:pt>
                <c:pt idx="3">
                  <c:v>Persona 4: GCH owner family</c:v>
                </c:pt>
                <c:pt idx="4">
                  <c:v>Persona 5: Heat pump owner</c:v>
                </c:pt>
              </c:strCache>
            </c:strRef>
          </c:cat>
          <c:val>
            <c:numRef>
              <c:f>Sheet1!$B$2:$B$6</c:f>
              <c:numCache>
                <c:formatCode>_-"£"* #,##0_-;\-"£"* #,##0_-;_-"£"* "-"??_-;_-@_-</c:formatCode>
                <c:ptCount val="5"/>
                <c:pt idx="0">
                  <c:v>246</c:v>
                </c:pt>
                <c:pt idx="1">
                  <c:v>38</c:v>
                </c:pt>
                <c:pt idx="2">
                  <c:v>523</c:v>
                </c:pt>
                <c:pt idx="3">
                  <c:v>52</c:v>
                </c:pt>
                <c:pt idx="4">
                  <c:v>180</c:v>
                </c:pt>
              </c:numCache>
            </c:numRef>
          </c:val>
          <c:extLst>
            <c:ext xmlns:c16="http://schemas.microsoft.com/office/drawing/2014/chart" uri="{C3380CC4-5D6E-409C-BE32-E72D297353CC}">
              <c16:uniqueId val="{00000005-DEC3-41CC-8C63-6B132638A38D}"/>
            </c:ext>
          </c:extLst>
        </c:ser>
        <c:dLbls>
          <c:showLegendKey val="0"/>
          <c:showVal val="0"/>
          <c:showCatName val="0"/>
          <c:showSerName val="0"/>
          <c:showPercent val="0"/>
          <c:showBubbleSize val="0"/>
        </c:dLbls>
        <c:gapWidth val="219"/>
        <c:overlap val="-27"/>
        <c:axId val="1160631080"/>
        <c:axId val="1160630000"/>
      </c:barChart>
      <c:catAx>
        <c:axId val="1160631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Segoe UI" panose="020B0502040204020203" pitchFamily="34" charset="0"/>
                <a:ea typeface="+mn-ea"/>
                <a:cs typeface="Segoe UI" panose="020B0502040204020203" pitchFamily="34" charset="0"/>
              </a:defRPr>
            </a:pPr>
            <a:endParaRPr lang="en-US"/>
          </a:p>
        </c:txPr>
        <c:crossAx val="1160630000"/>
        <c:crosses val="autoZero"/>
        <c:auto val="1"/>
        <c:lblAlgn val="ctr"/>
        <c:lblOffset val="100"/>
        <c:noMultiLvlLbl val="0"/>
      </c:catAx>
      <c:valAx>
        <c:axId val="1160630000"/>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_-;\-&quot;£&quot;* #,##0_-;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Segoe UI" panose="020B0502040204020203" pitchFamily="34" charset="0"/>
                <a:ea typeface="+mn-ea"/>
                <a:cs typeface="Segoe UI" panose="020B0502040204020203" pitchFamily="34" charset="0"/>
              </a:defRPr>
            </a:pPr>
            <a:endParaRPr lang="en-US"/>
          </a:p>
        </c:txPr>
        <c:crossAx val="1160631080"/>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2"/>
          </a:solidFill>
          <a:latin typeface="Segoe UI" panose="020B0502040204020203" pitchFamily="34" charset="0"/>
          <a:cs typeface="Segoe UI" panose="020B0502040204020203" pitchFamily="34" charset="0"/>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Sheet1!$D$49</c:f>
              <c:strCache>
                <c:ptCount val="1"/>
                <c:pt idx="0">
                  <c:v>Lowest Income Decile</c:v>
                </c:pt>
              </c:strCache>
            </c:strRef>
          </c:tx>
          <c:spPr>
            <a:solidFill>
              <a:srgbClr val="1FC0D5"/>
            </a:solidFill>
            <a:ln>
              <a:noFill/>
            </a:ln>
            <a:effectLst/>
          </c:spPr>
          <c:invertIfNegative val="0"/>
          <c:cat>
            <c:strRef>
              <c:f>Sheet1!$C$50:$C$51</c:f>
              <c:strCache>
                <c:ptCount val="2"/>
                <c:pt idx="0">
                  <c:v>Constraint zones with lowest flexibility procured</c:v>
                </c:pt>
                <c:pt idx="1">
                  <c:v>Constraint zones with highest flexibility procured</c:v>
                </c:pt>
              </c:strCache>
            </c:strRef>
          </c:cat>
          <c:val>
            <c:numRef>
              <c:f>Sheet1!$D$50:$D$51</c:f>
              <c:numCache>
                <c:formatCode>General</c:formatCode>
                <c:ptCount val="2"/>
                <c:pt idx="0">
                  <c:v>0.13880000000000001</c:v>
                </c:pt>
                <c:pt idx="1">
                  <c:v>5.4199999999999998E-2</c:v>
                </c:pt>
              </c:numCache>
            </c:numRef>
          </c:val>
          <c:extLst>
            <c:ext xmlns:c16="http://schemas.microsoft.com/office/drawing/2014/chart" uri="{C3380CC4-5D6E-409C-BE32-E72D297353CC}">
              <c16:uniqueId val="{00000000-D2F2-43AA-B7A9-A9DEA5183675}"/>
            </c:ext>
          </c:extLst>
        </c:ser>
        <c:ser>
          <c:idx val="1"/>
          <c:order val="1"/>
          <c:tx>
            <c:strRef>
              <c:f>Sheet1!$E$49</c:f>
              <c:strCache>
                <c:ptCount val="1"/>
                <c:pt idx="0">
                  <c:v>Fifth Income Decile</c:v>
                </c:pt>
              </c:strCache>
            </c:strRef>
          </c:tx>
          <c:spPr>
            <a:solidFill>
              <a:srgbClr val="62F4B4"/>
            </a:solidFill>
            <a:ln>
              <a:noFill/>
            </a:ln>
            <a:effectLst/>
          </c:spPr>
          <c:invertIfNegative val="0"/>
          <c:cat>
            <c:strRef>
              <c:f>Sheet1!$C$50:$C$51</c:f>
              <c:strCache>
                <c:ptCount val="2"/>
                <c:pt idx="0">
                  <c:v>Constraint zones with lowest flexibility procured</c:v>
                </c:pt>
                <c:pt idx="1">
                  <c:v>Constraint zones with highest flexibility procured</c:v>
                </c:pt>
              </c:strCache>
            </c:strRef>
          </c:cat>
          <c:val>
            <c:numRef>
              <c:f>Sheet1!$E$50:$E$51</c:f>
              <c:numCache>
                <c:formatCode>General</c:formatCode>
                <c:ptCount val="2"/>
                <c:pt idx="0">
                  <c:v>0.109</c:v>
                </c:pt>
                <c:pt idx="1">
                  <c:v>0.11</c:v>
                </c:pt>
              </c:numCache>
            </c:numRef>
          </c:val>
          <c:extLst>
            <c:ext xmlns:c16="http://schemas.microsoft.com/office/drawing/2014/chart" uri="{C3380CC4-5D6E-409C-BE32-E72D297353CC}">
              <c16:uniqueId val="{00000001-D2F2-43AA-B7A9-A9DEA5183675}"/>
            </c:ext>
          </c:extLst>
        </c:ser>
        <c:ser>
          <c:idx val="2"/>
          <c:order val="2"/>
          <c:tx>
            <c:strRef>
              <c:f>Sheet1!$F$49</c:f>
              <c:strCache>
                <c:ptCount val="1"/>
                <c:pt idx="0">
                  <c:v>Highest Income Decile</c:v>
                </c:pt>
              </c:strCache>
            </c:strRef>
          </c:tx>
          <c:spPr>
            <a:solidFill>
              <a:srgbClr val="A1B5FF"/>
            </a:solidFill>
            <a:ln>
              <a:noFill/>
            </a:ln>
            <a:effectLst/>
          </c:spPr>
          <c:invertIfNegative val="0"/>
          <c:cat>
            <c:strRef>
              <c:f>Sheet1!$C$50:$C$51</c:f>
              <c:strCache>
                <c:ptCount val="2"/>
                <c:pt idx="0">
                  <c:v>Constraint zones with lowest flexibility procured</c:v>
                </c:pt>
                <c:pt idx="1">
                  <c:v>Constraint zones with highest flexibility procured</c:v>
                </c:pt>
              </c:strCache>
            </c:strRef>
          </c:cat>
          <c:val>
            <c:numRef>
              <c:f>Sheet1!$F$50:$F$51</c:f>
              <c:numCache>
                <c:formatCode>General</c:formatCode>
                <c:ptCount val="2"/>
                <c:pt idx="0">
                  <c:v>4.6799999999999994E-2</c:v>
                </c:pt>
                <c:pt idx="1">
                  <c:v>0.12330000000000001</c:v>
                </c:pt>
              </c:numCache>
            </c:numRef>
          </c:val>
          <c:extLst>
            <c:ext xmlns:c16="http://schemas.microsoft.com/office/drawing/2014/chart" uri="{C3380CC4-5D6E-409C-BE32-E72D297353CC}">
              <c16:uniqueId val="{00000002-D2F2-43AA-B7A9-A9DEA5183675}"/>
            </c:ext>
          </c:extLst>
        </c:ser>
        <c:dLbls>
          <c:showLegendKey val="0"/>
          <c:showVal val="0"/>
          <c:showCatName val="0"/>
          <c:showSerName val="0"/>
          <c:showPercent val="0"/>
          <c:showBubbleSize val="0"/>
        </c:dLbls>
        <c:gapWidth val="219"/>
        <c:overlap val="-27"/>
        <c:axId val="796249600"/>
        <c:axId val="796250320"/>
      </c:barChart>
      <c:catAx>
        <c:axId val="7962496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Segoe UI" panose="020B0502040204020203" pitchFamily="34" charset="0"/>
                <a:ea typeface="+mn-ea"/>
                <a:cs typeface="Segoe UI" panose="020B0502040204020203" pitchFamily="34" charset="0"/>
              </a:defRPr>
            </a:pPr>
            <a:endParaRPr lang="en-US"/>
          </a:p>
        </c:txPr>
        <c:crossAx val="796250320"/>
        <c:crosses val="autoZero"/>
        <c:auto val="1"/>
        <c:lblAlgn val="ctr"/>
        <c:lblOffset val="100"/>
        <c:noMultiLvlLbl val="0"/>
      </c:catAx>
      <c:valAx>
        <c:axId val="79625032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chemeClr val="tx1"/>
                    </a:solidFill>
                    <a:latin typeface="Segoe UI" panose="020B0502040204020203" pitchFamily="34" charset="0"/>
                    <a:ea typeface="+mn-ea"/>
                    <a:cs typeface="Segoe UI" panose="020B0502040204020203" pitchFamily="34" charset="0"/>
                  </a:defRPr>
                </a:pPr>
                <a:r>
                  <a:rPr lang="en-GB" sz="1100" b="0"/>
                  <a:t>% of population</a:t>
                </a:r>
              </a:p>
            </c:rich>
          </c:tx>
          <c:layout>
            <c:manualLayout>
              <c:xMode val="edge"/>
              <c:yMode val="edge"/>
              <c:x val="1.5938580059916125E-2"/>
              <c:y val="0.24232754200140055"/>
            </c:manualLayout>
          </c:layout>
          <c:overlay val="0"/>
          <c:spPr>
            <a:noFill/>
            <a:ln>
              <a:noFill/>
            </a:ln>
            <a:effectLst/>
          </c:spPr>
          <c:txPr>
            <a:bodyPr rot="-5400000" spcFirstLastPara="1" vertOverflow="ellipsis" vert="horz" wrap="square" anchor="ctr" anchorCtr="1"/>
            <a:lstStyle/>
            <a:p>
              <a:pPr>
                <a:defRPr sz="1100" b="0" i="0" u="none" strike="noStrike" kern="1200" baseline="0">
                  <a:solidFill>
                    <a:schemeClr val="tx1"/>
                  </a:solidFill>
                  <a:latin typeface="Segoe UI" panose="020B0502040204020203" pitchFamily="34" charset="0"/>
                  <a:ea typeface="+mn-ea"/>
                  <a:cs typeface="Segoe UI" panose="020B0502040204020203" pitchFamily="34" charset="0"/>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Segoe UI" panose="020B0502040204020203" pitchFamily="34" charset="0"/>
                <a:ea typeface="+mn-ea"/>
                <a:cs typeface="Segoe UI" panose="020B0502040204020203" pitchFamily="34" charset="0"/>
              </a:defRPr>
            </a:pPr>
            <a:endParaRPr lang="en-US"/>
          </a:p>
        </c:txPr>
        <c:crossAx val="79624960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extLst/>
  </c:chart>
  <c:spPr>
    <a:solidFill>
      <a:srgbClr val="F5F2EB"/>
    </a:solidFill>
    <a:ln w="9525" cap="flat" cmpd="sng" algn="ctr">
      <a:noFill/>
      <a:round/>
    </a:ln>
    <a:effectLst/>
  </c:spPr>
  <c:txPr>
    <a:bodyPr/>
    <a:lstStyle/>
    <a:p>
      <a:pPr>
        <a:defRPr>
          <a:solidFill>
            <a:schemeClr val="tx1"/>
          </a:solidFill>
          <a:latin typeface="Segoe UI" panose="020B0502040204020203" pitchFamily="34" charset="0"/>
          <a:cs typeface="Segoe UI" panose="020B0502040204020203" pitchFamily="34" charset="0"/>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0FFB2D-B617-4149-BA1B-25BB10F307B0}" type="datetimeFigureOut">
              <a:rPr lang="en-GB" smtClean="0"/>
              <a:t>21/07/2026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DCF27A-3428-43E8-B696-BF584269D79C}" type="slidenum">
              <a:rPr lang="en-GB" smtClean="0"/>
              <a:t>‹#›</a:t>
            </a:fld>
            <a:endParaRPr lang="en-GB"/>
          </a:p>
        </p:txBody>
      </p:sp>
    </p:spTree>
    <p:extLst>
      <p:ext uri="{BB962C8B-B14F-4D97-AF65-F5344CB8AC3E}">
        <p14:creationId xmlns:p14="http://schemas.microsoft.com/office/powerpoint/2010/main" val="3905637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EDCF27A-3428-43E8-B696-BF584269D79C}" type="slidenum">
              <a:rPr lang="en-GB" smtClean="0"/>
              <a:t>1</a:t>
            </a:fld>
            <a:endParaRPr lang="en-GB"/>
          </a:p>
        </p:txBody>
      </p:sp>
    </p:spTree>
    <p:extLst>
      <p:ext uri="{BB962C8B-B14F-4D97-AF65-F5344CB8AC3E}">
        <p14:creationId xmlns:p14="http://schemas.microsoft.com/office/powerpoint/2010/main" val="2247639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EDCF27A-3428-43E8-B696-BF584269D79C}" type="slidenum">
              <a:rPr lang="en-GB" smtClean="0"/>
              <a:t>3</a:t>
            </a:fld>
            <a:endParaRPr lang="en-GB"/>
          </a:p>
        </p:txBody>
      </p:sp>
    </p:spTree>
    <p:extLst>
      <p:ext uri="{BB962C8B-B14F-4D97-AF65-F5344CB8AC3E}">
        <p14:creationId xmlns:p14="http://schemas.microsoft.com/office/powerpoint/2010/main" val="6588863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DCF27A-3428-43E8-B696-BF584269D79C}"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974636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21EA43-8DFC-17D7-C1EF-FFA92A20C4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65C94A-BEC7-F042-0B13-CE20D621668C}"/>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98ED9193-6C0E-0DA6-C607-23EEE62164B1}"/>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4B4B6D1-1E73-69C6-23E8-E8F4A5B683F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DCF27A-3428-43E8-B696-BF584269D79C}"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7195444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7EF905-489C-0174-2A72-4124466A24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BE99CD-E1A6-85C6-0E33-C76F2F28E08A}"/>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7801EB84-EC7D-B11C-0081-E7706E8854C1}"/>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E1D4B4D-F6DA-674E-F986-CFD43921E84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DCF27A-3428-43E8-B696-BF584269D79C}"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461103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CECF7E-C9E9-C0FC-9330-D020E8B99D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6380B4-96E6-E514-D3E0-9BB0D92F71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EABDD7-BBFA-A471-C609-981BB909AD3D}"/>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C964C02-7CB2-6B95-659E-353CB1C246B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34E06E-949D-499D-9E70-0FCFD4431255}"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172934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D6646-1C9B-CA83-F30E-7C9C82C516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3CE8FB-688D-478B-3CDE-80002192C5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2CEFB5-477E-1911-3575-EE2A1A14401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6E13ADC-23CB-703E-629F-6641F6513EA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34E06E-949D-499D-9E70-0FCFD4431255}"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192120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EDCF27A-3428-43E8-B696-BF584269D79C}" type="slidenum">
              <a:rPr lang="en-GB" smtClean="0"/>
              <a:t>11</a:t>
            </a:fld>
            <a:endParaRPr lang="en-GB"/>
          </a:p>
        </p:txBody>
      </p:sp>
    </p:spTree>
    <p:extLst>
      <p:ext uri="{BB962C8B-B14F-4D97-AF65-F5344CB8AC3E}">
        <p14:creationId xmlns:p14="http://schemas.microsoft.com/office/powerpoint/2010/main" val="25377052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68A06-5F08-E210-4946-041FCB70E5C7}"/>
              </a:ext>
            </a:extLst>
          </p:cNvPr>
          <p:cNvSpPr>
            <a:spLocks noGrp="1"/>
          </p:cNvSpPr>
          <p:nvPr>
            <p:ph type="title"/>
          </p:nvPr>
        </p:nvSpPr>
        <p:spPr>
          <a:xfrm>
            <a:off x="540000" y="868650"/>
            <a:ext cx="11113200" cy="720006"/>
          </a:xfrm>
          <a:prstGeom prst="rect">
            <a:avLst/>
          </a:prstGeom>
        </p:spPr>
        <p:txBody>
          <a:bodyPr lIns="0"/>
          <a:lstStyle>
            <a:lvl1pPr>
              <a:defRPr sz="4000" b="1"/>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3B3A6A9-88B1-8816-5564-F2481FE351EF}"/>
              </a:ext>
            </a:extLst>
          </p:cNvPr>
          <p:cNvSpPr>
            <a:spLocks noGrp="1"/>
          </p:cNvSpPr>
          <p:nvPr>
            <p:ph idx="1"/>
          </p:nvPr>
        </p:nvSpPr>
        <p:spPr>
          <a:xfrm>
            <a:off x="540000" y="1764144"/>
            <a:ext cx="11113200" cy="4519089"/>
          </a:xfrm>
        </p:spPr>
        <p:txBody>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DC8D857-6012-A4C6-8FFD-DC18F219BDE3}"/>
              </a:ext>
            </a:extLst>
          </p:cNvPr>
          <p:cNvSpPr>
            <a:spLocks noGrp="1"/>
          </p:cNvSpPr>
          <p:nvPr>
            <p:ph type="dt" sz="half" idx="10"/>
          </p:nvPr>
        </p:nvSpPr>
        <p:spPr>
          <a:xfrm>
            <a:off x="838200" y="6356350"/>
            <a:ext cx="2743200" cy="365125"/>
          </a:xfrm>
          <a:prstGeom prst="rect">
            <a:avLst/>
          </a:prstGeom>
        </p:spPr>
        <p:txBody>
          <a:bodyPr/>
          <a:lstStyle/>
          <a:p>
            <a:fld id="{FBC4BE76-D0AB-45EB-8CF4-0A084D142A10}" type="datetimeFigureOut">
              <a:rPr lang="en-GB" smtClean="0"/>
              <a:t>21/07/2026</a:t>
            </a:fld>
            <a:endParaRPr lang="en-GB"/>
          </a:p>
        </p:txBody>
      </p:sp>
      <p:sp>
        <p:nvSpPr>
          <p:cNvPr id="5" name="Footer Placeholder 4">
            <a:extLst>
              <a:ext uri="{FF2B5EF4-FFF2-40B4-BE49-F238E27FC236}">
                <a16:creationId xmlns:a16="http://schemas.microsoft.com/office/drawing/2014/main" id="{840BCF33-1D19-7621-7B41-BAC7CFFD61B1}"/>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95B5614F-8062-1366-DED9-B89D423B5B7C}"/>
              </a:ext>
            </a:extLst>
          </p:cNvPr>
          <p:cNvSpPr>
            <a:spLocks noGrp="1"/>
          </p:cNvSpPr>
          <p:nvPr>
            <p:ph type="sldNum" sz="quarter" idx="12"/>
          </p:nvPr>
        </p:nvSpPr>
        <p:spPr>
          <a:xfrm>
            <a:off x="8610600" y="6356350"/>
            <a:ext cx="2743200" cy="365125"/>
          </a:xfrm>
          <a:prstGeom prst="rect">
            <a:avLst/>
          </a:prstGeom>
        </p:spPr>
        <p:txBody>
          <a:bodyPr/>
          <a:lstStyle/>
          <a:p>
            <a:fld id="{E008640E-9D94-41FC-81E6-225FF159056E}" type="slidenum">
              <a:rPr lang="en-GB" smtClean="0"/>
              <a:t>‹#›</a:t>
            </a:fld>
            <a:endParaRPr lang="en-GB"/>
          </a:p>
        </p:txBody>
      </p:sp>
      <p:grpSp>
        <p:nvGrpSpPr>
          <p:cNvPr id="10" name="Group 9">
            <a:extLst>
              <a:ext uri="{FF2B5EF4-FFF2-40B4-BE49-F238E27FC236}">
                <a16:creationId xmlns:a16="http://schemas.microsoft.com/office/drawing/2014/main" id="{D6E0E6A4-51FD-CE5D-9C59-1830FACB21A7}"/>
              </a:ext>
            </a:extLst>
          </p:cNvPr>
          <p:cNvGrpSpPr/>
          <p:nvPr userDrawn="1"/>
        </p:nvGrpSpPr>
        <p:grpSpPr>
          <a:xfrm>
            <a:off x="540000" y="328226"/>
            <a:ext cx="11113200" cy="444028"/>
            <a:chOff x="540000" y="328226"/>
            <a:chExt cx="11113200" cy="444028"/>
          </a:xfrm>
        </p:grpSpPr>
        <p:pic>
          <p:nvPicPr>
            <p:cNvPr id="11" name="Picture 10" descr="A purple fan shaped logo&#10;&#10;Description automatically generated">
              <a:extLst>
                <a:ext uri="{FF2B5EF4-FFF2-40B4-BE49-F238E27FC236}">
                  <a16:creationId xmlns:a16="http://schemas.microsoft.com/office/drawing/2014/main" id="{B8F0882B-500A-505E-EAEC-ABEF69168B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6194" y="328226"/>
              <a:ext cx="680260" cy="347635"/>
            </a:xfrm>
            <a:prstGeom prst="rect">
              <a:avLst/>
            </a:prstGeom>
          </p:spPr>
        </p:pic>
        <p:cxnSp>
          <p:nvCxnSpPr>
            <p:cNvPr id="12" name="Straight Connector 11">
              <a:extLst>
                <a:ext uri="{FF2B5EF4-FFF2-40B4-BE49-F238E27FC236}">
                  <a16:creationId xmlns:a16="http://schemas.microsoft.com/office/drawing/2014/main" id="{3BCA5FAB-64D8-E8B8-477D-C01B0854B9A6}"/>
                </a:ext>
              </a:extLst>
            </p:cNvPr>
            <p:cNvCxnSpPr>
              <a:cxnSpLocks/>
            </p:cNvCxnSpPr>
            <p:nvPr userDrawn="1"/>
          </p:nvCxnSpPr>
          <p:spPr>
            <a:xfrm>
              <a:off x="540000" y="772254"/>
              <a:ext cx="11113200" cy="0"/>
            </a:xfrm>
            <a:prstGeom prst="line">
              <a:avLst/>
            </a:prstGeom>
            <a:ln w="12700"/>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2770831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9BD1B-1167-65A2-DFFE-0049210BE05B}"/>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A1B9FF3-8F64-9AE8-3D0B-884FDA3E84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AA95BA8-7F47-55FE-01F3-20177E2DEC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C2B3F9-53CB-7B9C-18CF-7DF0867E1A9C}"/>
              </a:ext>
            </a:extLst>
          </p:cNvPr>
          <p:cNvSpPr>
            <a:spLocks noGrp="1"/>
          </p:cNvSpPr>
          <p:nvPr>
            <p:ph type="dt" sz="half" idx="10"/>
          </p:nvPr>
        </p:nvSpPr>
        <p:spPr>
          <a:xfrm>
            <a:off x="838200" y="6356350"/>
            <a:ext cx="2743200" cy="365125"/>
          </a:xfrm>
          <a:prstGeom prst="rect">
            <a:avLst/>
          </a:prstGeom>
        </p:spPr>
        <p:txBody>
          <a:bodyPr/>
          <a:lstStyle/>
          <a:p>
            <a:fld id="{FBC4BE76-D0AB-45EB-8CF4-0A084D142A10}" type="datetimeFigureOut">
              <a:rPr lang="en-GB" smtClean="0"/>
              <a:t>21/07/2026</a:t>
            </a:fld>
            <a:endParaRPr lang="en-GB"/>
          </a:p>
        </p:txBody>
      </p:sp>
      <p:sp>
        <p:nvSpPr>
          <p:cNvPr id="6" name="Footer Placeholder 5">
            <a:extLst>
              <a:ext uri="{FF2B5EF4-FFF2-40B4-BE49-F238E27FC236}">
                <a16:creationId xmlns:a16="http://schemas.microsoft.com/office/drawing/2014/main" id="{0CA9C409-1BA8-A300-6422-80CABF13DBCF}"/>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1EE2F5FB-1A39-D7CF-FB73-389C3FDA0E66}"/>
              </a:ext>
            </a:extLst>
          </p:cNvPr>
          <p:cNvSpPr>
            <a:spLocks noGrp="1"/>
          </p:cNvSpPr>
          <p:nvPr>
            <p:ph type="sldNum" sz="quarter" idx="12"/>
          </p:nvPr>
        </p:nvSpPr>
        <p:spPr>
          <a:xfrm>
            <a:off x="8610600" y="6356350"/>
            <a:ext cx="2743200" cy="365125"/>
          </a:xfrm>
          <a:prstGeom prst="rect">
            <a:avLst/>
          </a:prstGeom>
        </p:spPr>
        <p:txBody>
          <a:bodyPr/>
          <a:lstStyle/>
          <a:p>
            <a:fld id="{E008640E-9D94-41FC-81E6-225FF159056E}" type="slidenum">
              <a:rPr lang="en-GB" smtClean="0"/>
              <a:t>‹#›</a:t>
            </a:fld>
            <a:endParaRPr lang="en-GB"/>
          </a:p>
        </p:txBody>
      </p:sp>
    </p:spTree>
    <p:extLst>
      <p:ext uri="{BB962C8B-B14F-4D97-AF65-F5344CB8AC3E}">
        <p14:creationId xmlns:p14="http://schemas.microsoft.com/office/powerpoint/2010/main" val="77766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E0BA4-134D-76F5-3F11-7920E8E89F7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3C98F4B-4BB8-D4F3-D1E3-576A1DF8D0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9CE186-42CB-5A52-1EC7-924E23F3712F}"/>
              </a:ext>
            </a:extLst>
          </p:cNvPr>
          <p:cNvSpPr>
            <a:spLocks noGrp="1"/>
          </p:cNvSpPr>
          <p:nvPr>
            <p:ph type="dt" sz="half" idx="10"/>
          </p:nvPr>
        </p:nvSpPr>
        <p:spPr>
          <a:xfrm>
            <a:off x="838200" y="6356350"/>
            <a:ext cx="2743200" cy="365125"/>
          </a:xfrm>
          <a:prstGeom prst="rect">
            <a:avLst/>
          </a:prstGeom>
        </p:spPr>
        <p:txBody>
          <a:bodyPr/>
          <a:lstStyle/>
          <a:p>
            <a:fld id="{FBC4BE76-D0AB-45EB-8CF4-0A084D142A10}" type="datetimeFigureOut">
              <a:rPr lang="en-GB" smtClean="0"/>
              <a:t>21/07/2026</a:t>
            </a:fld>
            <a:endParaRPr lang="en-GB"/>
          </a:p>
        </p:txBody>
      </p:sp>
      <p:sp>
        <p:nvSpPr>
          <p:cNvPr id="5" name="Footer Placeholder 4">
            <a:extLst>
              <a:ext uri="{FF2B5EF4-FFF2-40B4-BE49-F238E27FC236}">
                <a16:creationId xmlns:a16="http://schemas.microsoft.com/office/drawing/2014/main" id="{C2BB8638-BDDA-A8AD-2AD8-A95D94192B28}"/>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0818B35F-CFCB-7F85-2AD9-7F6FE61B0DDC}"/>
              </a:ext>
            </a:extLst>
          </p:cNvPr>
          <p:cNvSpPr>
            <a:spLocks noGrp="1"/>
          </p:cNvSpPr>
          <p:nvPr>
            <p:ph type="sldNum" sz="quarter" idx="12"/>
          </p:nvPr>
        </p:nvSpPr>
        <p:spPr>
          <a:xfrm>
            <a:off x="8610600" y="6356350"/>
            <a:ext cx="2743200" cy="365125"/>
          </a:xfrm>
          <a:prstGeom prst="rect">
            <a:avLst/>
          </a:prstGeom>
        </p:spPr>
        <p:txBody>
          <a:bodyPr/>
          <a:lstStyle/>
          <a:p>
            <a:fld id="{E008640E-9D94-41FC-81E6-225FF159056E}" type="slidenum">
              <a:rPr lang="en-GB" smtClean="0"/>
              <a:t>‹#›</a:t>
            </a:fld>
            <a:endParaRPr lang="en-GB"/>
          </a:p>
        </p:txBody>
      </p:sp>
    </p:spTree>
    <p:extLst>
      <p:ext uri="{BB962C8B-B14F-4D97-AF65-F5344CB8AC3E}">
        <p14:creationId xmlns:p14="http://schemas.microsoft.com/office/powerpoint/2010/main" val="4861648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A6FE80F-6B74-27B4-B7E8-36AA8A211C5D}"/>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94B0030-4D9B-DA8E-738A-1E0EC4DF43F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C34D9F-76A5-F1BD-9AE2-F880669C9A5F}"/>
              </a:ext>
            </a:extLst>
          </p:cNvPr>
          <p:cNvSpPr>
            <a:spLocks noGrp="1"/>
          </p:cNvSpPr>
          <p:nvPr>
            <p:ph type="dt" sz="half" idx="10"/>
          </p:nvPr>
        </p:nvSpPr>
        <p:spPr>
          <a:xfrm>
            <a:off x="838200" y="6356350"/>
            <a:ext cx="2743200" cy="365125"/>
          </a:xfrm>
          <a:prstGeom prst="rect">
            <a:avLst/>
          </a:prstGeom>
        </p:spPr>
        <p:txBody>
          <a:bodyPr/>
          <a:lstStyle/>
          <a:p>
            <a:fld id="{FBC4BE76-D0AB-45EB-8CF4-0A084D142A10}" type="datetimeFigureOut">
              <a:rPr lang="en-GB" smtClean="0"/>
              <a:t>21/07/2026</a:t>
            </a:fld>
            <a:endParaRPr lang="en-GB"/>
          </a:p>
        </p:txBody>
      </p:sp>
      <p:sp>
        <p:nvSpPr>
          <p:cNvPr id="5" name="Footer Placeholder 4">
            <a:extLst>
              <a:ext uri="{FF2B5EF4-FFF2-40B4-BE49-F238E27FC236}">
                <a16:creationId xmlns:a16="http://schemas.microsoft.com/office/drawing/2014/main" id="{5AFC1ECC-027F-A0E7-B332-4CEF56CB1D12}"/>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B94616CD-B717-8EF8-EF26-D813372D355A}"/>
              </a:ext>
            </a:extLst>
          </p:cNvPr>
          <p:cNvSpPr>
            <a:spLocks noGrp="1"/>
          </p:cNvSpPr>
          <p:nvPr>
            <p:ph type="sldNum" sz="quarter" idx="12"/>
          </p:nvPr>
        </p:nvSpPr>
        <p:spPr>
          <a:xfrm>
            <a:off x="8610600" y="6356350"/>
            <a:ext cx="2743200" cy="365125"/>
          </a:xfrm>
          <a:prstGeom prst="rect">
            <a:avLst/>
          </a:prstGeom>
        </p:spPr>
        <p:txBody>
          <a:bodyPr/>
          <a:lstStyle/>
          <a:p>
            <a:fld id="{E008640E-9D94-41FC-81E6-225FF159056E}" type="slidenum">
              <a:rPr lang="en-GB" smtClean="0"/>
              <a:t>‹#›</a:t>
            </a:fld>
            <a:endParaRPr lang="en-GB"/>
          </a:p>
        </p:txBody>
      </p:sp>
    </p:spTree>
    <p:extLst>
      <p:ext uri="{BB962C8B-B14F-4D97-AF65-F5344CB8AC3E}">
        <p14:creationId xmlns:p14="http://schemas.microsoft.com/office/powerpoint/2010/main" val="24571473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D0B62-4A86-9AAC-F103-1469B913B3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336CC01-39E6-7B5F-9DE0-76BB282F48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FCD3AB5-2BF7-C247-4195-64DD19770BA8}"/>
              </a:ext>
            </a:extLst>
          </p:cNvPr>
          <p:cNvSpPr>
            <a:spLocks noGrp="1"/>
          </p:cNvSpPr>
          <p:nvPr>
            <p:ph type="dt" sz="half" idx="10"/>
          </p:nvPr>
        </p:nvSpPr>
        <p:spPr/>
        <p:txBody>
          <a:bodyPr/>
          <a:lstStyle/>
          <a:p>
            <a:fld id="{053AB390-AB64-4272-AEE9-5C295F0C08E7}" type="datetimeFigureOut">
              <a:rPr lang="en-GB" smtClean="0"/>
              <a:t>21/07/2026</a:t>
            </a:fld>
            <a:endParaRPr lang="en-GB"/>
          </a:p>
        </p:txBody>
      </p:sp>
      <p:sp>
        <p:nvSpPr>
          <p:cNvPr id="5" name="Footer Placeholder 4">
            <a:extLst>
              <a:ext uri="{FF2B5EF4-FFF2-40B4-BE49-F238E27FC236}">
                <a16:creationId xmlns:a16="http://schemas.microsoft.com/office/drawing/2014/main" id="{0C6AC115-F92A-C6E5-1499-3A3DB95AE5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871B3BE-F36A-52CE-4BE3-3BD71F3CCFC3}"/>
              </a:ext>
            </a:extLst>
          </p:cNvPr>
          <p:cNvSpPr>
            <a:spLocks noGrp="1"/>
          </p:cNvSpPr>
          <p:nvPr>
            <p:ph type="sldNum" sz="quarter" idx="12"/>
          </p:nvPr>
        </p:nvSpPr>
        <p:spPr/>
        <p:txBody>
          <a:bodyPr/>
          <a:lstStyle/>
          <a:p>
            <a:fld id="{E69648CB-28FC-4B5C-8D92-DDA423E0E04D}" type="slidenum">
              <a:rPr lang="en-GB" smtClean="0"/>
              <a:t>‹#›</a:t>
            </a:fld>
            <a:endParaRPr lang="en-GB"/>
          </a:p>
        </p:txBody>
      </p:sp>
    </p:spTree>
    <p:extLst>
      <p:ext uri="{BB962C8B-B14F-4D97-AF65-F5344CB8AC3E}">
        <p14:creationId xmlns:p14="http://schemas.microsoft.com/office/powerpoint/2010/main" val="6666220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4E9DB-35E8-581D-4FC5-FB7B04CBC1A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E09934B-F75F-B7F5-1321-90261BAFC3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7ECA6FB-D59E-EF01-80F0-DFAE6ACE063D}"/>
              </a:ext>
            </a:extLst>
          </p:cNvPr>
          <p:cNvSpPr>
            <a:spLocks noGrp="1"/>
          </p:cNvSpPr>
          <p:nvPr>
            <p:ph type="dt" sz="half" idx="10"/>
          </p:nvPr>
        </p:nvSpPr>
        <p:spPr/>
        <p:txBody>
          <a:bodyPr/>
          <a:lstStyle/>
          <a:p>
            <a:fld id="{053AB390-AB64-4272-AEE9-5C295F0C08E7}" type="datetimeFigureOut">
              <a:rPr lang="en-GB" smtClean="0"/>
              <a:t>21/07/2026</a:t>
            </a:fld>
            <a:endParaRPr lang="en-GB"/>
          </a:p>
        </p:txBody>
      </p:sp>
      <p:sp>
        <p:nvSpPr>
          <p:cNvPr id="5" name="Footer Placeholder 4">
            <a:extLst>
              <a:ext uri="{FF2B5EF4-FFF2-40B4-BE49-F238E27FC236}">
                <a16:creationId xmlns:a16="http://schemas.microsoft.com/office/drawing/2014/main" id="{37DB7A9D-7D92-9CF7-BC3C-E67BBFD007A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14A8B9-BCDF-3DD8-EC98-4705274C8438}"/>
              </a:ext>
            </a:extLst>
          </p:cNvPr>
          <p:cNvSpPr>
            <a:spLocks noGrp="1"/>
          </p:cNvSpPr>
          <p:nvPr>
            <p:ph type="sldNum" sz="quarter" idx="12"/>
          </p:nvPr>
        </p:nvSpPr>
        <p:spPr/>
        <p:txBody>
          <a:bodyPr/>
          <a:lstStyle/>
          <a:p>
            <a:fld id="{E69648CB-28FC-4B5C-8D92-DDA423E0E04D}" type="slidenum">
              <a:rPr lang="en-GB" smtClean="0"/>
              <a:t>‹#›</a:t>
            </a:fld>
            <a:endParaRPr lang="en-GB"/>
          </a:p>
        </p:txBody>
      </p:sp>
    </p:spTree>
    <p:extLst>
      <p:ext uri="{BB962C8B-B14F-4D97-AF65-F5344CB8AC3E}">
        <p14:creationId xmlns:p14="http://schemas.microsoft.com/office/powerpoint/2010/main" val="35009091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3F82F-6431-ECB2-82E5-23A344FF4F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B0C116C-0C33-3860-2E85-E49A6CE9647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67BB3FB-06B3-7C1F-AAEF-5C90A704C454}"/>
              </a:ext>
            </a:extLst>
          </p:cNvPr>
          <p:cNvSpPr>
            <a:spLocks noGrp="1"/>
          </p:cNvSpPr>
          <p:nvPr>
            <p:ph type="dt" sz="half" idx="10"/>
          </p:nvPr>
        </p:nvSpPr>
        <p:spPr/>
        <p:txBody>
          <a:bodyPr/>
          <a:lstStyle/>
          <a:p>
            <a:fld id="{053AB390-AB64-4272-AEE9-5C295F0C08E7}" type="datetimeFigureOut">
              <a:rPr lang="en-GB" smtClean="0"/>
              <a:t>21/07/2026</a:t>
            </a:fld>
            <a:endParaRPr lang="en-GB"/>
          </a:p>
        </p:txBody>
      </p:sp>
      <p:sp>
        <p:nvSpPr>
          <p:cNvPr id="5" name="Footer Placeholder 4">
            <a:extLst>
              <a:ext uri="{FF2B5EF4-FFF2-40B4-BE49-F238E27FC236}">
                <a16:creationId xmlns:a16="http://schemas.microsoft.com/office/drawing/2014/main" id="{412165BF-06C7-D28D-5F2B-B36270D99E3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10ED2B3-4714-C11E-A97D-9258C828CCA8}"/>
              </a:ext>
            </a:extLst>
          </p:cNvPr>
          <p:cNvSpPr>
            <a:spLocks noGrp="1"/>
          </p:cNvSpPr>
          <p:nvPr>
            <p:ph type="sldNum" sz="quarter" idx="12"/>
          </p:nvPr>
        </p:nvSpPr>
        <p:spPr/>
        <p:txBody>
          <a:bodyPr/>
          <a:lstStyle/>
          <a:p>
            <a:fld id="{E69648CB-28FC-4B5C-8D92-DDA423E0E04D}" type="slidenum">
              <a:rPr lang="en-GB" smtClean="0"/>
              <a:t>‹#›</a:t>
            </a:fld>
            <a:endParaRPr lang="en-GB"/>
          </a:p>
        </p:txBody>
      </p:sp>
    </p:spTree>
    <p:extLst>
      <p:ext uri="{BB962C8B-B14F-4D97-AF65-F5344CB8AC3E}">
        <p14:creationId xmlns:p14="http://schemas.microsoft.com/office/powerpoint/2010/main" val="18963141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4766F-C90A-8112-1FC8-8DEF6F5FB21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1464AF8-2494-E1C2-34BA-58B1120A4CB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35B2785-5A7A-FB62-141F-3664E13F5E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D672C9B-599D-5074-06F4-8B6756655955}"/>
              </a:ext>
            </a:extLst>
          </p:cNvPr>
          <p:cNvSpPr>
            <a:spLocks noGrp="1"/>
          </p:cNvSpPr>
          <p:nvPr>
            <p:ph type="dt" sz="half" idx="10"/>
          </p:nvPr>
        </p:nvSpPr>
        <p:spPr/>
        <p:txBody>
          <a:bodyPr/>
          <a:lstStyle/>
          <a:p>
            <a:fld id="{053AB390-AB64-4272-AEE9-5C295F0C08E7}" type="datetimeFigureOut">
              <a:rPr lang="en-GB" smtClean="0"/>
              <a:t>21/07/2026</a:t>
            </a:fld>
            <a:endParaRPr lang="en-GB"/>
          </a:p>
        </p:txBody>
      </p:sp>
      <p:sp>
        <p:nvSpPr>
          <p:cNvPr id="6" name="Footer Placeholder 5">
            <a:extLst>
              <a:ext uri="{FF2B5EF4-FFF2-40B4-BE49-F238E27FC236}">
                <a16:creationId xmlns:a16="http://schemas.microsoft.com/office/drawing/2014/main" id="{B9631FE4-5FCF-7353-79A5-929B8A962AD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A95DA9B-F808-F06A-DA74-32028F9F2AC8}"/>
              </a:ext>
            </a:extLst>
          </p:cNvPr>
          <p:cNvSpPr>
            <a:spLocks noGrp="1"/>
          </p:cNvSpPr>
          <p:nvPr>
            <p:ph type="sldNum" sz="quarter" idx="12"/>
          </p:nvPr>
        </p:nvSpPr>
        <p:spPr/>
        <p:txBody>
          <a:bodyPr/>
          <a:lstStyle/>
          <a:p>
            <a:fld id="{E69648CB-28FC-4B5C-8D92-DDA423E0E04D}" type="slidenum">
              <a:rPr lang="en-GB" smtClean="0"/>
              <a:t>‹#›</a:t>
            </a:fld>
            <a:endParaRPr lang="en-GB"/>
          </a:p>
        </p:txBody>
      </p:sp>
    </p:spTree>
    <p:extLst>
      <p:ext uri="{BB962C8B-B14F-4D97-AF65-F5344CB8AC3E}">
        <p14:creationId xmlns:p14="http://schemas.microsoft.com/office/powerpoint/2010/main" val="718807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4538F-35C3-8F40-8591-284E3089880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F0A2309-0C45-FF35-1815-FABDDB45932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E7EAAC4-7DEF-085E-E9BA-EF8B5811FB6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B8C7A36-2DBD-B7C7-EC26-FDB92EA7CE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8152E8-D745-0142-49C3-F8323AD4CE2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B09B817-0DDB-DB3E-2BBD-1A7AC611C7CD}"/>
              </a:ext>
            </a:extLst>
          </p:cNvPr>
          <p:cNvSpPr>
            <a:spLocks noGrp="1"/>
          </p:cNvSpPr>
          <p:nvPr>
            <p:ph type="dt" sz="half" idx="10"/>
          </p:nvPr>
        </p:nvSpPr>
        <p:spPr/>
        <p:txBody>
          <a:bodyPr/>
          <a:lstStyle/>
          <a:p>
            <a:fld id="{053AB390-AB64-4272-AEE9-5C295F0C08E7}" type="datetimeFigureOut">
              <a:rPr lang="en-GB" smtClean="0"/>
              <a:t>21/07/2026</a:t>
            </a:fld>
            <a:endParaRPr lang="en-GB"/>
          </a:p>
        </p:txBody>
      </p:sp>
      <p:sp>
        <p:nvSpPr>
          <p:cNvPr id="8" name="Footer Placeholder 7">
            <a:extLst>
              <a:ext uri="{FF2B5EF4-FFF2-40B4-BE49-F238E27FC236}">
                <a16:creationId xmlns:a16="http://schemas.microsoft.com/office/drawing/2014/main" id="{04A77ED5-5E03-A471-D48A-8D6FAE0B2EF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46911F1-3222-3DCC-1228-29A8D6E8502C}"/>
              </a:ext>
            </a:extLst>
          </p:cNvPr>
          <p:cNvSpPr>
            <a:spLocks noGrp="1"/>
          </p:cNvSpPr>
          <p:nvPr>
            <p:ph type="sldNum" sz="quarter" idx="12"/>
          </p:nvPr>
        </p:nvSpPr>
        <p:spPr/>
        <p:txBody>
          <a:bodyPr/>
          <a:lstStyle/>
          <a:p>
            <a:fld id="{E69648CB-28FC-4B5C-8D92-DDA423E0E04D}" type="slidenum">
              <a:rPr lang="en-GB" smtClean="0"/>
              <a:t>‹#›</a:t>
            </a:fld>
            <a:endParaRPr lang="en-GB"/>
          </a:p>
        </p:txBody>
      </p:sp>
    </p:spTree>
    <p:extLst>
      <p:ext uri="{BB962C8B-B14F-4D97-AF65-F5344CB8AC3E}">
        <p14:creationId xmlns:p14="http://schemas.microsoft.com/office/powerpoint/2010/main" val="7996302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C74FA-B365-14E7-1313-85403FF3C18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216AD00-1930-8816-9ADE-67D6C897FAC6}"/>
              </a:ext>
            </a:extLst>
          </p:cNvPr>
          <p:cNvSpPr>
            <a:spLocks noGrp="1"/>
          </p:cNvSpPr>
          <p:nvPr>
            <p:ph type="dt" sz="half" idx="10"/>
          </p:nvPr>
        </p:nvSpPr>
        <p:spPr/>
        <p:txBody>
          <a:bodyPr/>
          <a:lstStyle/>
          <a:p>
            <a:fld id="{053AB390-AB64-4272-AEE9-5C295F0C08E7}" type="datetimeFigureOut">
              <a:rPr lang="en-GB" smtClean="0"/>
              <a:t>21/07/2026</a:t>
            </a:fld>
            <a:endParaRPr lang="en-GB"/>
          </a:p>
        </p:txBody>
      </p:sp>
      <p:sp>
        <p:nvSpPr>
          <p:cNvPr id="4" name="Footer Placeholder 3">
            <a:extLst>
              <a:ext uri="{FF2B5EF4-FFF2-40B4-BE49-F238E27FC236}">
                <a16:creationId xmlns:a16="http://schemas.microsoft.com/office/drawing/2014/main" id="{2F9F6CF1-A486-A698-C30C-4B05F5564E3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61CC50A-EBF0-9963-6A51-F001A6A07CF2}"/>
              </a:ext>
            </a:extLst>
          </p:cNvPr>
          <p:cNvSpPr>
            <a:spLocks noGrp="1"/>
          </p:cNvSpPr>
          <p:nvPr>
            <p:ph type="sldNum" sz="quarter" idx="12"/>
          </p:nvPr>
        </p:nvSpPr>
        <p:spPr/>
        <p:txBody>
          <a:bodyPr/>
          <a:lstStyle/>
          <a:p>
            <a:fld id="{E69648CB-28FC-4B5C-8D92-DDA423E0E04D}" type="slidenum">
              <a:rPr lang="en-GB" smtClean="0"/>
              <a:t>‹#›</a:t>
            </a:fld>
            <a:endParaRPr lang="en-GB"/>
          </a:p>
        </p:txBody>
      </p:sp>
    </p:spTree>
    <p:extLst>
      <p:ext uri="{BB962C8B-B14F-4D97-AF65-F5344CB8AC3E}">
        <p14:creationId xmlns:p14="http://schemas.microsoft.com/office/powerpoint/2010/main" val="33164887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928257-19A3-5A1D-0A84-84C97D3D1FE6}"/>
              </a:ext>
            </a:extLst>
          </p:cNvPr>
          <p:cNvSpPr>
            <a:spLocks noGrp="1"/>
          </p:cNvSpPr>
          <p:nvPr>
            <p:ph type="dt" sz="half" idx="10"/>
          </p:nvPr>
        </p:nvSpPr>
        <p:spPr/>
        <p:txBody>
          <a:bodyPr/>
          <a:lstStyle/>
          <a:p>
            <a:fld id="{053AB390-AB64-4272-AEE9-5C295F0C08E7}" type="datetimeFigureOut">
              <a:rPr lang="en-GB" smtClean="0"/>
              <a:t>21/07/2026</a:t>
            </a:fld>
            <a:endParaRPr lang="en-GB"/>
          </a:p>
        </p:txBody>
      </p:sp>
      <p:sp>
        <p:nvSpPr>
          <p:cNvPr id="3" name="Footer Placeholder 2">
            <a:extLst>
              <a:ext uri="{FF2B5EF4-FFF2-40B4-BE49-F238E27FC236}">
                <a16:creationId xmlns:a16="http://schemas.microsoft.com/office/drawing/2014/main" id="{E2928E4C-362A-D84A-7CD9-355D106B7D4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132AF98-A065-3DB1-AA39-A071D59F6470}"/>
              </a:ext>
            </a:extLst>
          </p:cNvPr>
          <p:cNvSpPr>
            <a:spLocks noGrp="1"/>
          </p:cNvSpPr>
          <p:nvPr>
            <p:ph type="sldNum" sz="quarter" idx="12"/>
          </p:nvPr>
        </p:nvSpPr>
        <p:spPr/>
        <p:txBody>
          <a:bodyPr/>
          <a:lstStyle/>
          <a:p>
            <a:fld id="{E69648CB-28FC-4B5C-8D92-DDA423E0E04D}" type="slidenum">
              <a:rPr lang="en-GB" smtClean="0"/>
              <a:t>‹#›</a:t>
            </a:fld>
            <a:endParaRPr lang="en-GB"/>
          </a:p>
        </p:txBody>
      </p:sp>
    </p:spTree>
    <p:extLst>
      <p:ext uri="{BB962C8B-B14F-4D97-AF65-F5344CB8AC3E}">
        <p14:creationId xmlns:p14="http://schemas.microsoft.com/office/powerpoint/2010/main" val="826915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with header">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1ABD6642-9C8B-F352-F937-DA3919CFE3DE}"/>
              </a:ext>
            </a:extLst>
          </p:cNvPr>
          <p:cNvGrpSpPr/>
          <p:nvPr userDrawn="1"/>
        </p:nvGrpSpPr>
        <p:grpSpPr>
          <a:xfrm>
            <a:off x="540000" y="328226"/>
            <a:ext cx="11113200" cy="444028"/>
            <a:chOff x="540000" y="328226"/>
            <a:chExt cx="11113200" cy="444028"/>
          </a:xfrm>
        </p:grpSpPr>
        <p:pic>
          <p:nvPicPr>
            <p:cNvPr id="5" name="Picture 4" descr="A purple fan shaped logo&#10;&#10;Description automatically generated">
              <a:extLst>
                <a:ext uri="{FF2B5EF4-FFF2-40B4-BE49-F238E27FC236}">
                  <a16:creationId xmlns:a16="http://schemas.microsoft.com/office/drawing/2014/main" id="{B5491D41-DAE0-AA5A-BBFC-509E3EED569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6194" y="328226"/>
              <a:ext cx="680260" cy="347635"/>
            </a:xfrm>
            <a:prstGeom prst="rect">
              <a:avLst/>
            </a:prstGeom>
          </p:spPr>
        </p:pic>
        <p:cxnSp>
          <p:nvCxnSpPr>
            <p:cNvPr id="6" name="Straight Connector 5">
              <a:extLst>
                <a:ext uri="{FF2B5EF4-FFF2-40B4-BE49-F238E27FC236}">
                  <a16:creationId xmlns:a16="http://schemas.microsoft.com/office/drawing/2014/main" id="{8652DFD1-EF40-4C0D-8E17-E25E8D0B93FB}"/>
                </a:ext>
              </a:extLst>
            </p:cNvPr>
            <p:cNvCxnSpPr>
              <a:cxnSpLocks/>
            </p:cNvCxnSpPr>
            <p:nvPr userDrawn="1"/>
          </p:nvCxnSpPr>
          <p:spPr>
            <a:xfrm>
              <a:off x="540000" y="772254"/>
              <a:ext cx="11113200" cy="0"/>
            </a:xfrm>
            <a:prstGeom prst="line">
              <a:avLst/>
            </a:prstGeom>
            <a:ln w="12700"/>
          </p:spPr>
          <p:style>
            <a:lnRef idx="2">
              <a:schemeClr val="dk1"/>
            </a:lnRef>
            <a:fillRef idx="0">
              <a:schemeClr val="dk1"/>
            </a:fillRef>
            <a:effectRef idx="1">
              <a:schemeClr val="dk1"/>
            </a:effectRef>
            <a:fontRef idx="minor">
              <a:schemeClr val="tx1"/>
            </a:fontRef>
          </p:style>
        </p:cxnSp>
      </p:grpSp>
      <p:sp>
        <p:nvSpPr>
          <p:cNvPr id="2" name="Title 1">
            <a:extLst>
              <a:ext uri="{FF2B5EF4-FFF2-40B4-BE49-F238E27FC236}">
                <a16:creationId xmlns:a16="http://schemas.microsoft.com/office/drawing/2014/main" id="{DAB61B36-DBBE-0068-653B-CEBFD3336372}"/>
              </a:ext>
            </a:extLst>
          </p:cNvPr>
          <p:cNvSpPr>
            <a:spLocks noGrp="1"/>
          </p:cNvSpPr>
          <p:nvPr>
            <p:ph type="title"/>
          </p:nvPr>
        </p:nvSpPr>
        <p:spPr>
          <a:xfrm>
            <a:off x="540000" y="868650"/>
            <a:ext cx="11113200" cy="720006"/>
          </a:xfrm>
          <a:prstGeom prst="rect">
            <a:avLst/>
          </a:prstGeom>
        </p:spPr>
        <p:txBody>
          <a:bodyPr lIns="0"/>
          <a:lstStyle>
            <a:lvl1pPr>
              <a:defRPr sz="5400" b="1"/>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7E09369-C4FF-6277-F478-662035949979}"/>
              </a:ext>
            </a:extLst>
          </p:cNvPr>
          <p:cNvSpPr>
            <a:spLocks noGrp="1"/>
          </p:cNvSpPr>
          <p:nvPr>
            <p:ph idx="1"/>
          </p:nvPr>
        </p:nvSpPr>
        <p:spPr>
          <a:xfrm>
            <a:off x="540000" y="1764144"/>
            <a:ext cx="11113200" cy="4519089"/>
          </a:xfrm>
        </p:spPr>
        <p:txBody>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519164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658B0-A3F9-DEC4-1372-5F4FA4B80C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4DA2F63-168D-A7D0-5967-5C601649C0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FF47BAD-2EF8-196C-7730-E299A10A4E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E6D81D-677C-753B-F2CF-B9F2D988661F}"/>
              </a:ext>
            </a:extLst>
          </p:cNvPr>
          <p:cNvSpPr>
            <a:spLocks noGrp="1"/>
          </p:cNvSpPr>
          <p:nvPr>
            <p:ph type="dt" sz="half" idx="10"/>
          </p:nvPr>
        </p:nvSpPr>
        <p:spPr/>
        <p:txBody>
          <a:bodyPr/>
          <a:lstStyle/>
          <a:p>
            <a:fld id="{053AB390-AB64-4272-AEE9-5C295F0C08E7}" type="datetimeFigureOut">
              <a:rPr lang="en-GB" smtClean="0"/>
              <a:t>21/07/2026</a:t>
            </a:fld>
            <a:endParaRPr lang="en-GB"/>
          </a:p>
        </p:txBody>
      </p:sp>
      <p:sp>
        <p:nvSpPr>
          <p:cNvPr id="6" name="Footer Placeholder 5">
            <a:extLst>
              <a:ext uri="{FF2B5EF4-FFF2-40B4-BE49-F238E27FC236}">
                <a16:creationId xmlns:a16="http://schemas.microsoft.com/office/drawing/2014/main" id="{5E3CCBF4-562B-4899-B5E1-676C27927C3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3ED0B67-08A3-5EEB-0823-AB61FCA52563}"/>
              </a:ext>
            </a:extLst>
          </p:cNvPr>
          <p:cNvSpPr>
            <a:spLocks noGrp="1"/>
          </p:cNvSpPr>
          <p:nvPr>
            <p:ph type="sldNum" sz="quarter" idx="12"/>
          </p:nvPr>
        </p:nvSpPr>
        <p:spPr/>
        <p:txBody>
          <a:bodyPr/>
          <a:lstStyle/>
          <a:p>
            <a:fld id="{E69648CB-28FC-4B5C-8D92-DDA423E0E04D}" type="slidenum">
              <a:rPr lang="en-GB" smtClean="0"/>
              <a:t>‹#›</a:t>
            </a:fld>
            <a:endParaRPr lang="en-GB"/>
          </a:p>
        </p:txBody>
      </p:sp>
    </p:spTree>
    <p:extLst>
      <p:ext uri="{BB962C8B-B14F-4D97-AF65-F5344CB8AC3E}">
        <p14:creationId xmlns:p14="http://schemas.microsoft.com/office/powerpoint/2010/main" val="2088148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52EE2-7DBD-25D0-0B0A-AA3AEE0E5A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E3D5C51-5BFB-086E-C29A-1FE91FBACF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058B6E1-B8E1-8A64-7008-454CFA22F5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127861-CC6D-DD5D-EE4F-41FD4259EF40}"/>
              </a:ext>
            </a:extLst>
          </p:cNvPr>
          <p:cNvSpPr>
            <a:spLocks noGrp="1"/>
          </p:cNvSpPr>
          <p:nvPr>
            <p:ph type="dt" sz="half" idx="10"/>
          </p:nvPr>
        </p:nvSpPr>
        <p:spPr/>
        <p:txBody>
          <a:bodyPr/>
          <a:lstStyle/>
          <a:p>
            <a:fld id="{053AB390-AB64-4272-AEE9-5C295F0C08E7}" type="datetimeFigureOut">
              <a:rPr lang="en-GB" smtClean="0"/>
              <a:t>21/07/2026</a:t>
            </a:fld>
            <a:endParaRPr lang="en-GB"/>
          </a:p>
        </p:txBody>
      </p:sp>
      <p:sp>
        <p:nvSpPr>
          <p:cNvPr id="6" name="Footer Placeholder 5">
            <a:extLst>
              <a:ext uri="{FF2B5EF4-FFF2-40B4-BE49-F238E27FC236}">
                <a16:creationId xmlns:a16="http://schemas.microsoft.com/office/drawing/2014/main" id="{88C1A1DF-3F43-3962-7683-478E316A686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D3488CF-F72D-7DC1-E031-3557919A662A}"/>
              </a:ext>
            </a:extLst>
          </p:cNvPr>
          <p:cNvSpPr>
            <a:spLocks noGrp="1"/>
          </p:cNvSpPr>
          <p:nvPr>
            <p:ph type="sldNum" sz="quarter" idx="12"/>
          </p:nvPr>
        </p:nvSpPr>
        <p:spPr/>
        <p:txBody>
          <a:bodyPr/>
          <a:lstStyle/>
          <a:p>
            <a:fld id="{E69648CB-28FC-4B5C-8D92-DDA423E0E04D}" type="slidenum">
              <a:rPr lang="en-GB" smtClean="0"/>
              <a:t>‹#›</a:t>
            </a:fld>
            <a:endParaRPr lang="en-GB"/>
          </a:p>
        </p:txBody>
      </p:sp>
    </p:spTree>
    <p:extLst>
      <p:ext uri="{BB962C8B-B14F-4D97-AF65-F5344CB8AC3E}">
        <p14:creationId xmlns:p14="http://schemas.microsoft.com/office/powerpoint/2010/main" val="11703425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D6384-BC35-7C29-EE33-9986181D5A3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766F389-1747-4163-5250-F5E42C7B2EB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B723117-3C24-5414-52E0-7099158158A6}"/>
              </a:ext>
            </a:extLst>
          </p:cNvPr>
          <p:cNvSpPr>
            <a:spLocks noGrp="1"/>
          </p:cNvSpPr>
          <p:nvPr>
            <p:ph type="dt" sz="half" idx="10"/>
          </p:nvPr>
        </p:nvSpPr>
        <p:spPr/>
        <p:txBody>
          <a:bodyPr/>
          <a:lstStyle/>
          <a:p>
            <a:fld id="{053AB390-AB64-4272-AEE9-5C295F0C08E7}" type="datetimeFigureOut">
              <a:rPr lang="en-GB" smtClean="0"/>
              <a:t>21/07/2026</a:t>
            </a:fld>
            <a:endParaRPr lang="en-GB"/>
          </a:p>
        </p:txBody>
      </p:sp>
      <p:sp>
        <p:nvSpPr>
          <p:cNvPr id="5" name="Footer Placeholder 4">
            <a:extLst>
              <a:ext uri="{FF2B5EF4-FFF2-40B4-BE49-F238E27FC236}">
                <a16:creationId xmlns:a16="http://schemas.microsoft.com/office/drawing/2014/main" id="{0F550467-D989-46EA-2C84-B860315FEB0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A5B283-3260-868B-7C16-4F75496CF1A7}"/>
              </a:ext>
            </a:extLst>
          </p:cNvPr>
          <p:cNvSpPr>
            <a:spLocks noGrp="1"/>
          </p:cNvSpPr>
          <p:nvPr>
            <p:ph type="sldNum" sz="quarter" idx="12"/>
          </p:nvPr>
        </p:nvSpPr>
        <p:spPr/>
        <p:txBody>
          <a:bodyPr/>
          <a:lstStyle/>
          <a:p>
            <a:fld id="{E69648CB-28FC-4B5C-8D92-DDA423E0E04D}" type="slidenum">
              <a:rPr lang="en-GB" smtClean="0"/>
              <a:t>‹#›</a:t>
            </a:fld>
            <a:endParaRPr lang="en-GB"/>
          </a:p>
        </p:txBody>
      </p:sp>
    </p:spTree>
    <p:extLst>
      <p:ext uri="{BB962C8B-B14F-4D97-AF65-F5344CB8AC3E}">
        <p14:creationId xmlns:p14="http://schemas.microsoft.com/office/powerpoint/2010/main" val="18222741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9D9942B-D9A0-457A-6719-33F8AA8D839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D5B7244-CCB1-03D9-A364-0F6D42C7B49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8432E41-8A69-86B7-FA65-7AC5A5642D5F}"/>
              </a:ext>
            </a:extLst>
          </p:cNvPr>
          <p:cNvSpPr>
            <a:spLocks noGrp="1"/>
          </p:cNvSpPr>
          <p:nvPr>
            <p:ph type="dt" sz="half" idx="10"/>
          </p:nvPr>
        </p:nvSpPr>
        <p:spPr/>
        <p:txBody>
          <a:bodyPr/>
          <a:lstStyle/>
          <a:p>
            <a:fld id="{053AB390-AB64-4272-AEE9-5C295F0C08E7}" type="datetimeFigureOut">
              <a:rPr lang="en-GB" smtClean="0"/>
              <a:t>21/07/2026</a:t>
            </a:fld>
            <a:endParaRPr lang="en-GB"/>
          </a:p>
        </p:txBody>
      </p:sp>
      <p:sp>
        <p:nvSpPr>
          <p:cNvPr id="5" name="Footer Placeholder 4">
            <a:extLst>
              <a:ext uri="{FF2B5EF4-FFF2-40B4-BE49-F238E27FC236}">
                <a16:creationId xmlns:a16="http://schemas.microsoft.com/office/drawing/2014/main" id="{8813F86F-E392-5827-9A84-88FC4E8F23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EE911C3-04C7-E9B5-6BD3-D190720677AA}"/>
              </a:ext>
            </a:extLst>
          </p:cNvPr>
          <p:cNvSpPr>
            <a:spLocks noGrp="1"/>
          </p:cNvSpPr>
          <p:nvPr>
            <p:ph type="sldNum" sz="quarter" idx="12"/>
          </p:nvPr>
        </p:nvSpPr>
        <p:spPr/>
        <p:txBody>
          <a:bodyPr/>
          <a:lstStyle/>
          <a:p>
            <a:fld id="{E69648CB-28FC-4B5C-8D92-DDA423E0E04D}" type="slidenum">
              <a:rPr lang="en-GB" smtClean="0"/>
              <a:t>‹#›</a:t>
            </a:fld>
            <a:endParaRPr lang="en-GB"/>
          </a:p>
        </p:txBody>
      </p:sp>
    </p:spTree>
    <p:extLst>
      <p:ext uri="{BB962C8B-B14F-4D97-AF65-F5344CB8AC3E}">
        <p14:creationId xmlns:p14="http://schemas.microsoft.com/office/powerpoint/2010/main" val="190929322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lank with header">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1ABD6642-9C8B-F352-F937-DA3919CFE3DE}"/>
              </a:ext>
            </a:extLst>
          </p:cNvPr>
          <p:cNvGrpSpPr/>
          <p:nvPr userDrawn="1"/>
        </p:nvGrpSpPr>
        <p:grpSpPr>
          <a:xfrm>
            <a:off x="540000" y="328226"/>
            <a:ext cx="11113200" cy="444028"/>
            <a:chOff x="540000" y="328226"/>
            <a:chExt cx="11113200" cy="444028"/>
          </a:xfrm>
        </p:grpSpPr>
        <p:pic>
          <p:nvPicPr>
            <p:cNvPr id="5" name="Picture 4" descr="A purple fan shaped logo&#10;&#10;Description automatically generated">
              <a:extLst>
                <a:ext uri="{FF2B5EF4-FFF2-40B4-BE49-F238E27FC236}">
                  <a16:creationId xmlns:a16="http://schemas.microsoft.com/office/drawing/2014/main" id="{B5491D41-DAE0-AA5A-BBFC-509E3EED569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6194" y="328226"/>
              <a:ext cx="680260" cy="347635"/>
            </a:xfrm>
            <a:prstGeom prst="rect">
              <a:avLst/>
            </a:prstGeom>
          </p:spPr>
        </p:pic>
        <p:cxnSp>
          <p:nvCxnSpPr>
            <p:cNvPr id="6" name="Straight Connector 5">
              <a:extLst>
                <a:ext uri="{FF2B5EF4-FFF2-40B4-BE49-F238E27FC236}">
                  <a16:creationId xmlns:a16="http://schemas.microsoft.com/office/drawing/2014/main" id="{8652DFD1-EF40-4C0D-8E17-E25E8D0B93FB}"/>
                </a:ext>
              </a:extLst>
            </p:cNvPr>
            <p:cNvCxnSpPr>
              <a:cxnSpLocks/>
            </p:cNvCxnSpPr>
            <p:nvPr userDrawn="1"/>
          </p:nvCxnSpPr>
          <p:spPr>
            <a:xfrm>
              <a:off x="540000" y="772254"/>
              <a:ext cx="11113200" cy="0"/>
            </a:xfrm>
            <a:prstGeom prst="line">
              <a:avLst/>
            </a:prstGeom>
            <a:ln w="12700"/>
          </p:spPr>
          <p:style>
            <a:lnRef idx="2">
              <a:schemeClr val="dk1"/>
            </a:lnRef>
            <a:fillRef idx="0">
              <a:schemeClr val="dk1"/>
            </a:fillRef>
            <a:effectRef idx="1">
              <a:schemeClr val="dk1"/>
            </a:effectRef>
            <a:fontRef idx="minor">
              <a:schemeClr val="tx1"/>
            </a:fontRef>
          </p:style>
        </p:cxnSp>
      </p:grpSp>
      <p:sp>
        <p:nvSpPr>
          <p:cNvPr id="8" name="Text Placeholder 7">
            <a:extLst>
              <a:ext uri="{FF2B5EF4-FFF2-40B4-BE49-F238E27FC236}">
                <a16:creationId xmlns:a16="http://schemas.microsoft.com/office/drawing/2014/main" id="{7B6D8082-000E-07F9-30CE-316FC187B931}"/>
              </a:ext>
            </a:extLst>
          </p:cNvPr>
          <p:cNvSpPr>
            <a:spLocks noGrp="1"/>
          </p:cNvSpPr>
          <p:nvPr userDrawn="1">
            <p:ph type="body" sz="quarter" idx="10"/>
          </p:nvPr>
        </p:nvSpPr>
        <p:spPr>
          <a:xfrm>
            <a:off x="540000" y="1260000"/>
            <a:ext cx="11113200" cy="4864100"/>
          </a:xfrm>
        </p:spPr>
        <p:txBody>
          <a:bodyPr/>
          <a:lstStyle/>
          <a:p>
            <a:pPr lvl="0"/>
            <a:endParaRPr lang="en-GB"/>
          </a:p>
        </p:txBody>
      </p:sp>
    </p:spTree>
    <p:extLst>
      <p:ext uri="{BB962C8B-B14F-4D97-AF65-F5344CB8AC3E}">
        <p14:creationId xmlns:p14="http://schemas.microsoft.com/office/powerpoint/2010/main" val="17784275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E16A5-67EC-8E76-8C3E-615E64C603B1}"/>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F910793-175D-A80C-50D8-1EA174313E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2693B71-CE40-6B8B-067A-655676B6ACAD}"/>
              </a:ext>
            </a:extLst>
          </p:cNvPr>
          <p:cNvSpPr>
            <a:spLocks noGrp="1"/>
          </p:cNvSpPr>
          <p:nvPr>
            <p:ph type="dt" sz="half" idx="10"/>
          </p:nvPr>
        </p:nvSpPr>
        <p:spPr>
          <a:xfrm>
            <a:off x="838200" y="6356350"/>
            <a:ext cx="2743200" cy="365125"/>
          </a:xfrm>
          <a:prstGeom prst="rect">
            <a:avLst/>
          </a:prstGeom>
        </p:spPr>
        <p:txBody>
          <a:bodyPr/>
          <a:lstStyle/>
          <a:p>
            <a:fld id="{FBC4BE76-D0AB-45EB-8CF4-0A084D142A10}" type="datetimeFigureOut">
              <a:rPr lang="en-GB" smtClean="0"/>
              <a:t>21/07/2026</a:t>
            </a:fld>
            <a:endParaRPr lang="en-GB"/>
          </a:p>
        </p:txBody>
      </p:sp>
      <p:sp>
        <p:nvSpPr>
          <p:cNvPr id="5" name="Footer Placeholder 4">
            <a:extLst>
              <a:ext uri="{FF2B5EF4-FFF2-40B4-BE49-F238E27FC236}">
                <a16:creationId xmlns:a16="http://schemas.microsoft.com/office/drawing/2014/main" id="{9F3FC77E-B607-B393-D1F2-F30F9F0096CE}"/>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7D656EE5-E734-E955-E254-5D1BC61ABC09}"/>
              </a:ext>
            </a:extLst>
          </p:cNvPr>
          <p:cNvSpPr>
            <a:spLocks noGrp="1"/>
          </p:cNvSpPr>
          <p:nvPr>
            <p:ph type="sldNum" sz="quarter" idx="12"/>
          </p:nvPr>
        </p:nvSpPr>
        <p:spPr>
          <a:xfrm>
            <a:off x="8610600" y="6356350"/>
            <a:ext cx="2743200" cy="365125"/>
          </a:xfrm>
          <a:prstGeom prst="rect">
            <a:avLst/>
          </a:prstGeom>
        </p:spPr>
        <p:txBody>
          <a:bodyPr/>
          <a:lstStyle/>
          <a:p>
            <a:fld id="{E008640E-9D94-41FC-81E6-225FF159056E}" type="slidenum">
              <a:rPr lang="en-GB" smtClean="0"/>
              <a:t>‹#›</a:t>
            </a:fld>
            <a:endParaRPr lang="en-GB"/>
          </a:p>
        </p:txBody>
      </p:sp>
    </p:spTree>
    <p:extLst>
      <p:ext uri="{BB962C8B-B14F-4D97-AF65-F5344CB8AC3E}">
        <p14:creationId xmlns:p14="http://schemas.microsoft.com/office/powerpoint/2010/main" val="19953221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68A06-5F08-E210-4946-041FCB70E5C7}"/>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3B3A6A9-88B1-8816-5564-F2481FE351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DC8D857-6012-A4C6-8FFD-DC18F219BDE3}"/>
              </a:ext>
            </a:extLst>
          </p:cNvPr>
          <p:cNvSpPr>
            <a:spLocks noGrp="1"/>
          </p:cNvSpPr>
          <p:nvPr>
            <p:ph type="dt" sz="half" idx="10"/>
          </p:nvPr>
        </p:nvSpPr>
        <p:spPr>
          <a:xfrm>
            <a:off x="838200" y="6356350"/>
            <a:ext cx="2743200" cy="365125"/>
          </a:xfrm>
          <a:prstGeom prst="rect">
            <a:avLst/>
          </a:prstGeom>
        </p:spPr>
        <p:txBody>
          <a:bodyPr/>
          <a:lstStyle/>
          <a:p>
            <a:fld id="{FBC4BE76-D0AB-45EB-8CF4-0A084D142A10}" type="datetimeFigureOut">
              <a:rPr lang="en-GB" smtClean="0"/>
              <a:t>21/07/2026</a:t>
            </a:fld>
            <a:endParaRPr lang="en-GB"/>
          </a:p>
        </p:txBody>
      </p:sp>
      <p:sp>
        <p:nvSpPr>
          <p:cNvPr id="5" name="Footer Placeholder 4">
            <a:extLst>
              <a:ext uri="{FF2B5EF4-FFF2-40B4-BE49-F238E27FC236}">
                <a16:creationId xmlns:a16="http://schemas.microsoft.com/office/drawing/2014/main" id="{840BCF33-1D19-7621-7B41-BAC7CFFD61B1}"/>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95B5614F-8062-1366-DED9-B89D423B5B7C}"/>
              </a:ext>
            </a:extLst>
          </p:cNvPr>
          <p:cNvSpPr>
            <a:spLocks noGrp="1"/>
          </p:cNvSpPr>
          <p:nvPr>
            <p:ph type="sldNum" sz="quarter" idx="12"/>
          </p:nvPr>
        </p:nvSpPr>
        <p:spPr>
          <a:xfrm>
            <a:off x="8610600" y="6356350"/>
            <a:ext cx="2743200" cy="365125"/>
          </a:xfrm>
          <a:prstGeom prst="rect">
            <a:avLst/>
          </a:prstGeom>
        </p:spPr>
        <p:txBody>
          <a:bodyPr/>
          <a:lstStyle/>
          <a:p>
            <a:fld id="{E008640E-9D94-41FC-81E6-225FF159056E}" type="slidenum">
              <a:rPr lang="en-GB" smtClean="0"/>
              <a:t>‹#›</a:t>
            </a:fld>
            <a:endParaRPr lang="en-GB"/>
          </a:p>
        </p:txBody>
      </p:sp>
      <p:grpSp>
        <p:nvGrpSpPr>
          <p:cNvPr id="10" name="Group 9">
            <a:extLst>
              <a:ext uri="{FF2B5EF4-FFF2-40B4-BE49-F238E27FC236}">
                <a16:creationId xmlns:a16="http://schemas.microsoft.com/office/drawing/2014/main" id="{D6E0E6A4-51FD-CE5D-9C59-1830FACB21A7}"/>
              </a:ext>
            </a:extLst>
          </p:cNvPr>
          <p:cNvGrpSpPr/>
          <p:nvPr userDrawn="1"/>
        </p:nvGrpSpPr>
        <p:grpSpPr>
          <a:xfrm>
            <a:off x="540000" y="328226"/>
            <a:ext cx="11113200" cy="444028"/>
            <a:chOff x="540000" y="328226"/>
            <a:chExt cx="11113200" cy="444028"/>
          </a:xfrm>
        </p:grpSpPr>
        <p:pic>
          <p:nvPicPr>
            <p:cNvPr id="11" name="Picture 10" descr="A purple fan shaped logo&#10;&#10;Description automatically generated">
              <a:extLst>
                <a:ext uri="{FF2B5EF4-FFF2-40B4-BE49-F238E27FC236}">
                  <a16:creationId xmlns:a16="http://schemas.microsoft.com/office/drawing/2014/main" id="{B8F0882B-500A-505E-EAEC-ABEF69168B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6194" y="328226"/>
              <a:ext cx="680260" cy="347635"/>
            </a:xfrm>
            <a:prstGeom prst="rect">
              <a:avLst/>
            </a:prstGeom>
          </p:spPr>
        </p:pic>
        <p:cxnSp>
          <p:nvCxnSpPr>
            <p:cNvPr id="12" name="Straight Connector 11">
              <a:extLst>
                <a:ext uri="{FF2B5EF4-FFF2-40B4-BE49-F238E27FC236}">
                  <a16:creationId xmlns:a16="http://schemas.microsoft.com/office/drawing/2014/main" id="{3BCA5FAB-64D8-E8B8-477D-C01B0854B9A6}"/>
                </a:ext>
              </a:extLst>
            </p:cNvPr>
            <p:cNvCxnSpPr>
              <a:cxnSpLocks/>
            </p:cNvCxnSpPr>
            <p:nvPr userDrawn="1"/>
          </p:nvCxnSpPr>
          <p:spPr>
            <a:xfrm>
              <a:off x="540000" y="772254"/>
              <a:ext cx="11113200" cy="0"/>
            </a:xfrm>
            <a:prstGeom prst="line">
              <a:avLst/>
            </a:prstGeom>
            <a:ln w="12700"/>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5860011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FC678-026E-5345-9D96-CCB9360B7C82}"/>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B95CAF7-731F-0F2B-AE79-9C628DC460F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367BB9-FB4F-644E-08FE-1089BDC8C242}"/>
              </a:ext>
            </a:extLst>
          </p:cNvPr>
          <p:cNvSpPr>
            <a:spLocks noGrp="1"/>
          </p:cNvSpPr>
          <p:nvPr>
            <p:ph type="dt" sz="half" idx="10"/>
          </p:nvPr>
        </p:nvSpPr>
        <p:spPr>
          <a:xfrm>
            <a:off x="838200" y="6356350"/>
            <a:ext cx="2743200" cy="365125"/>
          </a:xfrm>
          <a:prstGeom prst="rect">
            <a:avLst/>
          </a:prstGeom>
        </p:spPr>
        <p:txBody>
          <a:bodyPr/>
          <a:lstStyle/>
          <a:p>
            <a:fld id="{FBC4BE76-D0AB-45EB-8CF4-0A084D142A10}" type="datetimeFigureOut">
              <a:rPr lang="en-GB" smtClean="0"/>
              <a:t>21/07/2026</a:t>
            </a:fld>
            <a:endParaRPr lang="en-GB"/>
          </a:p>
        </p:txBody>
      </p:sp>
      <p:sp>
        <p:nvSpPr>
          <p:cNvPr id="5" name="Footer Placeholder 4">
            <a:extLst>
              <a:ext uri="{FF2B5EF4-FFF2-40B4-BE49-F238E27FC236}">
                <a16:creationId xmlns:a16="http://schemas.microsoft.com/office/drawing/2014/main" id="{743715B7-EB5D-904E-4719-1DC370A34993}"/>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F8247050-A59B-63EC-C8F0-3F6E5146169E}"/>
              </a:ext>
            </a:extLst>
          </p:cNvPr>
          <p:cNvSpPr>
            <a:spLocks noGrp="1"/>
          </p:cNvSpPr>
          <p:nvPr>
            <p:ph type="sldNum" sz="quarter" idx="12"/>
          </p:nvPr>
        </p:nvSpPr>
        <p:spPr>
          <a:xfrm>
            <a:off x="8610600" y="6356350"/>
            <a:ext cx="2743200" cy="365125"/>
          </a:xfrm>
          <a:prstGeom prst="rect">
            <a:avLst/>
          </a:prstGeom>
        </p:spPr>
        <p:txBody>
          <a:bodyPr/>
          <a:lstStyle/>
          <a:p>
            <a:fld id="{E008640E-9D94-41FC-81E6-225FF159056E}" type="slidenum">
              <a:rPr lang="en-GB" smtClean="0"/>
              <a:t>‹#›</a:t>
            </a:fld>
            <a:endParaRPr lang="en-GB"/>
          </a:p>
        </p:txBody>
      </p:sp>
    </p:spTree>
    <p:extLst>
      <p:ext uri="{BB962C8B-B14F-4D97-AF65-F5344CB8AC3E}">
        <p14:creationId xmlns:p14="http://schemas.microsoft.com/office/powerpoint/2010/main" val="24770692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CE136-45AA-0B13-238F-8489CB8B7FDE}"/>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E84D0F6-E319-0FCA-9379-68523AE0C67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E3826CB-933A-1B15-D25E-B23474D4CA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75761C2-1C1C-8026-20D2-2D4C3D9933AD}"/>
              </a:ext>
            </a:extLst>
          </p:cNvPr>
          <p:cNvSpPr>
            <a:spLocks noGrp="1"/>
          </p:cNvSpPr>
          <p:nvPr>
            <p:ph type="dt" sz="half" idx="10"/>
          </p:nvPr>
        </p:nvSpPr>
        <p:spPr>
          <a:xfrm>
            <a:off x="838200" y="6356350"/>
            <a:ext cx="2743200" cy="365125"/>
          </a:xfrm>
          <a:prstGeom prst="rect">
            <a:avLst/>
          </a:prstGeom>
        </p:spPr>
        <p:txBody>
          <a:bodyPr/>
          <a:lstStyle/>
          <a:p>
            <a:fld id="{FBC4BE76-D0AB-45EB-8CF4-0A084D142A10}" type="datetimeFigureOut">
              <a:rPr lang="en-GB" smtClean="0"/>
              <a:t>21/07/2026</a:t>
            </a:fld>
            <a:endParaRPr lang="en-GB"/>
          </a:p>
        </p:txBody>
      </p:sp>
      <p:sp>
        <p:nvSpPr>
          <p:cNvPr id="6" name="Footer Placeholder 5">
            <a:extLst>
              <a:ext uri="{FF2B5EF4-FFF2-40B4-BE49-F238E27FC236}">
                <a16:creationId xmlns:a16="http://schemas.microsoft.com/office/drawing/2014/main" id="{B5B109F2-F40C-AD83-FCAF-FEDB273E906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F7122465-8114-B325-4C61-85B762F51194}"/>
              </a:ext>
            </a:extLst>
          </p:cNvPr>
          <p:cNvSpPr>
            <a:spLocks noGrp="1"/>
          </p:cNvSpPr>
          <p:nvPr>
            <p:ph type="sldNum" sz="quarter" idx="12"/>
          </p:nvPr>
        </p:nvSpPr>
        <p:spPr>
          <a:xfrm>
            <a:off x="8610600" y="6356350"/>
            <a:ext cx="2743200" cy="365125"/>
          </a:xfrm>
          <a:prstGeom prst="rect">
            <a:avLst/>
          </a:prstGeom>
        </p:spPr>
        <p:txBody>
          <a:bodyPr/>
          <a:lstStyle/>
          <a:p>
            <a:fld id="{E008640E-9D94-41FC-81E6-225FF159056E}" type="slidenum">
              <a:rPr lang="en-GB" smtClean="0"/>
              <a:t>‹#›</a:t>
            </a:fld>
            <a:endParaRPr lang="en-GB"/>
          </a:p>
        </p:txBody>
      </p:sp>
    </p:spTree>
    <p:extLst>
      <p:ext uri="{BB962C8B-B14F-4D97-AF65-F5344CB8AC3E}">
        <p14:creationId xmlns:p14="http://schemas.microsoft.com/office/powerpoint/2010/main" val="148639374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FD285-38D8-9482-7528-DF48873D8DF6}"/>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67DF13D-EF02-91EA-16DA-B88795D32A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5F894CD-BCDC-8C7D-E5BE-D57D5DABE70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B5AE4EB-75EC-1F9E-16F9-D5C30261BE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09FE406-87C7-F14C-1A5C-1EDBFD54571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4676D51-38FF-77CD-99B3-7EBF6C6A9DEE}"/>
              </a:ext>
            </a:extLst>
          </p:cNvPr>
          <p:cNvSpPr>
            <a:spLocks noGrp="1"/>
          </p:cNvSpPr>
          <p:nvPr>
            <p:ph type="dt" sz="half" idx="10"/>
          </p:nvPr>
        </p:nvSpPr>
        <p:spPr>
          <a:xfrm>
            <a:off x="838200" y="6356350"/>
            <a:ext cx="2743200" cy="365125"/>
          </a:xfrm>
          <a:prstGeom prst="rect">
            <a:avLst/>
          </a:prstGeom>
        </p:spPr>
        <p:txBody>
          <a:bodyPr/>
          <a:lstStyle/>
          <a:p>
            <a:fld id="{FBC4BE76-D0AB-45EB-8CF4-0A084D142A10}" type="datetimeFigureOut">
              <a:rPr lang="en-GB" smtClean="0"/>
              <a:t>21/07/2026</a:t>
            </a:fld>
            <a:endParaRPr lang="en-GB"/>
          </a:p>
        </p:txBody>
      </p:sp>
      <p:sp>
        <p:nvSpPr>
          <p:cNvPr id="8" name="Footer Placeholder 7">
            <a:extLst>
              <a:ext uri="{FF2B5EF4-FFF2-40B4-BE49-F238E27FC236}">
                <a16:creationId xmlns:a16="http://schemas.microsoft.com/office/drawing/2014/main" id="{3325CE5A-7FCF-34BA-15E6-7CED9505D3C7}"/>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9" name="Slide Number Placeholder 8">
            <a:extLst>
              <a:ext uri="{FF2B5EF4-FFF2-40B4-BE49-F238E27FC236}">
                <a16:creationId xmlns:a16="http://schemas.microsoft.com/office/drawing/2014/main" id="{0AD9353C-0E98-3B42-2089-BA13E6415696}"/>
              </a:ext>
            </a:extLst>
          </p:cNvPr>
          <p:cNvSpPr>
            <a:spLocks noGrp="1"/>
          </p:cNvSpPr>
          <p:nvPr>
            <p:ph type="sldNum" sz="quarter" idx="12"/>
          </p:nvPr>
        </p:nvSpPr>
        <p:spPr>
          <a:xfrm>
            <a:off x="8610600" y="6356350"/>
            <a:ext cx="2743200" cy="365125"/>
          </a:xfrm>
          <a:prstGeom prst="rect">
            <a:avLst/>
          </a:prstGeom>
        </p:spPr>
        <p:txBody>
          <a:bodyPr/>
          <a:lstStyle/>
          <a:p>
            <a:fld id="{E008640E-9D94-41FC-81E6-225FF159056E}" type="slidenum">
              <a:rPr lang="en-GB" smtClean="0"/>
              <a:t>‹#›</a:t>
            </a:fld>
            <a:endParaRPr lang="en-GB"/>
          </a:p>
        </p:txBody>
      </p:sp>
    </p:spTree>
    <p:extLst>
      <p:ext uri="{BB962C8B-B14F-4D97-AF65-F5344CB8AC3E}">
        <p14:creationId xmlns:p14="http://schemas.microsoft.com/office/powerpoint/2010/main" val="1789997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E16A5-67EC-8E76-8C3E-615E64C603B1}"/>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F910793-175D-A80C-50D8-1EA174313E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2693B71-CE40-6B8B-067A-655676B6ACAD}"/>
              </a:ext>
            </a:extLst>
          </p:cNvPr>
          <p:cNvSpPr>
            <a:spLocks noGrp="1"/>
          </p:cNvSpPr>
          <p:nvPr>
            <p:ph type="dt" sz="half" idx="10"/>
          </p:nvPr>
        </p:nvSpPr>
        <p:spPr>
          <a:xfrm>
            <a:off x="838200" y="6356350"/>
            <a:ext cx="2743200" cy="365125"/>
          </a:xfrm>
          <a:prstGeom prst="rect">
            <a:avLst/>
          </a:prstGeom>
        </p:spPr>
        <p:txBody>
          <a:bodyPr/>
          <a:lstStyle/>
          <a:p>
            <a:fld id="{FBC4BE76-D0AB-45EB-8CF4-0A084D142A10}" type="datetimeFigureOut">
              <a:rPr lang="en-GB" smtClean="0"/>
              <a:t>21/07/2026</a:t>
            </a:fld>
            <a:endParaRPr lang="en-GB"/>
          </a:p>
        </p:txBody>
      </p:sp>
      <p:sp>
        <p:nvSpPr>
          <p:cNvPr id="5" name="Footer Placeholder 4">
            <a:extLst>
              <a:ext uri="{FF2B5EF4-FFF2-40B4-BE49-F238E27FC236}">
                <a16:creationId xmlns:a16="http://schemas.microsoft.com/office/drawing/2014/main" id="{9F3FC77E-B607-B393-D1F2-F30F9F0096CE}"/>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7D656EE5-E734-E955-E254-5D1BC61ABC09}"/>
              </a:ext>
            </a:extLst>
          </p:cNvPr>
          <p:cNvSpPr>
            <a:spLocks noGrp="1"/>
          </p:cNvSpPr>
          <p:nvPr>
            <p:ph type="sldNum" sz="quarter" idx="12"/>
          </p:nvPr>
        </p:nvSpPr>
        <p:spPr>
          <a:xfrm>
            <a:off x="8610600" y="6356350"/>
            <a:ext cx="2743200" cy="365125"/>
          </a:xfrm>
          <a:prstGeom prst="rect">
            <a:avLst/>
          </a:prstGeom>
        </p:spPr>
        <p:txBody>
          <a:bodyPr/>
          <a:lstStyle/>
          <a:p>
            <a:fld id="{E008640E-9D94-41FC-81E6-225FF159056E}" type="slidenum">
              <a:rPr lang="en-GB" smtClean="0"/>
              <a:t>‹#›</a:t>
            </a:fld>
            <a:endParaRPr lang="en-GB"/>
          </a:p>
        </p:txBody>
      </p:sp>
    </p:spTree>
    <p:extLst>
      <p:ext uri="{BB962C8B-B14F-4D97-AF65-F5344CB8AC3E}">
        <p14:creationId xmlns:p14="http://schemas.microsoft.com/office/powerpoint/2010/main" val="309153816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67589-4B76-8F8E-ACFA-65F54635A59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6BE1C77-FC6A-CFB4-943D-FE5FD61F94D9}"/>
              </a:ext>
            </a:extLst>
          </p:cNvPr>
          <p:cNvSpPr>
            <a:spLocks noGrp="1"/>
          </p:cNvSpPr>
          <p:nvPr>
            <p:ph type="dt" sz="half" idx="10"/>
          </p:nvPr>
        </p:nvSpPr>
        <p:spPr>
          <a:xfrm>
            <a:off x="838200" y="6356350"/>
            <a:ext cx="2743200" cy="365125"/>
          </a:xfrm>
          <a:prstGeom prst="rect">
            <a:avLst/>
          </a:prstGeom>
        </p:spPr>
        <p:txBody>
          <a:bodyPr/>
          <a:lstStyle/>
          <a:p>
            <a:fld id="{FBC4BE76-D0AB-45EB-8CF4-0A084D142A10}" type="datetimeFigureOut">
              <a:rPr lang="en-GB" smtClean="0"/>
              <a:t>21/07/2026</a:t>
            </a:fld>
            <a:endParaRPr lang="en-GB"/>
          </a:p>
        </p:txBody>
      </p:sp>
      <p:sp>
        <p:nvSpPr>
          <p:cNvPr id="4" name="Footer Placeholder 3">
            <a:extLst>
              <a:ext uri="{FF2B5EF4-FFF2-40B4-BE49-F238E27FC236}">
                <a16:creationId xmlns:a16="http://schemas.microsoft.com/office/drawing/2014/main" id="{553757BA-0395-C22A-A2D4-CA5E71F4640D}"/>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51A41B3D-1AD5-82AB-C3D9-80351DD01251}"/>
              </a:ext>
            </a:extLst>
          </p:cNvPr>
          <p:cNvSpPr>
            <a:spLocks noGrp="1"/>
          </p:cNvSpPr>
          <p:nvPr>
            <p:ph type="sldNum" sz="quarter" idx="12"/>
          </p:nvPr>
        </p:nvSpPr>
        <p:spPr>
          <a:xfrm>
            <a:off x="8610600" y="6356350"/>
            <a:ext cx="2743200" cy="365125"/>
          </a:xfrm>
          <a:prstGeom prst="rect">
            <a:avLst/>
          </a:prstGeom>
        </p:spPr>
        <p:txBody>
          <a:bodyPr/>
          <a:lstStyle/>
          <a:p>
            <a:fld id="{E008640E-9D94-41FC-81E6-225FF159056E}" type="slidenum">
              <a:rPr lang="en-GB" smtClean="0"/>
              <a:t>‹#›</a:t>
            </a:fld>
            <a:endParaRPr lang="en-GB"/>
          </a:p>
        </p:txBody>
      </p:sp>
    </p:spTree>
    <p:extLst>
      <p:ext uri="{BB962C8B-B14F-4D97-AF65-F5344CB8AC3E}">
        <p14:creationId xmlns:p14="http://schemas.microsoft.com/office/powerpoint/2010/main" val="406596707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DF590-845A-C4F3-4FCC-8E28E0CAD55A}"/>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D435CFE-74B9-EA84-27EA-6A926AA724A7}"/>
              </a:ext>
            </a:extLst>
          </p:cNvPr>
          <p:cNvSpPr>
            <a:spLocks noGrp="1"/>
          </p:cNvSpPr>
          <p:nvPr>
            <p:ph type="dt" sz="half" idx="10"/>
          </p:nvPr>
        </p:nvSpPr>
        <p:spPr>
          <a:xfrm>
            <a:off x="838200" y="6356350"/>
            <a:ext cx="2743200" cy="365125"/>
          </a:xfrm>
          <a:prstGeom prst="rect">
            <a:avLst/>
          </a:prstGeom>
        </p:spPr>
        <p:txBody>
          <a:bodyPr/>
          <a:lstStyle/>
          <a:p>
            <a:fld id="{FBC4BE76-D0AB-45EB-8CF4-0A084D142A10}" type="datetimeFigureOut">
              <a:rPr lang="en-GB" smtClean="0"/>
              <a:t>21/07/2026</a:t>
            </a:fld>
            <a:endParaRPr lang="en-GB"/>
          </a:p>
        </p:txBody>
      </p:sp>
      <p:sp>
        <p:nvSpPr>
          <p:cNvPr id="4" name="Footer Placeholder 3">
            <a:extLst>
              <a:ext uri="{FF2B5EF4-FFF2-40B4-BE49-F238E27FC236}">
                <a16:creationId xmlns:a16="http://schemas.microsoft.com/office/drawing/2014/main" id="{CF16E32D-1499-CFDF-D6D0-9C68BB8E1A2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032D0FD2-FD39-F564-2545-8454FB1E48BE}"/>
              </a:ext>
            </a:extLst>
          </p:cNvPr>
          <p:cNvSpPr>
            <a:spLocks noGrp="1"/>
          </p:cNvSpPr>
          <p:nvPr>
            <p:ph type="sldNum" sz="quarter" idx="12"/>
          </p:nvPr>
        </p:nvSpPr>
        <p:spPr>
          <a:xfrm>
            <a:off x="8610600" y="6356350"/>
            <a:ext cx="2743200" cy="365125"/>
          </a:xfrm>
          <a:prstGeom prst="rect">
            <a:avLst/>
          </a:prstGeom>
        </p:spPr>
        <p:txBody>
          <a:bodyPr/>
          <a:lstStyle/>
          <a:p>
            <a:fld id="{E008640E-9D94-41FC-81E6-225FF159056E}" type="slidenum">
              <a:rPr lang="en-GB" smtClean="0"/>
              <a:t>‹#›</a:t>
            </a:fld>
            <a:endParaRPr lang="en-GB"/>
          </a:p>
        </p:txBody>
      </p:sp>
    </p:spTree>
    <p:extLst>
      <p:ext uri="{BB962C8B-B14F-4D97-AF65-F5344CB8AC3E}">
        <p14:creationId xmlns:p14="http://schemas.microsoft.com/office/powerpoint/2010/main" val="320120269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3905C-2BEB-853A-982F-A10913838967}"/>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B860D03-2828-74AF-7973-78C1CA6D7D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EF44640-5CF4-C400-583F-B39CFA914E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230B23-2EED-D2C4-7111-9823EE4E0ADD}"/>
              </a:ext>
            </a:extLst>
          </p:cNvPr>
          <p:cNvSpPr>
            <a:spLocks noGrp="1"/>
          </p:cNvSpPr>
          <p:nvPr>
            <p:ph type="dt" sz="half" idx="10"/>
          </p:nvPr>
        </p:nvSpPr>
        <p:spPr>
          <a:xfrm>
            <a:off x="838200" y="6356350"/>
            <a:ext cx="2743200" cy="365125"/>
          </a:xfrm>
          <a:prstGeom prst="rect">
            <a:avLst/>
          </a:prstGeom>
        </p:spPr>
        <p:txBody>
          <a:bodyPr/>
          <a:lstStyle/>
          <a:p>
            <a:fld id="{FBC4BE76-D0AB-45EB-8CF4-0A084D142A10}" type="datetimeFigureOut">
              <a:rPr lang="en-GB" smtClean="0"/>
              <a:t>21/07/2026</a:t>
            </a:fld>
            <a:endParaRPr lang="en-GB"/>
          </a:p>
        </p:txBody>
      </p:sp>
      <p:sp>
        <p:nvSpPr>
          <p:cNvPr id="6" name="Footer Placeholder 5">
            <a:extLst>
              <a:ext uri="{FF2B5EF4-FFF2-40B4-BE49-F238E27FC236}">
                <a16:creationId xmlns:a16="http://schemas.microsoft.com/office/drawing/2014/main" id="{200425C1-530D-0CCC-E8E1-4288EB11149B}"/>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44AF67AB-D666-933B-5FE5-F39A5B82A99C}"/>
              </a:ext>
            </a:extLst>
          </p:cNvPr>
          <p:cNvSpPr>
            <a:spLocks noGrp="1"/>
          </p:cNvSpPr>
          <p:nvPr>
            <p:ph type="sldNum" sz="quarter" idx="12"/>
          </p:nvPr>
        </p:nvSpPr>
        <p:spPr>
          <a:xfrm>
            <a:off x="8610600" y="6356350"/>
            <a:ext cx="2743200" cy="365125"/>
          </a:xfrm>
          <a:prstGeom prst="rect">
            <a:avLst/>
          </a:prstGeom>
        </p:spPr>
        <p:txBody>
          <a:bodyPr/>
          <a:lstStyle/>
          <a:p>
            <a:fld id="{E008640E-9D94-41FC-81E6-225FF159056E}" type="slidenum">
              <a:rPr lang="en-GB" smtClean="0"/>
              <a:t>‹#›</a:t>
            </a:fld>
            <a:endParaRPr lang="en-GB"/>
          </a:p>
        </p:txBody>
      </p:sp>
    </p:spTree>
    <p:extLst>
      <p:ext uri="{BB962C8B-B14F-4D97-AF65-F5344CB8AC3E}">
        <p14:creationId xmlns:p14="http://schemas.microsoft.com/office/powerpoint/2010/main" val="407684522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9BD1B-1167-65A2-DFFE-0049210BE05B}"/>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A1B9FF3-8F64-9AE8-3D0B-884FDA3E84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AA95BA8-7F47-55FE-01F3-20177E2DEC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C2B3F9-53CB-7B9C-18CF-7DF0867E1A9C}"/>
              </a:ext>
            </a:extLst>
          </p:cNvPr>
          <p:cNvSpPr>
            <a:spLocks noGrp="1"/>
          </p:cNvSpPr>
          <p:nvPr>
            <p:ph type="dt" sz="half" idx="10"/>
          </p:nvPr>
        </p:nvSpPr>
        <p:spPr>
          <a:xfrm>
            <a:off x="838200" y="6356350"/>
            <a:ext cx="2743200" cy="365125"/>
          </a:xfrm>
          <a:prstGeom prst="rect">
            <a:avLst/>
          </a:prstGeom>
        </p:spPr>
        <p:txBody>
          <a:bodyPr/>
          <a:lstStyle/>
          <a:p>
            <a:fld id="{FBC4BE76-D0AB-45EB-8CF4-0A084D142A10}" type="datetimeFigureOut">
              <a:rPr lang="en-GB" smtClean="0"/>
              <a:t>21/07/2026</a:t>
            </a:fld>
            <a:endParaRPr lang="en-GB"/>
          </a:p>
        </p:txBody>
      </p:sp>
      <p:sp>
        <p:nvSpPr>
          <p:cNvPr id="6" name="Footer Placeholder 5">
            <a:extLst>
              <a:ext uri="{FF2B5EF4-FFF2-40B4-BE49-F238E27FC236}">
                <a16:creationId xmlns:a16="http://schemas.microsoft.com/office/drawing/2014/main" id="{0CA9C409-1BA8-A300-6422-80CABF13DBCF}"/>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1EE2F5FB-1A39-D7CF-FB73-389C3FDA0E66}"/>
              </a:ext>
            </a:extLst>
          </p:cNvPr>
          <p:cNvSpPr>
            <a:spLocks noGrp="1"/>
          </p:cNvSpPr>
          <p:nvPr>
            <p:ph type="sldNum" sz="quarter" idx="12"/>
          </p:nvPr>
        </p:nvSpPr>
        <p:spPr>
          <a:xfrm>
            <a:off x="8610600" y="6356350"/>
            <a:ext cx="2743200" cy="365125"/>
          </a:xfrm>
          <a:prstGeom prst="rect">
            <a:avLst/>
          </a:prstGeom>
        </p:spPr>
        <p:txBody>
          <a:bodyPr/>
          <a:lstStyle/>
          <a:p>
            <a:fld id="{E008640E-9D94-41FC-81E6-225FF159056E}" type="slidenum">
              <a:rPr lang="en-GB" smtClean="0"/>
              <a:t>‹#›</a:t>
            </a:fld>
            <a:endParaRPr lang="en-GB"/>
          </a:p>
        </p:txBody>
      </p:sp>
    </p:spTree>
    <p:extLst>
      <p:ext uri="{BB962C8B-B14F-4D97-AF65-F5344CB8AC3E}">
        <p14:creationId xmlns:p14="http://schemas.microsoft.com/office/powerpoint/2010/main" val="254997047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E0BA4-134D-76F5-3F11-7920E8E89F7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3C98F4B-4BB8-D4F3-D1E3-576A1DF8D0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9CE186-42CB-5A52-1EC7-924E23F3712F}"/>
              </a:ext>
            </a:extLst>
          </p:cNvPr>
          <p:cNvSpPr>
            <a:spLocks noGrp="1"/>
          </p:cNvSpPr>
          <p:nvPr>
            <p:ph type="dt" sz="half" idx="10"/>
          </p:nvPr>
        </p:nvSpPr>
        <p:spPr>
          <a:xfrm>
            <a:off x="838200" y="6356350"/>
            <a:ext cx="2743200" cy="365125"/>
          </a:xfrm>
          <a:prstGeom prst="rect">
            <a:avLst/>
          </a:prstGeom>
        </p:spPr>
        <p:txBody>
          <a:bodyPr/>
          <a:lstStyle/>
          <a:p>
            <a:fld id="{FBC4BE76-D0AB-45EB-8CF4-0A084D142A10}" type="datetimeFigureOut">
              <a:rPr lang="en-GB" smtClean="0"/>
              <a:t>21/07/2026</a:t>
            </a:fld>
            <a:endParaRPr lang="en-GB"/>
          </a:p>
        </p:txBody>
      </p:sp>
      <p:sp>
        <p:nvSpPr>
          <p:cNvPr id="5" name="Footer Placeholder 4">
            <a:extLst>
              <a:ext uri="{FF2B5EF4-FFF2-40B4-BE49-F238E27FC236}">
                <a16:creationId xmlns:a16="http://schemas.microsoft.com/office/drawing/2014/main" id="{C2BB8638-BDDA-A8AD-2AD8-A95D94192B28}"/>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0818B35F-CFCB-7F85-2AD9-7F6FE61B0DDC}"/>
              </a:ext>
            </a:extLst>
          </p:cNvPr>
          <p:cNvSpPr>
            <a:spLocks noGrp="1"/>
          </p:cNvSpPr>
          <p:nvPr>
            <p:ph type="sldNum" sz="quarter" idx="12"/>
          </p:nvPr>
        </p:nvSpPr>
        <p:spPr>
          <a:xfrm>
            <a:off x="8610600" y="6356350"/>
            <a:ext cx="2743200" cy="365125"/>
          </a:xfrm>
          <a:prstGeom prst="rect">
            <a:avLst/>
          </a:prstGeom>
        </p:spPr>
        <p:txBody>
          <a:bodyPr/>
          <a:lstStyle/>
          <a:p>
            <a:fld id="{E008640E-9D94-41FC-81E6-225FF159056E}" type="slidenum">
              <a:rPr lang="en-GB" smtClean="0"/>
              <a:t>‹#›</a:t>
            </a:fld>
            <a:endParaRPr lang="en-GB"/>
          </a:p>
        </p:txBody>
      </p:sp>
    </p:spTree>
    <p:extLst>
      <p:ext uri="{BB962C8B-B14F-4D97-AF65-F5344CB8AC3E}">
        <p14:creationId xmlns:p14="http://schemas.microsoft.com/office/powerpoint/2010/main" val="177774305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A6FE80F-6B74-27B4-B7E8-36AA8A211C5D}"/>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94B0030-4D9B-DA8E-738A-1E0EC4DF43F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C34D9F-76A5-F1BD-9AE2-F880669C9A5F}"/>
              </a:ext>
            </a:extLst>
          </p:cNvPr>
          <p:cNvSpPr>
            <a:spLocks noGrp="1"/>
          </p:cNvSpPr>
          <p:nvPr>
            <p:ph type="dt" sz="half" idx="10"/>
          </p:nvPr>
        </p:nvSpPr>
        <p:spPr>
          <a:xfrm>
            <a:off x="838200" y="6356350"/>
            <a:ext cx="2743200" cy="365125"/>
          </a:xfrm>
          <a:prstGeom prst="rect">
            <a:avLst/>
          </a:prstGeom>
        </p:spPr>
        <p:txBody>
          <a:bodyPr/>
          <a:lstStyle/>
          <a:p>
            <a:fld id="{FBC4BE76-D0AB-45EB-8CF4-0A084D142A10}" type="datetimeFigureOut">
              <a:rPr lang="en-GB" smtClean="0"/>
              <a:t>21/07/2026</a:t>
            </a:fld>
            <a:endParaRPr lang="en-GB"/>
          </a:p>
        </p:txBody>
      </p:sp>
      <p:sp>
        <p:nvSpPr>
          <p:cNvPr id="5" name="Footer Placeholder 4">
            <a:extLst>
              <a:ext uri="{FF2B5EF4-FFF2-40B4-BE49-F238E27FC236}">
                <a16:creationId xmlns:a16="http://schemas.microsoft.com/office/drawing/2014/main" id="{5AFC1ECC-027F-A0E7-B332-4CEF56CB1D12}"/>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B94616CD-B717-8EF8-EF26-D813372D355A}"/>
              </a:ext>
            </a:extLst>
          </p:cNvPr>
          <p:cNvSpPr>
            <a:spLocks noGrp="1"/>
          </p:cNvSpPr>
          <p:nvPr>
            <p:ph type="sldNum" sz="quarter" idx="12"/>
          </p:nvPr>
        </p:nvSpPr>
        <p:spPr>
          <a:xfrm>
            <a:off x="8610600" y="6356350"/>
            <a:ext cx="2743200" cy="365125"/>
          </a:xfrm>
          <a:prstGeom prst="rect">
            <a:avLst/>
          </a:prstGeom>
        </p:spPr>
        <p:txBody>
          <a:bodyPr/>
          <a:lstStyle/>
          <a:p>
            <a:fld id="{E008640E-9D94-41FC-81E6-225FF159056E}" type="slidenum">
              <a:rPr lang="en-GB" smtClean="0"/>
              <a:t>‹#›</a:t>
            </a:fld>
            <a:endParaRPr lang="en-GB"/>
          </a:p>
        </p:txBody>
      </p:sp>
    </p:spTree>
    <p:extLst>
      <p:ext uri="{BB962C8B-B14F-4D97-AF65-F5344CB8AC3E}">
        <p14:creationId xmlns:p14="http://schemas.microsoft.com/office/powerpoint/2010/main" val="506796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FC678-026E-5345-9D96-CCB9360B7C82}"/>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B95CAF7-731F-0F2B-AE79-9C628DC460F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367BB9-FB4F-644E-08FE-1089BDC8C242}"/>
              </a:ext>
            </a:extLst>
          </p:cNvPr>
          <p:cNvSpPr>
            <a:spLocks noGrp="1"/>
          </p:cNvSpPr>
          <p:nvPr>
            <p:ph type="dt" sz="half" idx="10"/>
          </p:nvPr>
        </p:nvSpPr>
        <p:spPr>
          <a:xfrm>
            <a:off x="838200" y="6356350"/>
            <a:ext cx="2743200" cy="365125"/>
          </a:xfrm>
          <a:prstGeom prst="rect">
            <a:avLst/>
          </a:prstGeom>
        </p:spPr>
        <p:txBody>
          <a:bodyPr/>
          <a:lstStyle/>
          <a:p>
            <a:fld id="{FBC4BE76-D0AB-45EB-8CF4-0A084D142A10}" type="datetimeFigureOut">
              <a:rPr lang="en-GB" smtClean="0"/>
              <a:t>21/07/2026</a:t>
            </a:fld>
            <a:endParaRPr lang="en-GB"/>
          </a:p>
        </p:txBody>
      </p:sp>
      <p:sp>
        <p:nvSpPr>
          <p:cNvPr id="5" name="Footer Placeholder 4">
            <a:extLst>
              <a:ext uri="{FF2B5EF4-FFF2-40B4-BE49-F238E27FC236}">
                <a16:creationId xmlns:a16="http://schemas.microsoft.com/office/drawing/2014/main" id="{743715B7-EB5D-904E-4719-1DC370A34993}"/>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F8247050-A59B-63EC-C8F0-3F6E5146169E}"/>
              </a:ext>
            </a:extLst>
          </p:cNvPr>
          <p:cNvSpPr>
            <a:spLocks noGrp="1"/>
          </p:cNvSpPr>
          <p:nvPr>
            <p:ph type="sldNum" sz="quarter" idx="12"/>
          </p:nvPr>
        </p:nvSpPr>
        <p:spPr>
          <a:xfrm>
            <a:off x="8610600" y="6356350"/>
            <a:ext cx="2743200" cy="365125"/>
          </a:xfrm>
          <a:prstGeom prst="rect">
            <a:avLst/>
          </a:prstGeom>
        </p:spPr>
        <p:txBody>
          <a:bodyPr/>
          <a:lstStyle/>
          <a:p>
            <a:fld id="{E008640E-9D94-41FC-81E6-225FF159056E}" type="slidenum">
              <a:rPr lang="en-GB" smtClean="0"/>
              <a:t>‹#›</a:t>
            </a:fld>
            <a:endParaRPr lang="en-GB"/>
          </a:p>
        </p:txBody>
      </p:sp>
    </p:spTree>
    <p:extLst>
      <p:ext uri="{BB962C8B-B14F-4D97-AF65-F5344CB8AC3E}">
        <p14:creationId xmlns:p14="http://schemas.microsoft.com/office/powerpoint/2010/main" val="3008928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CE136-45AA-0B13-238F-8489CB8B7FDE}"/>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E84D0F6-E319-0FCA-9379-68523AE0C67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E3826CB-933A-1B15-D25E-B23474D4CA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75761C2-1C1C-8026-20D2-2D4C3D9933AD}"/>
              </a:ext>
            </a:extLst>
          </p:cNvPr>
          <p:cNvSpPr>
            <a:spLocks noGrp="1"/>
          </p:cNvSpPr>
          <p:nvPr>
            <p:ph type="dt" sz="half" idx="10"/>
          </p:nvPr>
        </p:nvSpPr>
        <p:spPr>
          <a:xfrm>
            <a:off x="838200" y="6356350"/>
            <a:ext cx="2743200" cy="365125"/>
          </a:xfrm>
          <a:prstGeom prst="rect">
            <a:avLst/>
          </a:prstGeom>
        </p:spPr>
        <p:txBody>
          <a:bodyPr/>
          <a:lstStyle/>
          <a:p>
            <a:fld id="{FBC4BE76-D0AB-45EB-8CF4-0A084D142A10}" type="datetimeFigureOut">
              <a:rPr lang="en-GB" smtClean="0"/>
              <a:t>21/07/2026</a:t>
            </a:fld>
            <a:endParaRPr lang="en-GB"/>
          </a:p>
        </p:txBody>
      </p:sp>
      <p:sp>
        <p:nvSpPr>
          <p:cNvPr id="6" name="Footer Placeholder 5">
            <a:extLst>
              <a:ext uri="{FF2B5EF4-FFF2-40B4-BE49-F238E27FC236}">
                <a16:creationId xmlns:a16="http://schemas.microsoft.com/office/drawing/2014/main" id="{B5B109F2-F40C-AD83-FCAF-FEDB273E906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F7122465-8114-B325-4C61-85B762F51194}"/>
              </a:ext>
            </a:extLst>
          </p:cNvPr>
          <p:cNvSpPr>
            <a:spLocks noGrp="1"/>
          </p:cNvSpPr>
          <p:nvPr>
            <p:ph type="sldNum" sz="quarter" idx="12"/>
          </p:nvPr>
        </p:nvSpPr>
        <p:spPr>
          <a:xfrm>
            <a:off x="8610600" y="6356350"/>
            <a:ext cx="2743200" cy="365125"/>
          </a:xfrm>
          <a:prstGeom prst="rect">
            <a:avLst/>
          </a:prstGeom>
        </p:spPr>
        <p:txBody>
          <a:bodyPr/>
          <a:lstStyle/>
          <a:p>
            <a:fld id="{E008640E-9D94-41FC-81E6-225FF159056E}" type="slidenum">
              <a:rPr lang="en-GB" smtClean="0"/>
              <a:t>‹#›</a:t>
            </a:fld>
            <a:endParaRPr lang="en-GB"/>
          </a:p>
        </p:txBody>
      </p:sp>
    </p:spTree>
    <p:extLst>
      <p:ext uri="{BB962C8B-B14F-4D97-AF65-F5344CB8AC3E}">
        <p14:creationId xmlns:p14="http://schemas.microsoft.com/office/powerpoint/2010/main" val="17310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FD285-38D8-9482-7528-DF48873D8DF6}"/>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67DF13D-EF02-91EA-16DA-B88795D32A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5F894CD-BCDC-8C7D-E5BE-D57D5DABE70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B5AE4EB-75EC-1F9E-16F9-D5C30261BE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09FE406-87C7-F14C-1A5C-1EDBFD54571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4676D51-38FF-77CD-99B3-7EBF6C6A9DEE}"/>
              </a:ext>
            </a:extLst>
          </p:cNvPr>
          <p:cNvSpPr>
            <a:spLocks noGrp="1"/>
          </p:cNvSpPr>
          <p:nvPr>
            <p:ph type="dt" sz="half" idx="10"/>
          </p:nvPr>
        </p:nvSpPr>
        <p:spPr>
          <a:xfrm>
            <a:off x="838200" y="6356350"/>
            <a:ext cx="2743200" cy="365125"/>
          </a:xfrm>
          <a:prstGeom prst="rect">
            <a:avLst/>
          </a:prstGeom>
        </p:spPr>
        <p:txBody>
          <a:bodyPr/>
          <a:lstStyle/>
          <a:p>
            <a:fld id="{FBC4BE76-D0AB-45EB-8CF4-0A084D142A10}" type="datetimeFigureOut">
              <a:rPr lang="en-GB" smtClean="0"/>
              <a:t>21/07/2026</a:t>
            </a:fld>
            <a:endParaRPr lang="en-GB"/>
          </a:p>
        </p:txBody>
      </p:sp>
      <p:sp>
        <p:nvSpPr>
          <p:cNvPr id="8" name="Footer Placeholder 7">
            <a:extLst>
              <a:ext uri="{FF2B5EF4-FFF2-40B4-BE49-F238E27FC236}">
                <a16:creationId xmlns:a16="http://schemas.microsoft.com/office/drawing/2014/main" id="{3325CE5A-7FCF-34BA-15E6-7CED9505D3C7}"/>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9" name="Slide Number Placeholder 8">
            <a:extLst>
              <a:ext uri="{FF2B5EF4-FFF2-40B4-BE49-F238E27FC236}">
                <a16:creationId xmlns:a16="http://schemas.microsoft.com/office/drawing/2014/main" id="{0AD9353C-0E98-3B42-2089-BA13E6415696}"/>
              </a:ext>
            </a:extLst>
          </p:cNvPr>
          <p:cNvSpPr>
            <a:spLocks noGrp="1"/>
          </p:cNvSpPr>
          <p:nvPr>
            <p:ph type="sldNum" sz="quarter" idx="12"/>
          </p:nvPr>
        </p:nvSpPr>
        <p:spPr>
          <a:xfrm>
            <a:off x="8610600" y="6356350"/>
            <a:ext cx="2743200" cy="365125"/>
          </a:xfrm>
          <a:prstGeom prst="rect">
            <a:avLst/>
          </a:prstGeom>
        </p:spPr>
        <p:txBody>
          <a:bodyPr/>
          <a:lstStyle/>
          <a:p>
            <a:fld id="{E008640E-9D94-41FC-81E6-225FF159056E}" type="slidenum">
              <a:rPr lang="en-GB" smtClean="0"/>
              <a:t>‹#›</a:t>
            </a:fld>
            <a:endParaRPr lang="en-GB"/>
          </a:p>
        </p:txBody>
      </p:sp>
    </p:spTree>
    <p:extLst>
      <p:ext uri="{BB962C8B-B14F-4D97-AF65-F5344CB8AC3E}">
        <p14:creationId xmlns:p14="http://schemas.microsoft.com/office/powerpoint/2010/main" val="2156649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67589-4B76-8F8E-ACFA-65F54635A59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6BE1C77-FC6A-CFB4-943D-FE5FD61F94D9}"/>
              </a:ext>
            </a:extLst>
          </p:cNvPr>
          <p:cNvSpPr>
            <a:spLocks noGrp="1"/>
          </p:cNvSpPr>
          <p:nvPr>
            <p:ph type="dt" sz="half" idx="10"/>
          </p:nvPr>
        </p:nvSpPr>
        <p:spPr>
          <a:xfrm>
            <a:off x="838200" y="6356350"/>
            <a:ext cx="2743200" cy="365125"/>
          </a:xfrm>
          <a:prstGeom prst="rect">
            <a:avLst/>
          </a:prstGeom>
        </p:spPr>
        <p:txBody>
          <a:bodyPr/>
          <a:lstStyle/>
          <a:p>
            <a:fld id="{FBC4BE76-D0AB-45EB-8CF4-0A084D142A10}" type="datetimeFigureOut">
              <a:rPr lang="en-GB" smtClean="0"/>
              <a:t>21/07/2026</a:t>
            </a:fld>
            <a:endParaRPr lang="en-GB"/>
          </a:p>
        </p:txBody>
      </p:sp>
      <p:sp>
        <p:nvSpPr>
          <p:cNvPr id="4" name="Footer Placeholder 3">
            <a:extLst>
              <a:ext uri="{FF2B5EF4-FFF2-40B4-BE49-F238E27FC236}">
                <a16:creationId xmlns:a16="http://schemas.microsoft.com/office/drawing/2014/main" id="{553757BA-0395-C22A-A2D4-CA5E71F4640D}"/>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51A41B3D-1AD5-82AB-C3D9-80351DD01251}"/>
              </a:ext>
            </a:extLst>
          </p:cNvPr>
          <p:cNvSpPr>
            <a:spLocks noGrp="1"/>
          </p:cNvSpPr>
          <p:nvPr>
            <p:ph type="sldNum" sz="quarter" idx="12"/>
          </p:nvPr>
        </p:nvSpPr>
        <p:spPr>
          <a:xfrm>
            <a:off x="8610600" y="6356350"/>
            <a:ext cx="2743200" cy="365125"/>
          </a:xfrm>
          <a:prstGeom prst="rect">
            <a:avLst/>
          </a:prstGeom>
        </p:spPr>
        <p:txBody>
          <a:bodyPr/>
          <a:lstStyle/>
          <a:p>
            <a:fld id="{E008640E-9D94-41FC-81E6-225FF159056E}" type="slidenum">
              <a:rPr lang="en-GB" smtClean="0"/>
              <a:t>‹#›</a:t>
            </a:fld>
            <a:endParaRPr lang="en-GB"/>
          </a:p>
        </p:txBody>
      </p:sp>
    </p:spTree>
    <p:extLst>
      <p:ext uri="{BB962C8B-B14F-4D97-AF65-F5344CB8AC3E}">
        <p14:creationId xmlns:p14="http://schemas.microsoft.com/office/powerpoint/2010/main" val="2410816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DF590-845A-C4F3-4FCC-8E28E0CAD55A}"/>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D435CFE-74B9-EA84-27EA-6A926AA724A7}"/>
              </a:ext>
            </a:extLst>
          </p:cNvPr>
          <p:cNvSpPr>
            <a:spLocks noGrp="1"/>
          </p:cNvSpPr>
          <p:nvPr>
            <p:ph type="dt" sz="half" idx="10"/>
          </p:nvPr>
        </p:nvSpPr>
        <p:spPr>
          <a:xfrm>
            <a:off x="838200" y="6356350"/>
            <a:ext cx="2743200" cy="365125"/>
          </a:xfrm>
          <a:prstGeom prst="rect">
            <a:avLst/>
          </a:prstGeom>
        </p:spPr>
        <p:txBody>
          <a:bodyPr/>
          <a:lstStyle/>
          <a:p>
            <a:fld id="{FBC4BE76-D0AB-45EB-8CF4-0A084D142A10}" type="datetimeFigureOut">
              <a:rPr lang="en-GB" smtClean="0"/>
              <a:t>21/07/2026</a:t>
            </a:fld>
            <a:endParaRPr lang="en-GB"/>
          </a:p>
        </p:txBody>
      </p:sp>
      <p:sp>
        <p:nvSpPr>
          <p:cNvPr id="4" name="Footer Placeholder 3">
            <a:extLst>
              <a:ext uri="{FF2B5EF4-FFF2-40B4-BE49-F238E27FC236}">
                <a16:creationId xmlns:a16="http://schemas.microsoft.com/office/drawing/2014/main" id="{CF16E32D-1499-CFDF-D6D0-9C68BB8E1A2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032D0FD2-FD39-F564-2545-8454FB1E48BE}"/>
              </a:ext>
            </a:extLst>
          </p:cNvPr>
          <p:cNvSpPr>
            <a:spLocks noGrp="1"/>
          </p:cNvSpPr>
          <p:nvPr>
            <p:ph type="sldNum" sz="quarter" idx="12"/>
          </p:nvPr>
        </p:nvSpPr>
        <p:spPr>
          <a:xfrm>
            <a:off x="8610600" y="6356350"/>
            <a:ext cx="2743200" cy="365125"/>
          </a:xfrm>
          <a:prstGeom prst="rect">
            <a:avLst/>
          </a:prstGeom>
        </p:spPr>
        <p:txBody>
          <a:bodyPr/>
          <a:lstStyle/>
          <a:p>
            <a:fld id="{E008640E-9D94-41FC-81E6-225FF159056E}" type="slidenum">
              <a:rPr lang="en-GB" smtClean="0"/>
              <a:t>‹#›</a:t>
            </a:fld>
            <a:endParaRPr lang="en-GB"/>
          </a:p>
        </p:txBody>
      </p:sp>
    </p:spTree>
    <p:extLst>
      <p:ext uri="{BB962C8B-B14F-4D97-AF65-F5344CB8AC3E}">
        <p14:creationId xmlns:p14="http://schemas.microsoft.com/office/powerpoint/2010/main" val="2263650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3905C-2BEB-853A-982F-A10913838967}"/>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B860D03-2828-74AF-7973-78C1CA6D7D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EF44640-5CF4-C400-583F-B39CFA914E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230B23-2EED-D2C4-7111-9823EE4E0ADD}"/>
              </a:ext>
            </a:extLst>
          </p:cNvPr>
          <p:cNvSpPr>
            <a:spLocks noGrp="1"/>
          </p:cNvSpPr>
          <p:nvPr>
            <p:ph type="dt" sz="half" idx="10"/>
          </p:nvPr>
        </p:nvSpPr>
        <p:spPr>
          <a:xfrm>
            <a:off x="838200" y="6356350"/>
            <a:ext cx="2743200" cy="365125"/>
          </a:xfrm>
          <a:prstGeom prst="rect">
            <a:avLst/>
          </a:prstGeom>
        </p:spPr>
        <p:txBody>
          <a:bodyPr/>
          <a:lstStyle/>
          <a:p>
            <a:fld id="{FBC4BE76-D0AB-45EB-8CF4-0A084D142A10}" type="datetimeFigureOut">
              <a:rPr lang="en-GB" smtClean="0"/>
              <a:t>21/07/2026</a:t>
            </a:fld>
            <a:endParaRPr lang="en-GB"/>
          </a:p>
        </p:txBody>
      </p:sp>
      <p:sp>
        <p:nvSpPr>
          <p:cNvPr id="6" name="Footer Placeholder 5">
            <a:extLst>
              <a:ext uri="{FF2B5EF4-FFF2-40B4-BE49-F238E27FC236}">
                <a16:creationId xmlns:a16="http://schemas.microsoft.com/office/drawing/2014/main" id="{200425C1-530D-0CCC-E8E1-4288EB11149B}"/>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44AF67AB-D666-933B-5FE5-F39A5B82A99C}"/>
              </a:ext>
            </a:extLst>
          </p:cNvPr>
          <p:cNvSpPr>
            <a:spLocks noGrp="1"/>
          </p:cNvSpPr>
          <p:nvPr>
            <p:ph type="sldNum" sz="quarter" idx="12"/>
          </p:nvPr>
        </p:nvSpPr>
        <p:spPr>
          <a:xfrm>
            <a:off x="8610600" y="6356350"/>
            <a:ext cx="2743200" cy="365125"/>
          </a:xfrm>
          <a:prstGeom prst="rect">
            <a:avLst/>
          </a:prstGeom>
        </p:spPr>
        <p:txBody>
          <a:bodyPr/>
          <a:lstStyle/>
          <a:p>
            <a:fld id="{E008640E-9D94-41FC-81E6-225FF159056E}" type="slidenum">
              <a:rPr lang="en-GB" smtClean="0"/>
              <a:t>‹#›</a:t>
            </a:fld>
            <a:endParaRPr lang="en-GB"/>
          </a:p>
        </p:txBody>
      </p:sp>
    </p:spTree>
    <p:extLst>
      <p:ext uri="{BB962C8B-B14F-4D97-AF65-F5344CB8AC3E}">
        <p14:creationId xmlns:p14="http://schemas.microsoft.com/office/powerpoint/2010/main" val="4034931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8F23C1B-36A4-0EB3-40FA-52B77377C3BA}"/>
              </a:ext>
            </a:extLst>
          </p:cNvPr>
          <p:cNvSpPr>
            <a:spLocks noGrp="1"/>
          </p:cNvSpPr>
          <p:nvPr>
            <p:ph type="body" idx="1"/>
          </p:nvPr>
        </p:nvSpPr>
        <p:spPr>
          <a:xfrm>
            <a:off x="540000" y="1260000"/>
            <a:ext cx="11059817" cy="5023234"/>
          </a:xfrm>
          <a:prstGeom prst="rect">
            <a:avLst/>
          </a:prstGeom>
        </p:spPr>
        <p:txBody>
          <a:bodyPr vert="horz" lIns="0" tIns="0" rIns="0" bIns="0" rtlCol="0">
            <a:normAutofit/>
          </a:bodyPr>
          <a:lstStyle/>
          <a:p>
            <a:pPr lvl="0"/>
            <a:endParaRPr lang="en-GB"/>
          </a:p>
        </p:txBody>
      </p:sp>
    </p:spTree>
    <p:extLst>
      <p:ext uri="{BB962C8B-B14F-4D97-AF65-F5344CB8AC3E}">
        <p14:creationId xmlns:p14="http://schemas.microsoft.com/office/powerpoint/2010/main" val="3591781973"/>
      </p:ext>
    </p:extLst>
  </p:cSld>
  <p:clrMap bg1="lt1" tx1="dk1" bg2="lt2" tx2="dk2" accent1="accent1" accent2="accent2" accent3="accent3" accent4="accent4" accent5="accent5" accent6="accent6" hlink="hlink" folHlink="folHlink"/>
  <p:sldLayoutIdLst>
    <p:sldLayoutId id="2147483650" r:id="rId1"/>
    <p:sldLayoutId id="2147483655" r:id="rId2"/>
    <p:sldLayoutId id="2147483649" r:id="rId3"/>
    <p:sldLayoutId id="2147483651" r:id="rId4"/>
    <p:sldLayoutId id="2147483652" r:id="rId5"/>
    <p:sldLayoutId id="2147483653" r:id="rId6"/>
    <p:sldLayoutId id="2147483654" r:id="rId7"/>
    <p:sldLayoutId id="2147483660"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7269CD-4024-594F-229B-28EDCBFF3D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D8C6AC4-71E0-8F4B-899F-F726B1545B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3ED7B8B-A382-E6CF-16E5-71595DEBC5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53AB390-AB64-4272-AEE9-5C295F0C08E7}" type="datetimeFigureOut">
              <a:rPr lang="en-GB" smtClean="0"/>
              <a:t>21/07/2026</a:t>
            </a:fld>
            <a:endParaRPr lang="en-GB"/>
          </a:p>
        </p:txBody>
      </p:sp>
      <p:sp>
        <p:nvSpPr>
          <p:cNvPr id="5" name="Footer Placeholder 4">
            <a:extLst>
              <a:ext uri="{FF2B5EF4-FFF2-40B4-BE49-F238E27FC236}">
                <a16:creationId xmlns:a16="http://schemas.microsoft.com/office/drawing/2014/main" id="{D710B4D9-F7D6-4B58-9FA9-5A70622E0D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581B6D6D-6EA8-59CB-A9F5-EAFF290B65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69648CB-28FC-4B5C-8D92-DDA423E0E04D}" type="slidenum">
              <a:rPr lang="en-GB" smtClean="0"/>
              <a:t>‹#›</a:t>
            </a:fld>
            <a:endParaRPr lang="en-GB"/>
          </a:p>
        </p:txBody>
      </p:sp>
    </p:spTree>
    <p:extLst>
      <p:ext uri="{BB962C8B-B14F-4D97-AF65-F5344CB8AC3E}">
        <p14:creationId xmlns:p14="http://schemas.microsoft.com/office/powerpoint/2010/main" val="125518648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8F23C1B-36A4-0EB3-40FA-52B77377C3BA}"/>
              </a:ext>
            </a:extLst>
          </p:cNvPr>
          <p:cNvSpPr>
            <a:spLocks noGrp="1"/>
          </p:cNvSpPr>
          <p:nvPr>
            <p:ph type="body" idx="1"/>
          </p:nvPr>
        </p:nvSpPr>
        <p:spPr>
          <a:xfrm>
            <a:off x="540000" y="1260000"/>
            <a:ext cx="11059817" cy="5023234"/>
          </a:xfrm>
          <a:prstGeom prst="rect">
            <a:avLst/>
          </a:prstGeom>
        </p:spPr>
        <p:txBody>
          <a:bodyPr vert="horz" lIns="0" tIns="0" rIns="0" bIns="0" rtlCol="0">
            <a:normAutofit/>
          </a:bodyPr>
          <a:lstStyle/>
          <a:p>
            <a:pPr lvl="0"/>
            <a:endParaRPr lang="en-GB"/>
          </a:p>
        </p:txBody>
      </p:sp>
    </p:spTree>
    <p:extLst>
      <p:ext uri="{BB962C8B-B14F-4D97-AF65-F5344CB8AC3E}">
        <p14:creationId xmlns:p14="http://schemas.microsoft.com/office/powerpoint/2010/main" val="2056646838"/>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svg"/><Relationship Id="rId1" Type="http://schemas.openxmlformats.org/officeDocument/2006/relationships/slideLayout" Target="../slideLayouts/slideLayout2.xml"/><Relationship Id="rId5" Type="http://schemas.openxmlformats.org/officeDocument/2006/relationships/image" Target="../media/image11.svg"/><Relationship Id="rId4" Type="http://schemas.openxmlformats.org/officeDocument/2006/relationships/image" Target="../media/image10.svg"/></Relationships>
</file>

<file path=ppt/slides/_rels/slide1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22.png"/><Relationship Id="rId4" Type="http://schemas.openxmlformats.org/officeDocument/2006/relationships/image" Target="../media/image21.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centreforsustainableenergy.ams3.digitaloceanspaces.com/wp-content/uploads/2026/07/21150357/Smart-and-Fair-2024-2026_Full-Report.pptx" TargetMode="Externa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sv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0.svg"/><Relationship Id="rId5" Type="http://schemas.openxmlformats.org/officeDocument/2006/relationships/image" Target="../media/image9.svg"/><Relationship Id="rId4" Type="http://schemas.openxmlformats.org/officeDocument/2006/relationships/image" Target="../media/image8.svg"/></Relationships>
</file>

<file path=ppt/slides/_rels/slide4.xml.rels><?xml version="1.0" encoding="UTF-8" standalone="yes"?>
<Relationships xmlns="http://schemas.openxmlformats.org/package/2006/relationships"><Relationship Id="rId3" Type="http://schemas.openxmlformats.org/officeDocument/2006/relationships/image" Target="../media/image8.svg"/><Relationship Id="rId7"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6.xml"/><Relationship Id="rId6" Type="http://schemas.openxmlformats.org/officeDocument/2006/relationships/image" Target="../media/image12.svg"/><Relationship Id="rId5" Type="http://schemas.openxmlformats.org/officeDocument/2006/relationships/chart" Target="../charts/chart1.xml"/><Relationship Id="rId4" Type="http://schemas.openxmlformats.org/officeDocument/2006/relationships/image" Target="../media/image10.svg"/></Relationships>
</file>

<file path=ppt/slides/_rels/slide5.xml.rels><?xml version="1.0" encoding="UTF-8" standalone="yes"?>
<Relationships xmlns="http://schemas.openxmlformats.org/package/2006/relationships"><Relationship Id="rId3" Type="http://schemas.openxmlformats.org/officeDocument/2006/relationships/image" Target="../media/image11.svg"/><Relationship Id="rId7" Type="http://schemas.openxmlformats.org/officeDocument/2006/relationships/hyperlink" Target="chrome-extension://efaidnbmnnnibpcajpcglclefindmkaj/https:/centreforsustainableenergy.ams3.digitaloceanspaces.com/wp-content/uploads/2025/03/16095000/access-to-flexibility-a-report-for-national-grid-electricity-distribution-2025.pdf" TargetMode="External"/><Relationship Id="rId2" Type="http://schemas.openxmlformats.org/officeDocument/2006/relationships/notesSlide" Target="../notesSlides/notesSlide4.xml"/><Relationship Id="rId1" Type="http://schemas.openxmlformats.org/officeDocument/2006/relationships/slideLayout" Target="../slideLayouts/slideLayout26.xml"/><Relationship Id="rId6" Type="http://schemas.openxmlformats.org/officeDocument/2006/relationships/chart" Target="../charts/chart3.xml"/><Relationship Id="rId5" Type="http://schemas.openxmlformats.org/officeDocument/2006/relationships/image" Target="../media/image13.svg"/><Relationship Id="rId4" Type="http://schemas.openxmlformats.org/officeDocument/2006/relationships/image" Target="../media/image9.svg"/></Relationships>
</file>

<file path=ppt/slides/_rels/slide6.xml.rels><?xml version="1.0" encoding="UTF-8" standalone="yes"?>
<Relationships xmlns="http://schemas.openxmlformats.org/package/2006/relationships"><Relationship Id="rId3" Type="http://schemas.openxmlformats.org/officeDocument/2006/relationships/image" Target="../media/image8.svg"/><Relationship Id="rId7"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26.xml"/><Relationship Id="rId6" Type="http://schemas.openxmlformats.org/officeDocument/2006/relationships/image" Target="../media/image14.svg"/><Relationship Id="rId5" Type="http://schemas.openxmlformats.org/officeDocument/2006/relationships/image" Target="../media/image10.svg"/><Relationship Id="rId4" Type="http://schemas.openxmlformats.org/officeDocument/2006/relationships/image" Target="../media/image9.svg"/></Relationships>
</file>

<file path=ppt/slides/_rels/slide7.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notesSlide" Target="../notesSlides/notesSlide6.xml"/><Relationship Id="rId1" Type="http://schemas.openxmlformats.org/officeDocument/2006/relationships/slideLayout" Target="../slideLayouts/slideLayout13.xml"/><Relationship Id="rId5" Type="http://schemas.openxmlformats.org/officeDocument/2006/relationships/image" Target="../media/image16.sv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3.xml"/><Relationship Id="rId5" Type="http://schemas.openxmlformats.org/officeDocument/2006/relationships/image" Target="../media/image17.svg"/><Relationship Id="rId4" Type="http://schemas.openxmlformats.org/officeDocument/2006/relationships/image" Target="../media/image9.svg"/></Relationships>
</file>

<file path=ppt/slides/_rels/slide9.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1.svg"/><Relationship Id="rId1" Type="http://schemas.openxmlformats.org/officeDocument/2006/relationships/slideLayout" Target="../slideLayouts/slideLayout2.xml"/><Relationship Id="rId5" Type="http://schemas.openxmlformats.org/officeDocument/2006/relationships/image" Target="../media/image19.svg"/><Relationship Id="rId4" Type="http://schemas.openxmlformats.org/officeDocument/2006/relationships/image" Target="../media/image9.sv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281857B-B2F0-4F28-AFAF-7DC372057A98}"/>
              </a:ext>
            </a:extLst>
          </p:cNvPr>
          <p:cNvSpPr txBox="1">
            <a:spLocks noGrp="1"/>
          </p:cNvSpPr>
          <p:nvPr>
            <p:ph type="title" idx="4294967295"/>
          </p:nvPr>
        </p:nvSpPr>
        <p:spPr>
          <a:xfrm>
            <a:off x="943896" y="2875002"/>
            <a:ext cx="10304208" cy="276998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6600" b="1">
                <a:solidFill>
                  <a:srgbClr val="F5F2EB"/>
                </a:solidFill>
                <a:latin typeface="Corbel" panose="020B0503020204020204" pitchFamily="34" charset="0"/>
                <a:ea typeface="+mn-ea"/>
                <a:cs typeface="+mn-cs"/>
              </a:rPr>
              <a:t>Smart and Fair 2024-2026 </a:t>
            </a:r>
            <a:br>
              <a:rPr lang="en-GB" sz="6600" b="1">
                <a:solidFill>
                  <a:srgbClr val="F5F2EB"/>
                </a:solidFill>
                <a:latin typeface="Corbel" panose="020B0503020204020204" pitchFamily="34" charset="0"/>
                <a:ea typeface="+mn-ea"/>
                <a:cs typeface="+mn-cs"/>
              </a:rPr>
            </a:br>
            <a:r>
              <a:rPr lang="en-GB" sz="5400">
                <a:solidFill>
                  <a:srgbClr val="F5F2EB"/>
                </a:solidFill>
                <a:latin typeface="Corbel" panose="020B0503020204020204" pitchFamily="34" charset="0"/>
                <a:ea typeface="+mn-ea"/>
                <a:cs typeface="+mn-cs"/>
              </a:rPr>
              <a:t>Outcomes and Insights: </a:t>
            </a:r>
            <a:br>
              <a:rPr lang="en-GB" sz="5400">
                <a:solidFill>
                  <a:srgbClr val="F5F2EB"/>
                </a:solidFill>
                <a:latin typeface="Corbel" panose="020B0503020204020204" pitchFamily="34" charset="0"/>
                <a:ea typeface="+mn-ea"/>
                <a:cs typeface="+mn-cs"/>
              </a:rPr>
            </a:br>
            <a:r>
              <a:rPr lang="en-GB" sz="5400">
                <a:solidFill>
                  <a:srgbClr val="F5F2EB"/>
                </a:solidFill>
                <a:latin typeface="Corbel" panose="020B0503020204020204" pitchFamily="34" charset="0"/>
                <a:ea typeface="+mn-ea"/>
                <a:cs typeface="+mn-cs"/>
              </a:rPr>
              <a:t>Summary Report</a:t>
            </a:r>
            <a:endParaRPr lang="en-GB" sz="6600">
              <a:solidFill>
                <a:srgbClr val="F5F2EB"/>
              </a:solidFill>
              <a:latin typeface="Corbel" panose="020B0503020204020204" pitchFamily="34" charset="0"/>
              <a:ea typeface="+mn-ea"/>
              <a:cs typeface="+mn-cs"/>
            </a:endParaRPr>
          </a:p>
        </p:txBody>
      </p:sp>
      <p:pic>
        <p:nvPicPr>
          <p:cNvPr id="7" name="Picture 6">
            <a:extLst>
              <a:ext uri="{FF2B5EF4-FFF2-40B4-BE49-F238E27FC236}">
                <a16:creationId xmlns:a16="http://schemas.microsoft.com/office/drawing/2014/main" id="{6459CBE2-E8A4-0ED9-A334-C14745CC9F88}"/>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9711" y="1493924"/>
            <a:ext cx="2792578" cy="1198198"/>
          </a:xfrm>
          <a:prstGeom prst="rect">
            <a:avLst/>
          </a:prstGeom>
        </p:spPr>
      </p:pic>
    </p:spTree>
    <p:extLst>
      <p:ext uri="{BB962C8B-B14F-4D97-AF65-F5344CB8AC3E}">
        <p14:creationId xmlns:p14="http://schemas.microsoft.com/office/powerpoint/2010/main" val="2341471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B4AEB-6BF5-1090-7BB4-5AFB36E638D1}"/>
              </a:ext>
            </a:extLst>
          </p:cNvPr>
          <p:cNvSpPr>
            <a:spLocks noGrp="1"/>
          </p:cNvSpPr>
          <p:nvPr>
            <p:ph type="title"/>
          </p:nvPr>
        </p:nvSpPr>
        <p:spPr>
          <a:xfrm>
            <a:off x="540000" y="936000"/>
            <a:ext cx="11113200" cy="720006"/>
          </a:xfrm>
        </p:spPr>
        <p:txBody>
          <a:bodyPr lIns="0"/>
          <a:lstStyle/>
          <a:p>
            <a:r>
              <a:rPr lang="en-GB" sz="4000"/>
              <a:t>Conclusion</a:t>
            </a:r>
          </a:p>
        </p:txBody>
      </p:sp>
      <p:sp>
        <p:nvSpPr>
          <p:cNvPr id="3" name="Content Placeholder 2">
            <a:extLst>
              <a:ext uri="{FF2B5EF4-FFF2-40B4-BE49-F238E27FC236}">
                <a16:creationId xmlns:a16="http://schemas.microsoft.com/office/drawing/2014/main" id="{E79E212B-BDF1-2A85-3260-6F24D0BE93DE}"/>
              </a:ext>
            </a:extLst>
          </p:cNvPr>
          <p:cNvSpPr>
            <a:spLocks noGrp="1"/>
          </p:cNvSpPr>
          <p:nvPr>
            <p:ph idx="1"/>
          </p:nvPr>
        </p:nvSpPr>
        <p:spPr>
          <a:xfrm>
            <a:off x="540000" y="1530464"/>
            <a:ext cx="11113200" cy="4519089"/>
          </a:xfrm>
        </p:spPr>
        <p:txBody>
          <a:bodyPr>
            <a:noAutofit/>
          </a:bodyPr>
          <a:lstStyle/>
          <a:p>
            <a:pPr fontAlgn="t">
              <a:spcBef>
                <a:spcPts val="600"/>
              </a:spcBef>
            </a:pPr>
            <a:r>
              <a:rPr lang="en-GB"/>
              <a:t>This report shows clearly that the transition to a smart, flexible energy system is underway - and that it carries significant opportunities to improve outcomes for households. But it also confirms a central finding of the Smart and Fair programme since 2019: </a:t>
            </a:r>
            <a:r>
              <a:rPr lang="en-GB" b="1">
                <a:solidFill>
                  <a:schemeClr val="accent2"/>
                </a:solidFill>
              </a:rPr>
              <a:t>fairness is not emerging naturally from the market and must be actively designed and delivered</a:t>
            </a:r>
            <a:r>
              <a:rPr lang="en-GB" b="1"/>
              <a:t>.</a:t>
            </a:r>
            <a:r>
              <a:rPr lang="en-GB"/>
              <a:t> </a:t>
            </a:r>
          </a:p>
          <a:p>
            <a:pPr fontAlgn="t">
              <a:spcBef>
                <a:spcPts val="600"/>
              </a:spcBef>
            </a:pPr>
            <a:r>
              <a:rPr lang="en-GB"/>
              <a:t>The smart energy market is growing rapidly, with more offers, more participants, and early signs of mass-market engagement. Participation is feasible and often positive, advice can significantly improve outcomes, and innovation is beginning to reach a wider range of households. However, this progress is uneven. Access, participation, and benefits remain </a:t>
            </a:r>
            <a:r>
              <a:rPr lang="en-GB" b="1">
                <a:solidFill>
                  <a:schemeClr val="accent2"/>
                </a:solidFill>
              </a:rPr>
              <a:t>strongly shaped by household capabilities, resources, and circumstances</a:t>
            </a:r>
            <a:r>
              <a:rPr lang="en-GB"/>
              <a:t>, with some households facing barriers, complexity, and greater risk of poor outcomes. </a:t>
            </a:r>
          </a:p>
          <a:p>
            <a:pPr fontAlgn="t">
              <a:spcBef>
                <a:spcPts val="600"/>
              </a:spcBef>
            </a:pPr>
            <a:r>
              <a:rPr lang="en-GB"/>
              <a:t>The result is a system that is evolving, but not yet delivering consistently fair outcomes. Participation is </a:t>
            </a:r>
            <a:r>
              <a:rPr lang="en-GB" b="1">
                <a:solidFill>
                  <a:schemeClr val="accent2"/>
                </a:solidFill>
              </a:rPr>
              <a:t>conditional rather than universal</a:t>
            </a:r>
            <a:r>
              <a:rPr lang="en-GB"/>
              <a:t>, advice is </a:t>
            </a:r>
            <a:r>
              <a:rPr lang="en-GB" b="1">
                <a:solidFill>
                  <a:schemeClr val="accent2"/>
                </a:solidFill>
              </a:rPr>
              <a:t>valuable but not available at scale</a:t>
            </a:r>
            <a:r>
              <a:rPr lang="en-GB"/>
              <a:t>, and consumer confidence remains </a:t>
            </a:r>
            <a:r>
              <a:rPr lang="en-GB" b="1">
                <a:solidFill>
                  <a:schemeClr val="accent2"/>
                </a:solidFill>
              </a:rPr>
              <a:t>fragile and uneven</a:t>
            </a:r>
            <a:r>
              <a:rPr lang="en-GB"/>
              <a:t>, with gaps in data limiting understanding of outcomes across different groups. Without change, these dynamics risk becoming embedded, reinforcing a two-tier market and undermining participation, trust, and the wider benefits of the smart energy transition. </a:t>
            </a:r>
          </a:p>
          <a:p>
            <a:pPr fontAlgn="t">
              <a:spcBef>
                <a:spcPts val="600"/>
              </a:spcBef>
            </a:pPr>
            <a:r>
              <a:rPr lang="en-GB"/>
              <a:t>Delivering a fair transition requires:</a:t>
            </a:r>
          </a:p>
          <a:p>
            <a:pPr marL="432000" fontAlgn="t">
              <a:spcBef>
                <a:spcPts val="1200"/>
              </a:spcBef>
            </a:pPr>
            <a:r>
              <a:rPr lang="en-GB"/>
              <a:t>A Diverse Market</a:t>
            </a:r>
          </a:p>
          <a:p>
            <a:pPr marL="432000" fontAlgn="t">
              <a:spcBef>
                <a:spcPts val="1200"/>
              </a:spcBef>
            </a:pPr>
            <a:r>
              <a:rPr lang="en-GB"/>
              <a:t>Good Customer Outcomes</a:t>
            </a:r>
          </a:p>
          <a:p>
            <a:pPr marL="432000" fontAlgn="t">
              <a:spcBef>
                <a:spcPts val="1200"/>
              </a:spcBef>
            </a:pPr>
            <a:r>
              <a:rPr lang="en-GB"/>
              <a:t>Confident Consumers</a:t>
            </a:r>
          </a:p>
          <a:p>
            <a:pPr marL="432000" fontAlgn="t">
              <a:spcBef>
                <a:spcPts val="1200"/>
              </a:spcBef>
            </a:pPr>
            <a:r>
              <a:rPr lang="en-GB"/>
              <a:t>Responsible Networks</a:t>
            </a:r>
          </a:p>
          <a:p>
            <a:pPr fontAlgn="t">
              <a:spcBef>
                <a:spcPts val="600"/>
              </a:spcBef>
            </a:pPr>
            <a:r>
              <a:rPr lang="en-GB"/>
              <a:t>Encouragingly, these priorities are beginning to be recognised, but progress is not yet sufficient. What is now needed is a shift from recognising the problem to </a:t>
            </a:r>
            <a:r>
              <a:rPr lang="en-GB" b="1">
                <a:solidFill>
                  <a:schemeClr val="accent2"/>
                </a:solidFill>
              </a:rPr>
              <a:t>embedding solutions across the system</a:t>
            </a:r>
            <a:r>
              <a:rPr lang="en-GB">
                <a:solidFill>
                  <a:schemeClr val="accent2"/>
                </a:solidFill>
              </a:rPr>
              <a:t>,</a:t>
            </a:r>
            <a:r>
              <a:rPr lang="en-GB"/>
              <a:t> with stronger oversight, transparency, inclusive design, scaled advice, and coordination across actors.</a:t>
            </a:r>
          </a:p>
          <a:p>
            <a:pPr fontAlgn="t">
              <a:spcBef>
                <a:spcPts val="600"/>
              </a:spcBef>
            </a:pPr>
            <a:r>
              <a:rPr lang="en-GB"/>
              <a:t>With the right interventions, the smart energy transition can deliver both efficiency and equity. Without them, it risks reinforcing existing inequalities and missing a critical opportunity to build a fairer energy system for all.</a:t>
            </a:r>
          </a:p>
        </p:txBody>
      </p:sp>
      <p:pic>
        <p:nvPicPr>
          <p:cNvPr id="5" name="Graphic 4">
            <a:extLst>
              <a:ext uri="{FF2B5EF4-FFF2-40B4-BE49-F238E27FC236}">
                <a16:creationId xmlns:a16="http://schemas.microsoft.com/office/drawing/2014/main" id="{1C00A546-DDC0-837F-4FB3-01B4BFBB0009}"/>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596318" y="5163104"/>
            <a:ext cx="324000" cy="324000"/>
          </a:xfrm>
          <a:prstGeom prst="rect">
            <a:avLst/>
          </a:prstGeom>
        </p:spPr>
      </p:pic>
      <p:pic>
        <p:nvPicPr>
          <p:cNvPr id="7" name="Graphic 6">
            <a:extLst>
              <a:ext uri="{FF2B5EF4-FFF2-40B4-BE49-F238E27FC236}">
                <a16:creationId xmlns:a16="http://schemas.microsoft.com/office/drawing/2014/main" id="{C18C29AB-912B-9331-A3E7-AEE858005748}"/>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596318" y="4818174"/>
            <a:ext cx="324000" cy="324000"/>
          </a:xfrm>
          <a:prstGeom prst="rect">
            <a:avLst/>
          </a:prstGeom>
        </p:spPr>
      </p:pic>
      <p:pic>
        <p:nvPicPr>
          <p:cNvPr id="9" name="Graphic 8">
            <a:extLst>
              <a:ext uri="{FF2B5EF4-FFF2-40B4-BE49-F238E27FC236}">
                <a16:creationId xmlns:a16="http://schemas.microsoft.com/office/drawing/2014/main" id="{7CD03200-B149-E186-4664-70B70311916E}"/>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96318" y="4473245"/>
            <a:ext cx="324000" cy="324000"/>
          </a:xfrm>
          <a:prstGeom prst="rect">
            <a:avLst/>
          </a:prstGeom>
        </p:spPr>
      </p:pic>
      <p:pic>
        <p:nvPicPr>
          <p:cNvPr id="11" name="Graphic 10">
            <a:extLst>
              <a:ext uri="{FF2B5EF4-FFF2-40B4-BE49-F238E27FC236}">
                <a16:creationId xmlns:a16="http://schemas.microsoft.com/office/drawing/2014/main" id="{21A32527-E78A-E43F-CE1B-1B75ABBFB723}"/>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596318" y="4128316"/>
            <a:ext cx="324000" cy="324000"/>
          </a:xfrm>
          <a:prstGeom prst="rect">
            <a:avLst/>
          </a:prstGeom>
        </p:spPr>
      </p:pic>
    </p:spTree>
    <p:extLst>
      <p:ext uri="{BB962C8B-B14F-4D97-AF65-F5344CB8AC3E}">
        <p14:creationId xmlns:p14="http://schemas.microsoft.com/office/powerpoint/2010/main" val="2176323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57D5751-945B-EC49-079D-95B4E632491D}"/>
              </a:ext>
            </a:extLst>
          </p:cNvPr>
          <p:cNvSpPr>
            <a:spLocks noGrp="1"/>
          </p:cNvSpPr>
          <p:nvPr>
            <p:ph type="title"/>
          </p:nvPr>
        </p:nvSpPr>
        <p:spPr>
          <a:xfrm>
            <a:off x="540000" y="-720006"/>
            <a:ext cx="11113200" cy="720006"/>
          </a:xfrm>
        </p:spPr>
        <p:txBody>
          <a:bodyPr lIns="0" anchor="b"/>
          <a:lstStyle/>
          <a:p>
            <a:r>
              <a:rPr lang="en-GB"/>
              <a:t>End slide</a:t>
            </a:r>
          </a:p>
        </p:txBody>
      </p:sp>
      <p:sp>
        <p:nvSpPr>
          <p:cNvPr id="6" name="TextBox 5">
            <a:extLst>
              <a:ext uri="{FF2B5EF4-FFF2-40B4-BE49-F238E27FC236}">
                <a16:creationId xmlns:a16="http://schemas.microsoft.com/office/drawing/2014/main" id="{CF981DEB-1476-1D7F-6B89-A086D4AC48BC}"/>
              </a:ext>
              <a:ext uri="{C183D7F6-B498-43B3-948B-1728B52AA6E4}">
                <adec:decorative xmlns:adec="http://schemas.microsoft.com/office/drawing/2017/decorative" val="0"/>
              </a:ext>
            </a:extLst>
          </p:cNvPr>
          <p:cNvSpPr txBox="1"/>
          <p:nvPr/>
        </p:nvSpPr>
        <p:spPr>
          <a:xfrm>
            <a:off x="2809875" y="4669792"/>
            <a:ext cx="6572250" cy="1938992"/>
          </a:xfrm>
          <a:prstGeom prst="rect">
            <a:avLst/>
          </a:prstGeom>
          <a:noFill/>
        </p:spPr>
        <p:txBody>
          <a:bodyPr wrap="square" rtlCol="0">
            <a:spAutoFit/>
          </a:bodyPr>
          <a:lstStyle/>
          <a:p>
            <a:pPr algn="ctr"/>
            <a:r>
              <a:rPr lang="en-GB" sz="2000" noProof="0">
                <a:solidFill>
                  <a:srgbClr val="F5F2EB"/>
                </a:solidFill>
                <a:effectLst/>
                <a:latin typeface="Corbel" panose="020B0503020204020204" pitchFamily="34" charset="0"/>
                <a:ea typeface="Aptos" panose="020B0004020202020204" pitchFamily="34" charset="0"/>
                <a:cs typeface="Aptos" panose="020B0004020202020204" pitchFamily="34" charset="0"/>
              </a:rPr>
              <a:t>We’re a </a:t>
            </a:r>
            <a:r>
              <a:rPr lang="en-GB" sz="2000" noProof="0">
                <a:solidFill>
                  <a:schemeClr val="bg1"/>
                </a:solidFill>
                <a:effectLst/>
                <a:latin typeface="Corbel" panose="020B0503020204020204" pitchFamily="34" charset="0"/>
                <a:ea typeface="Aptos" panose="020B0004020202020204" pitchFamily="34" charset="0"/>
                <a:cs typeface="Aptos" panose="020B0004020202020204" pitchFamily="34" charset="0"/>
              </a:rPr>
              <a:t>charity (</a:t>
            </a:r>
            <a:r>
              <a:rPr lang="en-GB" sz="2000" noProof="0">
                <a:solidFill>
                  <a:schemeClr val="bg1"/>
                </a:solidFill>
              </a:rPr>
              <a:t>298740) </a:t>
            </a:r>
            <a:r>
              <a:rPr lang="en-GB" sz="2000" noProof="0">
                <a:solidFill>
                  <a:schemeClr val="bg1"/>
                </a:solidFill>
                <a:effectLst/>
                <a:latin typeface="Corbel" panose="020B0503020204020204" pitchFamily="34" charset="0"/>
                <a:ea typeface="Aptos" panose="020B0004020202020204" pitchFamily="34" charset="0"/>
                <a:cs typeface="Aptos" panose="020B0004020202020204" pitchFamily="34" charset="0"/>
              </a:rPr>
              <a:t>supporting </a:t>
            </a:r>
            <a:r>
              <a:rPr lang="en-GB" sz="2000" noProof="0">
                <a:solidFill>
                  <a:srgbClr val="F5F2EB"/>
                </a:solidFill>
                <a:effectLst/>
                <a:latin typeface="Corbel" panose="020B0503020204020204" pitchFamily="34" charset="0"/>
                <a:ea typeface="Aptos" panose="020B0004020202020204" pitchFamily="34" charset="0"/>
                <a:cs typeface="Aptos" panose="020B0004020202020204" pitchFamily="34" charset="0"/>
              </a:rPr>
              <a:t>people and organisations across the UK to tackle the climate emergency and end the suffering caused by cold homes.</a:t>
            </a:r>
          </a:p>
          <a:p>
            <a:pPr algn="ctr"/>
            <a:r>
              <a:rPr lang="en-GB" sz="4000" b="1" noProof="0">
                <a:solidFill>
                  <a:schemeClr val="accent1"/>
                </a:solidFill>
                <a:latin typeface="Corbel" panose="020B0503020204020204" pitchFamily="34" charset="0"/>
                <a:ea typeface="Aptos" panose="020B0004020202020204" pitchFamily="34" charset="0"/>
                <a:cs typeface="Aptos" panose="020B0004020202020204" pitchFamily="34" charset="0"/>
              </a:rPr>
              <a:t>cse.org.uk</a:t>
            </a:r>
          </a:p>
          <a:p>
            <a:pPr algn="r"/>
            <a:r>
              <a:rPr lang="en-GB" sz="2000" noProof="0">
                <a:solidFill>
                  <a:srgbClr val="F5F2EB"/>
                </a:solidFill>
                <a:effectLst/>
                <a:latin typeface="Corbel" panose="020B0503020204020204" pitchFamily="34" charset="0"/>
                <a:ea typeface="Aptos" panose="020B0004020202020204" pitchFamily="34" charset="0"/>
                <a:cs typeface="Aptos" panose="020B0004020202020204" pitchFamily="34" charset="0"/>
              </a:rPr>
              <a:t> </a:t>
            </a:r>
          </a:p>
        </p:txBody>
      </p:sp>
      <p:pic>
        <p:nvPicPr>
          <p:cNvPr id="5" name="Picture 4">
            <a:extLst>
              <a:ext uri="{FF2B5EF4-FFF2-40B4-BE49-F238E27FC236}">
                <a16:creationId xmlns:a16="http://schemas.microsoft.com/office/drawing/2014/main" id="{DC7DAB70-B534-3314-E5B8-95CA59C3D880}"/>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08120" y="1538752"/>
            <a:ext cx="4175760" cy="1791676"/>
          </a:xfrm>
          <a:prstGeom prst="rect">
            <a:avLst/>
          </a:prstGeom>
        </p:spPr>
      </p:pic>
      <p:grpSp>
        <p:nvGrpSpPr>
          <p:cNvPr id="2" name="Group 1">
            <a:extLst>
              <a:ext uri="{FF2B5EF4-FFF2-40B4-BE49-F238E27FC236}">
                <a16:creationId xmlns:a16="http://schemas.microsoft.com/office/drawing/2014/main" id="{F824551F-CF9D-5710-22EE-91AFF253F52C}"/>
              </a:ext>
              <a:ext uri="{C183D7F6-B498-43B3-948B-1728B52AA6E4}">
                <adec:decorative xmlns:adec="http://schemas.microsoft.com/office/drawing/2017/decorative" val="1"/>
              </a:ext>
            </a:extLst>
          </p:cNvPr>
          <p:cNvGrpSpPr/>
          <p:nvPr/>
        </p:nvGrpSpPr>
        <p:grpSpPr>
          <a:xfrm>
            <a:off x="540000" y="328227"/>
            <a:ext cx="11113200" cy="444027"/>
            <a:chOff x="540000" y="328227"/>
            <a:chExt cx="11113200" cy="444027"/>
          </a:xfrm>
        </p:grpSpPr>
        <p:pic>
          <p:nvPicPr>
            <p:cNvPr id="3" name="Picture 2">
              <a:extLst>
                <a:ext uri="{FF2B5EF4-FFF2-40B4-BE49-F238E27FC236}">
                  <a16:creationId xmlns:a16="http://schemas.microsoft.com/office/drawing/2014/main" id="{9A2ACD64-9964-6E0C-7D3E-0184C09D776A}"/>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10906193" y="328227"/>
              <a:ext cx="680261" cy="347635"/>
            </a:xfrm>
            <a:prstGeom prst="rect">
              <a:avLst/>
            </a:prstGeom>
            <a:ln w="12700">
              <a:noFill/>
            </a:ln>
          </p:spPr>
        </p:pic>
        <p:cxnSp>
          <p:nvCxnSpPr>
            <p:cNvPr id="4" name="Straight Connector 3">
              <a:extLst>
                <a:ext uri="{FF2B5EF4-FFF2-40B4-BE49-F238E27FC236}">
                  <a16:creationId xmlns:a16="http://schemas.microsoft.com/office/drawing/2014/main" id="{D1C1C13A-EE77-241C-0E85-06C31D49A8E8}"/>
                </a:ext>
              </a:extLst>
            </p:cNvPr>
            <p:cNvCxnSpPr>
              <a:cxnSpLocks/>
            </p:cNvCxnSpPr>
            <p:nvPr/>
          </p:nvCxnSpPr>
          <p:spPr>
            <a:xfrm>
              <a:off x="540000" y="772254"/>
              <a:ext cx="11113200" cy="0"/>
            </a:xfrm>
            <a:prstGeom prst="line">
              <a:avLst/>
            </a:prstGeom>
            <a:ln w="12700">
              <a:solidFill>
                <a:schemeClr val="bg1"/>
              </a:solidFill>
            </a:ln>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2074533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2BCB4A-A9F3-B50E-8DDE-0A8C58CB5B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9BA670-79C5-234F-C64C-148BA954CB40}"/>
              </a:ext>
            </a:extLst>
          </p:cNvPr>
          <p:cNvSpPr>
            <a:spLocks noGrp="1"/>
          </p:cNvSpPr>
          <p:nvPr>
            <p:ph type="title"/>
          </p:nvPr>
        </p:nvSpPr>
        <p:spPr>
          <a:xfrm>
            <a:off x="540000" y="936000"/>
            <a:ext cx="11113200" cy="720006"/>
          </a:xfrm>
        </p:spPr>
        <p:txBody>
          <a:bodyPr/>
          <a:lstStyle/>
          <a:p>
            <a:r>
              <a:rPr lang="en-GB" sz="4000"/>
              <a:t>Introduction</a:t>
            </a:r>
          </a:p>
        </p:txBody>
      </p:sp>
      <p:sp>
        <p:nvSpPr>
          <p:cNvPr id="3" name="Content Placeholder 2">
            <a:extLst>
              <a:ext uri="{FF2B5EF4-FFF2-40B4-BE49-F238E27FC236}">
                <a16:creationId xmlns:a16="http://schemas.microsoft.com/office/drawing/2014/main" id="{789D4EE7-1557-6EE6-0325-0C416F29ED90}"/>
              </a:ext>
            </a:extLst>
          </p:cNvPr>
          <p:cNvSpPr>
            <a:spLocks noGrp="1"/>
          </p:cNvSpPr>
          <p:nvPr>
            <p:ph idx="1"/>
          </p:nvPr>
        </p:nvSpPr>
        <p:spPr>
          <a:xfrm>
            <a:off x="540000" y="1764144"/>
            <a:ext cx="11113200" cy="4519089"/>
          </a:xfrm>
        </p:spPr>
        <p:txBody>
          <a:bodyPr vert="horz" lIns="0" tIns="0" rIns="0" bIns="0" rtlCol="0" anchor="t">
            <a:noAutofit/>
          </a:bodyPr>
          <a:lstStyle/>
          <a:p>
            <a:r>
              <a:rPr lang="en-GB"/>
              <a:t>The Smart &amp; Fair programme was born in 2019. Funded by Scottish &amp; Southern Electricity Networks and National Grid Electricity Distribution, we set out to ensure that the transition to a smart, flexible energy system would be equitable for all. In our first report seven years ago we warned about the emergence of a two-tiered energy system that works well for some but leaves other behind. Our work since then shown that fairness is not emerging naturally from the developing smart energy market as we continue to see disparities in access and participation for different types of households. </a:t>
            </a:r>
          </a:p>
          <a:p>
            <a:r>
              <a:rPr lang="en-GB"/>
              <a:t>The transition to a clean and smart energy system offers unprecedented opportunities to improve both the social and environmental impacts of our energy use. Done in a fair way, this could help </a:t>
            </a:r>
            <a:r>
              <a:rPr lang="en-GB" b="1">
                <a:solidFill>
                  <a:schemeClr val="accent2"/>
                </a:solidFill>
              </a:rPr>
              <a:t>deliver less inequality in the energy market</a:t>
            </a:r>
            <a:r>
              <a:rPr lang="en-GB"/>
              <a:t>; </a:t>
            </a:r>
            <a:r>
              <a:rPr lang="en-GB" b="1">
                <a:solidFill>
                  <a:schemeClr val="accent2"/>
                </a:solidFill>
              </a:rPr>
              <a:t>widen public support for the low carbon transition </a:t>
            </a:r>
            <a:r>
              <a:rPr lang="en-GB"/>
              <a:t>and </a:t>
            </a:r>
            <a:r>
              <a:rPr lang="en-GB" b="1">
                <a:solidFill>
                  <a:schemeClr val="accent2"/>
                </a:solidFill>
              </a:rPr>
              <a:t>enable decarbonisation of the energy system at a faster pace and a lower cost</a:t>
            </a:r>
            <a:r>
              <a:rPr lang="en-GB"/>
              <a:t>. But achieving broader participation and a fair distribution of costs and benefits will require structural change and action from across the energy system. Smart &amp; Fair is a research programme designed to support this change.</a:t>
            </a:r>
          </a:p>
          <a:p>
            <a:pPr lvl="0" fontAlgn="t">
              <a:lnSpc>
                <a:spcPts val="1500"/>
              </a:lnSpc>
              <a:defRPr/>
            </a:pPr>
            <a:r>
              <a:rPr kumimoji="0" lang="en-GB" sz="1400" b="0" i="0" u="none" strike="noStrike" kern="1200" cap="none" spc="0" normalizeH="0" baseline="0" noProof="0">
                <a:ln>
                  <a:noFill/>
                </a:ln>
                <a:solidFill>
                  <a:prstClr val="black"/>
                </a:solidFill>
                <a:effectLst/>
                <a:uLnTx/>
                <a:uFillTx/>
                <a:latin typeface="Corbel" panose="020B0503020204020204"/>
                <a:ea typeface="+mn-ea"/>
                <a:cs typeface="+mn-cs"/>
              </a:rPr>
              <a:t>The last two years of our work</a:t>
            </a:r>
            <a:r>
              <a:rPr lang="en-GB">
                <a:solidFill>
                  <a:prstClr val="black"/>
                </a:solidFill>
                <a:latin typeface="Corbel" panose="020B0503020204020204"/>
              </a:rPr>
              <a:t> </a:t>
            </a:r>
            <a:r>
              <a:rPr kumimoji="0" lang="en-GB" sz="1400" b="0" i="0" u="none" strike="noStrike" kern="1200" cap="none" spc="0" normalizeH="0" baseline="0" noProof="0">
                <a:ln>
                  <a:noFill/>
                </a:ln>
                <a:solidFill>
                  <a:prstClr val="black"/>
                </a:solidFill>
                <a:effectLst/>
                <a:uLnTx/>
                <a:uFillTx/>
                <a:latin typeface="Corbel" panose="020B0503020204020204"/>
                <a:ea typeface="+mn-ea"/>
                <a:cs typeface="+mn-cs"/>
              </a:rPr>
              <a:t>exploring </a:t>
            </a:r>
            <a:r>
              <a:rPr lang="en-GB">
                <a:solidFill>
                  <a:prstClr val="black"/>
                </a:solidFill>
              </a:rPr>
              <a:t>fairness in market design (innovation), real-world engagement (participation), and support systems (advice) has shown that: </a:t>
            </a:r>
            <a:r>
              <a:rPr kumimoji="0" lang="en-GB" sz="1400" b="0" i="0" u="none" strike="noStrike" kern="1200" cap="none" spc="0" normalizeH="0" baseline="0" noProof="0" dirty="0">
                <a:ln>
                  <a:noFill/>
                </a:ln>
                <a:solidFill>
                  <a:prstClr val="black"/>
                </a:solidFill>
                <a:effectLst/>
                <a:uLnTx/>
                <a:uFillTx/>
                <a:latin typeface="Corbel" panose="020B0503020204020204"/>
                <a:ea typeface="+mn-ea"/>
                <a:cs typeface="+mn-cs"/>
              </a:rPr>
              <a:t> </a:t>
            </a:r>
            <a:endParaRPr lang="en-GB" dirty="0">
              <a:solidFill>
                <a:prstClr val="black"/>
              </a:solidFill>
            </a:endParaRPr>
          </a:p>
          <a:p>
            <a:pPr marL="285750" indent="-285750" fontAlgn="t">
              <a:lnSpc>
                <a:spcPct val="100000"/>
              </a:lnSpc>
              <a:spcBef>
                <a:spcPts val="600"/>
              </a:spcBef>
              <a:buFont typeface="Arial" panose="020B0604020202020204" pitchFamily="34" charset="0"/>
              <a:buChar char="•"/>
            </a:pPr>
            <a:r>
              <a:rPr lang="en-GB"/>
              <a:t>A fair smart energy transition won’t happen by itself. It must be designed and delivered across the energy system.</a:t>
            </a:r>
          </a:p>
          <a:p>
            <a:pPr marL="285750" indent="-285750" fontAlgn="t">
              <a:lnSpc>
                <a:spcPct val="100000"/>
              </a:lnSpc>
              <a:spcBef>
                <a:spcPts val="600"/>
              </a:spcBef>
              <a:buFont typeface="Arial" panose="020B0604020202020204" pitchFamily="34" charset="0"/>
              <a:buChar char="•"/>
            </a:pPr>
            <a:r>
              <a:rPr lang="en-GB"/>
              <a:t>There is progress on fairness, but benefits are uneven and still shaped by existing advantage.</a:t>
            </a:r>
          </a:p>
          <a:p>
            <a:pPr marL="285750" indent="-285750" fontAlgn="t">
              <a:lnSpc>
                <a:spcPct val="100000"/>
              </a:lnSpc>
              <a:spcBef>
                <a:spcPts val="600"/>
              </a:spcBef>
              <a:buFont typeface="Arial" panose="020B0604020202020204" pitchFamily="34" charset="0"/>
              <a:buChar char="•"/>
            </a:pPr>
            <a:r>
              <a:rPr lang="en-GB"/>
              <a:t>Without action, a two-tier system will deepen, undermining trust and impact.</a:t>
            </a:r>
          </a:p>
          <a:p>
            <a:pPr marL="285750" indent="-285750" fontAlgn="t">
              <a:lnSpc>
                <a:spcPct val="100000"/>
              </a:lnSpc>
              <a:spcBef>
                <a:spcPts val="600"/>
              </a:spcBef>
              <a:buFont typeface="Arial" panose="020B0604020202020204" pitchFamily="34" charset="0"/>
              <a:buChar char="•"/>
            </a:pPr>
            <a:r>
              <a:rPr lang="en-GB"/>
              <a:t>Now is the moment for coordinated action: inclusive markets, strong oversight, and scaled advice.</a:t>
            </a:r>
          </a:p>
          <a:p>
            <a:pPr>
              <a:defRPr/>
            </a:pPr>
            <a:r>
              <a:rPr lang="en-GB">
                <a:solidFill>
                  <a:prstClr val="black"/>
                </a:solidFill>
              </a:rPr>
              <a:t>This short report summarises our insights and recommendations for delivering this</a:t>
            </a:r>
            <a:r>
              <a:rPr lang="en-GB"/>
              <a:t> coordinated action. </a:t>
            </a:r>
            <a:r>
              <a:rPr lang="en-GB" dirty="0">
                <a:solidFill>
                  <a:prstClr val="black"/>
                </a:solidFill>
                <a:latin typeface="Corbel" panose="020B0503020204020204"/>
                <a:hlinkClick r:id="rId2">
                  <a:extLst>
                    <a:ext uri="{A12FA001-AC4F-418D-AE19-62706E023703}">
                      <ahyp:hlinkClr xmlns:ahyp="http://schemas.microsoft.com/office/drawing/2018/hyperlinkcolor" val="tx"/>
                    </a:ext>
                  </a:extLst>
                </a:hlinkClick>
              </a:rPr>
              <a:t>Download the</a:t>
            </a:r>
            <a:r>
              <a:rPr kumimoji="0" lang="en-GB" sz="1400" b="0" i="0" u="none" strike="noStrike" kern="1200" cap="none" spc="0" normalizeH="0" baseline="0" noProof="0" dirty="0">
                <a:ln>
                  <a:noFill/>
                </a:ln>
                <a:solidFill>
                  <a:prstClr val="black"/>
                </a:solidFill>
                <a:effectLst/>
                <a:uLnTx/>
                <a:uFillTx/>
                <a:latin typeface="Corbel" panose="020B0503020204020204"/>
                <a:hlinkClick r:id="rId2">
                  <a:extLst>
                    <a:ext uri="{A12FA001-AC4F-418D-AE19-62706E023703}">
                      <ahyp:hlinkClr xmlns:ahyp="http://schemas.microsoft.com/office/drawing/2018/hyperlinkcolor" val="tx"/>
                    </a:ext>
                  </a:extLst>
                </a:hlinkClick>
              </a:rPr>
              <a:t> full </a:t>
            </a:r>
            <a:r>
              <a:rPr lang="en-GB" dirty="0">
                <a:solidFill>
                  <a:prstClr val="black"/>
                </a:solidFill>
                <a:latin typeface="Corbel" panose="020B0503020204020204"/>
                <a:hlinkClick r:id="rId2">
                  <a:extLst>
                    <a:ext uri="{A12FA001-AC4F-418D-AE19-62706E023703}">
                      <ahyp:hlinkClr xmlns:ahyp="http://schemas.microsoft.com/office/drawing/2018/hyperlinkcolor" val="tx"/>
                    </a:ext>
                  </a:extLst>
                </a:hlinkClick>
              </a:rPr>
              <a:t>report here</a:t>
            </a:r>
            <a:r>
              <a:rPr lang="en-GB">
                <a:solidFill>
                  <a:prstClr val="black"/>
                </a:solidFill>
                <a:ea typeface="+mn-lt"/>
                <a:cs typeface="+mn-lt"/>
              </a:rPr>
              <a:t>.</a:t>
            </a:r>
            <a:endParaRPr lang="en-GB" sz="1400" b="0" i="0" u="none" strike="noStrike" kern="1200" cap="none" spc="0" normalizeH="0" baseline="0" noProof="0">
              <a:ln>
                <a:noFill/>
              </a:ln>
              <a:solidFill>
                <a:prstClr val="black"/>
              </a:solidFill>
              <a:effectLst/>
              <a:uLnTx/>
              <a:uFillTx/>
              <a:latin typeface="Corbel" panose="020B0503020204020204"/>
            </a:endParaRPr>
          </a:p>
          <a:p>
            <a:endParaRPr lang="en-GB"/>
          </a:p>
        </p:txBody>
      </p:sp>
      <p:pic>
        <p:nvPicPr>
          <p:cNvPr id="5" name="Picture 4" descr="A black and white logo&#10;&#10;AI-generated content may be incorrect.">
            <a:extLst>
              <a:ext uri="{FF2B5EF4-FFF2-40B4-BE49-F238E27FC236}">
                <a16:creationId xmlns:a16="http://schemas.microsoft.com/office/drawing/2014/main" id="{F973134E-059E-E770-9CAD-61E7CCE6AF01}"/>
              </a:ext>
            </a:extLst>
          </p:cNvPr>
          <p:cNvPicPr>
            <a:picLocks noChangeAspect="1"/>
          </p:cNvPicPr>
          <p:nvPr/>
        </p:nvPicPr>
        <p:blipFill>
          <a:blip r:embed="rId3"/>
          <a:stretch>
            <a:fillRect/>
          </a:stretch>
        </p:blipFill>
        <p:spPr>
          <a:xfrm>
            <a:off x="3549997" y="5880550"/>
            <a:ext cx="2833050" cy="585544"/>
          </a:xfrm>
          <a:prstGeom prst="rect">
            <a:avLst/>
          </a:prstGeom>
        </p:spPr>
      </p:pic>
      <p:pic>
        <p:nvPicPr>
          <p:cNvPr id="7" name="Picture 6" descr="Blue text on a black background&#10;&#10;AI-generated content may be incorrect.">
            <a:extLst>
              <a:ext uri="{FF2B5EF4-FFF2-40B4-BE49-F238E27FC236}">
                <a16:creationId xmlns:a16="http://schemas.microsoft.com/office/drawing/2014/main" id="{F51E895A-0900-8605-6489-781A3C0343EF}"/>
              </a:ext>
            </a:extLst>
          </p:cNvPr>
          <p:cNvPicPr>
            <a:picLocks noChangeAspect="1"/>
          </p:cNvPicPr>
          <p:nvPr/>
        </p:nvPicPr>
        <p:blipFill>
          <a:blip r:embed="rId4"/>
          <a:stretch>
            <a:fillRect/>
          </a:stretch>
        </p:blipFill>
        <p:spPr>
          <a:xfrm>
            <a:off x="6611779" y="5670015"/>
            <a:ext cx="2982686" cy="978940"/>
          </a:xfrm>
          <a:prstGeom prst="rect">
            <a:avLst/>
          </a:prstGeom>
        </p:spPr>
      </p:pic>
      <p:pic>
        <p:nvPicPr>
          <p:cNvPr id="9" name="Picture 8">
            <a:extLst>
              <a:ext uri="{FF2B5EF4-FFF2-40B4-BE49-F238E27FC236}">
                <a16:creationId xmlns:a16="http://schemas.microsoft.com/office/drawing/2014/main" id="{EDE2320E-1072-2A65-83E4-84C0A3C234F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705213" y="5740926"/>
            <a:ext cx="1946787" cy="837118"/>
          </a:xfrm>
          <a:prstGeom prst="rect">
            <a:avLst/>
          </a:prstGeom>
        </p:spPr>
      </p:pic>
    </p:spTree>
    <p:extLst>
      <p:ext uri="{BB962C8B-B14F-4D97-AF65-F5344CB8AC3E}">
        <p14:creationId xmlns:p14="http://schemas.microsoft.com/office/powerpoint/2010/main" val="2268314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92F021-FD2A-C04A-63B8-FD4BBC2AC526}"/>
            </a:ext>
          </a:extLst>
        </p:cNvPr>
        <p:cNvGrpSpPr/>
        <p:nvPr/>
      </p:nvGrpSpPr>
      <p:grpSpPr>
        <a:xfrm>
          <a:off x="0" y="0"/>
          <a:ext cx="0" cy="0"/>
          <a:chOff x="0" y="0"/>
          <a:chExt cx="0" cy="0"/>
        </a:xfrm>
      </p:grpSpPr>
      <p:sp>
        <p:nvSpPr>
          <p:cNvPr id="32" name="Content Placeholder 2">
            <a:extLst>
              <a:ext uri="{FF2B5EF4-FFF2-40B4-BE49-F238E27FC236}">
                <a16:creationId xmlns:a16="http://schemas.microsoft.com/office/drawing/2014/main" id="{D9D97574-5E40-0BDA-5948-EBE93DEC00BA}"/>
              </a:ext>
            </a:extLst>
          </p:cNvPr>
          <p:cNvSpPr txBox="1">
            <a:spLocks/>
          </p:cNvSpPr>
          <p:nvPr/>
        </p:nvSpPr>
        <p:spPr>
          <a:xfrm>
            <a:off x="6473297" y="1716718"/>
            <a:ext cx="5639127" cy="4519089"/>
          </a:xfrm>
          <a:prstGeom prst="rect">
            <a:avLst/>
          </a:prstGeom>
        </p:spPr>
        <p:txBody>
          <a:bodyPr vert="horz" lIns="0" tIns="0" rIns="0" bIns="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t">
              <a:lnSpc>
                <a:spcPct val="100000"/>
              </a:lnSpc>
              <a:spcBef>
                <a:spcPts val="0"/>
              </a:spcBef>
              <a:defRPr/>
            </a:pPr>
            <a:r>
              <a:rPr lang="en-GB" sz="1200"/>
              <a:t>Through our work since 2019, we have identified four outcomes that define a fair smart energy transition:</a:t>
            </a:r>
            <a:endParaRPr lang="en-GB" sz="1200" b="1">
              <a:solidFill>
                <a:prstClr val="black"/>
              </a:solidFill>
            </a:endParaRPr>
          </a:p>
          <a:p>
            <a:pPr marL="692150" lvl="1" indent="0" fontAlgn="t">
              <a:lnSpc>
                <a:spcPct val="100000"/>
              </a:lnSpc>
              <a:spcBef>
                <a:spcPts val="1800"/>
              </a:spcBef>
              <a:buNone/>
              <a:defRPr/>
            </a:pPr>
            <a:r>
              <a:rPr lang="en-GB" sz="1200" b="1">
                <a:solidFill>
                  <a:prstClr val="black"/>
                </a:solidFill>
              </a:rPr>
              <a:t>Responsible networks</a:t>
            </a:r>
            <a:r>
              <a:rPr lang="en-GB" sz="1200">
                <a:solidFill>
                  <a:prstClr val="black"/>
                </a:solidFill>
              </a:rPr>
              <a:t>: System operators support access to cheaper, greener electricity while keeping network costs as low as possible and protecting consumers.</a:t>
            </a:r>
          </a:p>
          <a:p>
            <a:pPr marL="692550" lvl="1" indent="0" fontAlgn="t">
              <a:lnSpc>
                <a:spcPct val="100000"/>
              </a:lnSpc>
              <a:spcBef>
                <a:spcPts val="1800"/>
              </a:spcBef>
              <a:buNone/>
              <a:defRPr/>
            </a:pPr>
            <a:r>
              <a:rPr lang="en-GB" sz="1200">
                <a:solidFill>
                  <a:prstClr val="black"/>
                </a:solidFill>
              </a:rPr>
              <a:t>A </a:t>
            </a:r>
            <a:r>
              <a:rPr lang="en-GB" sz="1200" b="1">
                <a:solidFill>
                  <a:prstClr val="black"/>
                </a:solidFill>
              </a:rPr>
              <a:t>diverse market:</a:t>
            </a:r>
            <a:r>
              <a:rPr lang="en-GB" sz="1200">
                <a:solidFill>
                  <a:prstClr val="black"/>
                </a:solidFill>
              </a:rPr>
              <a:t> Products and services that work for a wider range of households, with oversight to ensure fair access and outcomes.</a:t>
            </a:r>
          </a:p>
          <a:p>
            <a:pPr marL="692550" lvl="1" indent="0" fontAlgn="t">
              <a:lnSpc>
                <a:spcPct val="100000"/>
              </a:lnSpc>
              <a:spcBef>
                <a:spcPts val="1800"/>
              </a:spcBef>
              <a:buNone/>
              <a:defRPr/>
            </a:pPr>
            <a:r>
              <a:rPr lang="en-GB" sz="1200">
                <a:solidFill>
                  <a:prstClr val="black"/>
                </a:solidFill>
              </a:rPr>
              <a:t>Good</a:t>
            </a:r>
            <a:r>
              <a:rPr lang="en-GB" sz="1200" b="1">
                <a:solidFill>
                  <a:prstClr val="black"/>
                </a:solidFill>
              </a:rPr>
              <a:t> customer outcomes</a:t>
            </a:r>
            <a:r>
              <a:rPr lang="en-GB" sz="1200">
                <a:solidFill>
                  <a:prstClr val="black"/>
                </a:solidFill>
              </a:rPr>
              <a:t>: Suppliers and service providers provide good support and actively get customers on a combination of technology, tariff and behaviour that is right for them, with strong protections in place.</a:t>
            </a:r>
          </a:p>
          <a:p>
            <a:pPr marL="692550" lvl="1" indent="0" fontAlgn="t">
              <a:lnSpc>
                <a:spcPct val="100000"/>
              </a:lnSpc>
              <a:spcBef>
                <a:spcPts val="1800"/>
              </a:spcBef>
              <a:buNone/>
              <a:defRPr/>
            </a:pPr>
            <a:r>
              <a:rPr lang="en-GB" sz="1200" b="1">
                <a:solidFill>
                  <a:prstClr val="black"/>
                </a:solidFill>
              </a:rPr>
              <a:t>Confident consumers</a:t>
            </a:r>
            <a:r>
              <a:rPr lang="en-GB" sz="1200">
                <a:solidFill>
                  <a:prstClr val="black"/>
                </a:solidFill>
              </a:rPr>
              <a:t>: People are informed and able to make decisions that help manage their energy costs. They can access advice and support, and know they are protected if things go wrong.</a:t>
            </a:r>
          </a:p>
          <a:p>
            <a:pPr fontAlgn="t">
              <a:lnSpc>
                <a:spcPct val="100000"/>
              </a:lnSpc>
              <a:spcBef>
                <a:spcPts val="0"/>
              </a:spcBef>
              <a:defRPr/>
            </a:pPr>
            <a:endParaRPr lang="en-GB" sz="1200">
              <a:solidFill>
                <a:prstClr val="black"/>
              </a:solidFill>
            </a:endParaRPr>
          </a:p>
          <a:p>
            <a:pPr fontAlgn="t">
              <a:lnSpc>
                <a:spcPct val="100000"/>
              </a:lnSpc>
              <a:spcBef>
                <a:spcPts val="0"/>
              </a:spcBef>
              <a:defRPr/>
            </a:pPr>
            <a:r>
              <a:rPr lang="en-GB" sz="1200">
                <a:solidFill>
                  <a:prstClr val="black"/>
                </a:solidFill>
              </a:rPr>
              <a:t>We've seen positive progress on these outcomes in recent years, with several consumer fairness developments driven by government and regulatory intervention, we have also seen some have emerge from the market. But significant gaps remain. The rest of this report sets out our insights around how market design (innovation), real-world engagement (participation), and support systems (advice) interact to shape fairness. And our recommendations for moving closer to these four outcomes through coordinated action across the energy system. </a:t>
            </a:r>
          </a:p>
          <a:p>
            <a:endParaRPr lang="en-GB" sz="1100"/>
          </a:p>
        </p:txBody>
      </p:sp>
      <p:sp>
        <p:nvSpPr>
          <p:cNvPr id="2" name="Title 1">
            <a:extLst>
              <a:ext uri="{FF2B5EF4-FFF2-40B4-BE49-F238E27FC236}">
                <a16:creationId xmlns:a16="http://schemas.microsoft.com/office/drawing/2014/main" id="{3C842081-D422-6CEB-B6A8-8CA7C81BA11C}"/>
              </a:ext>
            </a:extLst>
          </p:cNvPr>
          <p:cNvSpPr>
            <a:spLocks noGrp="1"/>
          </p:cNvSpPr>
          <p:nvPr>
            <p:ph type="title"/>
          </p:nvPr>
        </p:nvSpPr>
        <p:spPr>
          <a:xfrm>
            <a:off x="540000" y="936000"/>
            <a:ext cx="5556000" cy="720006"/>
          </a:xfrm>
        </p:spPr>
        <p:txBody>
          <a:bodyPr/>
          <a:lstStyle/>
          <a:p>
            <a:r>
              <a:rPr lang="en-GB" sz="4000"/>
              <a:t>Approach</a:t>
            </a:r>
          </a:p>
        </p:txBody>
      </p:sp>
      <p:sp>
        <p:nvSpPr>
          <p:cNvPr id="31" name="Content Placeholder 30">
            <a:extLst>
              <a:ext uri="{FF2B5EF4-FFF2-40B4-BE49-F238E27FC236}">
                <a16:creationId xmlns:a16="http://schemas.microsoft.com/office/drawing/2014/main" id="{074DBB50-06DC-2B3F-3899-2448FC4C4944}"/>
              </a:ext>
            </a:extLst>
          </p:cNvPr>
          <p:cNvSpPr>
            <a:spLocks noGrp="1"/>
          </p:cNvSpPr>
          <p:nvPr>
            <p:ph idx="1"/>
          </p:nvPr>
        </p:nvSpPr>
        <p:spPr>
          <a:xfrm>
            <a:off x="599851" y="1755355"/>
            <a:ext cx="5556000" cy="1868150"/>
          </a:xfrm>
        </p:spPr>
        <p:txBody>
          <a:bodyPr>
            <a:normAutofit/>
          </a:bodyPr>
          <a:lstStyle/>
          <a:p>
            <a:r>
              <a:rPr lang="en-GB" sz="1200"/>
              <a:t>To understand who benefits and who is at risk of being left behind we developed the Smart Energy Capabilities Lens. This theoretical framework describes the factors that affect a household’s ability to access different smart energy offers and effectively participate in emerging energy markets. The Capabilities Lens comprises five clusters of capabilities – shown below. </a:t>
            </a:r>
          </a:p>
          <a:p>
            <a:r>
              <a:rPr lang="en-GB" sz="1200"/>
              <a:t>Smart and Fair focuses on three system levers: markets, participation, and advice. Each of these focus areas engages with different aspects of the Capabilities Lens. Inclusive Innovation asks what capabilities market offers require. Understanding Participation explores how capabilities shape real-world engagement. Advice aims to address capability gaps. You can read more about the Capabilities Lens </a:t>
            </a:r>
            <a:r>
              <a:rPr lang="en-GB" sz="1200">
                <a:highlight>
                  <a:srgbClr val="FFFF00"/>
                </a:highlight>
              </a:rPr>
              <a:t>here LINK.</a:t>
            </a:r>
            <a:endParaRPr lang="en-GB" sz="1200" b="1">
              <a:solidFill>
                <a:srgbClr val="1C0533"/>
              </a:solidFill>
              <a:highlight>
                <a:srgbClr val="FFFF00"/>
              </a:highlight>
            </a:endParaRPr>
          </a:p>
        </p:txBody>
      </p:sp>
      <p:sp>
        <p:nvSpPr>
          <p:cNvPr id="33" name="TextBox 32">
            <a:extLst>
              <a:ext uri="{FF2B5EF4-FFF2-40B4-BE49-F238E27FC236}">
                <a16:creationId xmlns:a16="http://schemas.microsoft.com/office/drawing/2014/main" id="{627E5732-DAD6-FB63-58C6-674C46A0317E}"/>
              </a:ext>
            </a:extLst>
          </p:cNvPr>
          <p:cNvSpPr txBox="1"/>
          <p:nvPr/>
        </p:nvSpPr>
        <p:spPr>
          <a:xfrm>
            <a:off x="599851" y="3653769"/>
            <a:ext cx="2502021" cy="2769989"/>
          </a:xfrm>
          <a:prstGeom prst="rect">
            <a:avLst/>
          </a:prstGeom>
          <a:noFill/>
        </p:spPr>
        <p:txBody>
          <a:bodyPr wrap="square" lIns="0" tIns="0" rIns="0" bIns="0" rtlCol="0">
            <a:spAutoFit/>
          </a:bodyPr>
          <a:lstStyle/>
          <a:p>
            <a:r>
              <a:rPr lang="en-GB" sz="1200">
                <a:solidFill>
                  <a:prstClr val="black"/>
                </a:solidFill>
              </a:rPr>
              <a:t>As the market has developed, Smart and Fair has shifted from identifying risks to driving practical solutions, working to build a shared understanding within industry and government of risk factors and mitigation opportunities, building up an evidence base, and using this to support system wide changes.</a:t>
            </a:r>
          </a:p>
          <a:p>
            <a:endParaRPr lang="en-GB" sz="1200">
              <a:solidFill>
                <a:prstClr val="black"/>
              </a:solidFill>
            </a:endParaRPr>
          </a:p>
          <a:p>
            <a:r>
              <a:rPr lang="en-GB" sz="1200"/>
              <a:t>At the same time, many of the aims of Smart and Fair have started moving into the mainstream as domestic demand flexibility is becoming central to managing the future energy system. </a:t>
            </a:r>
          </a:p>
        </p:txBody>
      </p:sp>
      <p:pic>
        <p:nvPicPr>
          <p:cNvPr id="51" name="Picture 50" descr="5 circles highlighting the different elements of the smart and fair capabilities lens: Energy tech and usage, dwelling &amp; local area, digital tech readiness, personal * social, and financial.">
            <a:extLst>
              <a:ext uri="{FF2B5EF4-FFF2-40B4-BE49-F238E27FC236}">
                <a16:creationId xmlns:a16="http://schemas.microsoft.com/office/drawing/2014/main" id="{9057DCCD-D85D-A892-B885-FFE4B232E3D1}"/>
              </a:ext>
            </a:extLst>
          </p:cNvPr>
          <p:cNvPicPr>
            <a:picLocks noChangeAspect="1"/>
          </p:cNvPicPr>
          <p:nvPr/>
        </p:nvPicPr>
        <p:blipFill>
          <a:blip r:embed="rId3"/>
          <a:stretch>
            <a:fillRect/>
          </a:stretch>
        </p:blipFill>
        <p:spPr>
          <a:xfrm>
            <a:off x="3289470" y="3729490"/>
            <a:ext cx="2571473" cy="2506318"/>
          </a:xfrm>
          <a:prstGeom prst="rect">
            <a:avLst/>
          </a:prstGeom>
        </p:spPr>
      </p:pic>
      <p:sp>
        <p:nvSpPr>
          <p:cNvPr id="29" name="TextBox 28">
            <a:extLst>
              <a:ext uri="{FF2B5EF4-FFF2-40B4-BE49-F238E27FC236}">
                <a16:creationId xmlns:a16="http://schemas.microsoft.com/office/drawing/2014/main" id="{12D83380-3F1E-BF62-4CCE-BC161BB55211}"/>
              </a:ext>
            </a:extLst>
          </p:cNvPr>
          <p:cNvSpPr txBox="1"/>
          <p:nvPr/>
        </p:nvSpPr>
        <p:spPr>
          <a:xfrm>
            <a:off x="3289470" y="6341793"/>
            <a:ext cx="2531988" cy="169277"/>
          </a:xfrm>
          <a:prstGeom prst="rect">
            <a:avLst/>
          </a:prstGeom>
          <a:noFill/>
        </p:spPr>
        <p:txBody>
          <a:bodyPr wrap="square" lIns="0" tIns="0" rIns="0" bIns="0" rtlCol="0">
            <a:spAutoFit/>
          </a:bodyPr>
          <a:lstStyle/>
          <a:p>
            <a:r>
              <a:rPr lang="en-GB" sz="1100"/>
              <a:t>Smart Energy Capabilities Lens</a:t>
            </a:r>
            <a:endParaRPr lang="en-GB" sz="1100" b="1">
              <a:solidFill>
                <a:srgbClr val="1C0533"/>
              </a:solidFill>
              <a:latin typeface="Corbel" panose="020B0503020204020204" pitchFamily="34" charset="0"/>
            </a:endParaRPr>
          </a:p>
        </p:txBody>
      </p:sp>
      <p:sp>
        <p:nvSpPr>
          <p:cNvPr id="28" name="Title 1">
            <a:extLst>
              <a:ext uri="{FF2B5EF4-FFF2-40B4-BE49-F238E27FC236}">
                <a16:creationId xmlns:a16="http://schemas.microsoft.com/office/drawing/2014/main" id="{3D14C377-7E92-B3EF-990B-A409B486A006}"/>
              </a:ext>
            </a:extLst>
          </p:cNvPr>
          <p:cNvSpPr txBox="1">
            <a:spLocks/>
          </p:cNvSpPr>
          <p:nvPr/>
        </p:nvSpPr>
        <p:spPr>
          <a:xfrm>
            <a:off x="6596017" y="931057"/>
            <a:ext cx="5556000" cy="720006"/>
          </a:xfrm>
          <a:prstGeom prst="rect">
            <a:avLst/>
          </a:prstGeom>
        </p:spPr>
        <p:txBody>
          <a:bodyPr lIns="0"/>
          <a:lstStyle>
            <a:lvl1pPr algn="l" defTabSz="914400" rtl="0" eaLnBrk="1" latinLnBrk="0" hangingPunct="1">
              <a:lnSpc>
                <a:spcPct val="90000"/>
              </a:lnSpc>
              <a:spcBef>
                <a:spcPct val="0"/>
              </a:spcBef>
              <a:buNone/>
              <a:defRPr sz="5400" b="1" kern="1200">
                <a:solidFill>
                  <a:schemeClr val="tx1"/>
                </a:solidFill>
                <a:latin typeface="+mj-lt"/>
                <a:ea typeface="+mj-ea"/>
                <a:cs typeface="+mj-cs"/>
              </a:defRPr>
            </a:lvl1pPr>
          </a:lstStyle>
          <a:p>
            <a:r>
              <a:rPr lang="en-GB" sz="4000"/>
              <a:t>Aims</a:t>
            </a:r>
          </a:p>
        </p:txBody>
      </p:sp>
      <p:pic>
        <p:nvPicPr>
          <p:cNvPr id="34" name="Graphic 33">
            <a:extLst>
              <a:ext uri="{FF2B5EF4-FFF2-40B4-BE49-F238E27FC236}">
                <a16:creationId xmlns:a16="http://schemas.microsoft.com/office/drawing/2014/main" id="{29AE7CC6-13D3-526B-D16F-9365FAFF5856}"/>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6518656" y="4512986"/>
            <a:ext cx="432000" cy="432000"/>
          </a:xfrm>
          <a:prstGeom prst="rect">
            <a:avLst/>
          </a:prstGeom>
        </p:spPr>
      </p:pic>
      <p:pic>
        <p:nvPicPr>
          <p:cNvPr id="35" name="Graphic 34">
            <a:extLst>
              <a:ext uri="{FF2B5EF4-FFF2-40B4-BE49-F238E27FC236}">
                <a16:creationId xmlns:a16="http://schemas.microsoft.com/office/drawing/2014/main" id="{DEB7E0C1-5A91-BAC0-7B15-CC88E0D346E8}"/>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6518656" y="3792633"/>
            <a:ext cx="432000" cy="432000"/>
          </a:xfrm>
          <a:prstGeom prst="rect">
            <a:avLst/>
          </a:prstGeom>
        </p:spPr>
      </p:pic>
      <p:pic>
        <p:nvPicPr>
          <p:cNvPr id="36" name="Graphic 35">
            <a:extLst>
              <a:ext uri="{FF2B5EF4-FFF2-40B4-BE49-F238E27FC236}">
                <a16:creationId xmlns:a16="http://schemas.microsoft.com/office/drawing/2014/main" id="{FF82396B-84FB-CC99-B3F9-BABF84EAEC84}"/>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6518656" y="3128656"/>
            <a:ext cx="432000" cy="432000"/>
          </a:xfrm>
          <a:prstGeom prst="rect">
            <a:avLst/>
          </a:prstGeom>
        </p:spPr>
      </p:pic>
      <p:pic>
        <p:nvPicPr>
          <p:cNvPr id="37" name="Graphic 36">
            <a:extLst>
              <a:ext uri="{FF2B5EF4-FFF2-40B4-BE49-F238E27FC236}">
                <a16:creationId xmlns:a16="http://schemas.microsoft.com/office/drawing/2014/main" id="{01EFE712-8AE8-6726-4AA2-D815BE9519DA}"/>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6518656" y="2412807"/>
            <a:ext cx="432000" cy="432000"/>
          </a:xfrm>
          <a:prstGeom prst="rect">
            <a:avLst/>
          </a:prstGeom>
        </p:spPr>
      </p:pic>
    </p:spTree>
    <p:extLst>
      <p:ext uri="{BB962C8B-B14F-4D97-AF65-F5344CB8AC3E}">
        <p14:creationId xmlns:p14="http://schemas.microsoft.com/office/powerpoint/2010/main" val="444699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D084CD5C-8070-B8B2-91EF-5BDDB61B4FC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2D5234A3-99E7-FD2E-54BC-CDBB449E8024}"/>
              </a:ext>
            </a:extLst>
          </p:cNvPr>
          <p:cNvSpPr txBox="1"/>
          <p:nvPr/>
        </p:nvSpPr>
        <p:spPr>
          <a:xfrm>
            <a:off x="538801" y="1575606"/>
            <a:ext cx="6559229" cy="4860305"/>
          </a:xfrm>
          <a:prstGeom prst="rect">
            <a:avLst/>
          </a:prstGeom>
          <a:noFill/>
        </p:spPr>
        <p:txBody>
          <a:bodyPr wrap="square" lIns="0" tIns="0" rIns="0" bIns="0" rtlCol="0" anchor="t">
            <a:spAutoFit/>
          </a:bodyPr>
          <a:lstStyle/>
          <a:p>
            <a:pPr lvl="0" fontAlgn="t">
              <a:lnSpc>
                <a:spcPts val="1500"/>
              </a:lnSpc>
              <a:spcBef>
                <a:spcPts val="1000"/>
              </a:spcBef>
              <a:defRPr/>
            </a:pPr>
            <a:r>
              <a:rPr lang="en-GB" sz="1150">
                <a:solidFill>
                  <a:prstClr val="black"/>
                </a:solidFill>
                <a:latin typeface="Corbel" panose="020B0503020204020204"/>
              </a:rPr>
              <a:t>Smart and Fair has long called for government to analyse distributional impacts to understand ‘winners’ and ‘losers’ across the smart energy retail market. </a:t>
            </a:r>
            <a:r>
              <a:rPr kumimoji="0" lang="en-GB" sz="1150" b="0" i="0" u="none" strike="noStrike" kern="1200" cap="none" spc="0" normalizeH="0" baseline="0" noProof="0">
                <a:ln>
                  <a:noFill/>
                </a:ln>
                <a:solidFill>
                  <a:prstClr val="black"/>
                </a:solidFill>
                <a:effectLst/>
                <a:uLnTx/>
                <a:uFillTx/>
                <a:latin typeface="Corbel" panose="020B0503020204020204"/>
                <a:ea typeface="+mn-ea"/>
                <a:cs typeface="+mn-cs"/>
              </a:rPr>
              <a:t>In the absence of this formal monitoring, </a:t>
            </a:r>
            <a:r>
              <a:rPr lang="en-GB" sz="1150">
                <a:solidFill>
                  <a:prstClr val="black"/>
                </a:solidFill>
                <a:latin typeface="Corbel" panose="020B0503020204020204"/>
              </a:rPr>
              <a:t>we've</a:t>
            </a:r>
            <a:r>
              <a:rPr kumimoji="0" lang="en-GB" sz="1150" b="0" i="0" u="none" strike="noStrike" kern="1200" cap="none" spc="0" normalizeH="0" baseline="0" noProof="0">
                <a:ln>
                  <a:noFill/>
                </a:ln>
                <a:solidFill>
                  <a:prstClr val="black"/>
                </a:solidFill>
                <a:effectLst/>
                <a:uLnTx/>
                <a:uFillTx/>
                <a:latin typeface="Corbel" panose="020B0503020204020204"/>
                <a:ea typeface="+mn-ea"/>
                <a:cs typeface="+mn-cs"/>
              </a:rPr>
              <a:t> continued to develop our market review and offer profiling to help track and encourage inclusive innovation. </a:t>
            </a:r>
          </a:p>
          <a:p>
            <a:pPr fontAlgn="t">
              <a:lnSpc>
                <a:spcPts val="1500"/>
              </a:lnSpc>
              <a:spcBef>
                <a:spcPts val="1000"/>
              </a:spcBef>
              <a:defRPr/>
            </a:pPr>
            <a:r>
              <a:rPr kumimoji="0" lang="en-GB" sz="1150" b="0" i="0" u="none" strike="noStrike" kern="1200" cap="none" spc="0" normalizeH="0" baseline="0" noProof="0">
                <a:ln>
                  <a:noFill/>
                </a:ln>
                <a:solidFill>
                  <a:prstClr val="black"/>
                </a:solidFill>
                <a:effectLst/>
                <a:uLnTx/>
                <a:uFillTx/>
                <a:latin typeface="Corbel" panose="020B0503020204020204"/>
                <a:ea typeface="+mn-ea"/>
                <a:cs typeface="+mn-cs"/>
              </a:rPr>
              <a:t>This has revealed a sustained growth in the size and diversity of the smart energy market over the last two years. </a:t>
            </a:r>
            <a:r>
              <a:rPr kumimoji="0" lang="en-GB" sz="1150" b="0" i="0" u="none" strike="noStrike" kern="1200" cap="none" spc="0" normalizeH="0" baseline="0" noProof="0">
                <a:ln>
                  <a:noFill/>
                </a:ln>
                <a:solidFill>
                  <a:prstClr val="black"/>
                </a:solidFill>
                <a:effectLst/>
                <a:uLnTx/>
                <a:uFillTx/>
                <a:latin typeface="Corbel" panose="020B0503020204020204" pitchFamily="34" charset="0"/>
                <a:ea typeface="+mn-ea"/>
                <a:cs typeface="+mn-cs"/>
              </a:rPr>
              <a:t>This is a sign that more customers feel confident enough to participate in smart. But also reflects this is a crucial juncture: </a:t>
            </a:r>
            <a:r>
              <a:rPr kumimoji="0" lang="en-GB" sz="1150" b="1" i="0" u="none" strike="noStrike" kern="1200" cap="none" spc="0" normalizeH="0" baseline="0" noProof="0">
                <a:ln>
                  <a:noFill/>
                </a:ln>
                <a:solidFill>
                  <a:srgbClr val="6B57DE"/>
                </a:solidFill>
                <a:effectLst/>
                <a:uLnTx/>
                <a:uFillTx/>
                <a:latin typeface="Corbel" panose="020B0503020204020204" pitchFamily="34" charset="0"/>
                <a:ea typeface="+mn-ea"/>
                <a:cs typeface="+mn-cs"/>
              </a:rPr>
              <a:t>mistakes that undermine trust now could be costly</a:t>
            </a:r>
            <a:r>
              <a:rPr kumimoji="0" lang="en-GB" sz="1150" b="0" i="0" u="none" strike="noStrike" kern="1200" cap="none" spc="0" normalizeH="0" baseline="0" noProof="0">
                <a:ln>
                  <a:noFill/>
                </a:ln>
                <a:solidFill>
                  <a:prstClr val="black"/>
                </a:solidFill>
                <a:effectLst/>
                <a:uLnTx/>
                <a:uFillTx/>
                <a:latin typeface="Corbel" panose="020B0503020204020204" pitchFamily="34" charset="0"/>
                <a:ea typeface="+mn-ea"/>
                <a:cs typeface="+mn-cs"/>
              </a:rPr>
              <a:t>.</a:t>
            </a:r>
            <a:r>
              <a:rPr lang="en-GB" sz="1150">
                <a:solidFill>
                  <a:prstClr val="black"/>
                </a:solidFill>
              </a:rPr>
              <a:t> We have seen some encouraging signs in the last two years that the market is delivering more for everyday consumers. There are now more smart tariff options for those without low carbon technologies (LCTs) and a flourishing of demand shifting schemes - an area where we have seen mass participation of more than 2.5 million customers. </a:t>
            </a:r>
          </a:p>
          <a:p>
            <a:pPr marL="0" marR="0" lvl="0" indent="0" algn="l" defTabSz="914400" rtl="0" eaLnBrk="1" fontAlgn="t" latinLnBrk="0" hangingPunct="1">
              <a:lnSpc>
                <a:spcPct val="100000"/>
              </a:lnSpc>
              <a:spcBef>
                <a:spcPts val="0"/>
              </a:spcBef>
              <a:spcAft>
                <a:spcPts val="0"/>
              </a:spcAft>
              <a:buClrTx/>
              <a:buSzTx/>
              <a:buFontTx/>
              <a:buNone/>
              <a:tabLst/>
              <a:defRPr/>
            </a:pPr>
            <a:endParaRPr kumimoji="0" lang="en-GB" sz="1150" b="0" i="0" u="none" strike="noStrike" kern="1200" cap="none" spc="0" normalizeH="0" baseline="0" noProof="0">
              <a:ln>
                <a:noFill/>
              </a:ln>
              <a:solidFill>
                <a:prstClr val="black"/>
              </a:solidFill>
              <a:effectLst/>
              <a:uLnTx/>
              <a:uFillTx/>
              <a:latin typeface="Corbel" panose="020B0503020204020204"/>
              <a:ea typeface="+mn-ea"/>
              <a:cs typeface="+mn-cs"/>
            </a:endParaRPr>
          </a:p>
          <a:p>
            <a:pPr lvl="0" fontAlgn="t">
              <a:defRPr/>
            </a:pPr>
            <a:r>
              <a:rPr lang="en-GB" sz="1150">
                <a:latin typeface="Corbel" panose="020B0503020204020204" pitchFamily="34" charset="0"/>
              </a:rPr>
              <a:t>But our evidence shows that </a:t>
            </a:r>
            <a:r>
              <a:rPr lang="en-GB" sz="1150" b="1">
                <a:solidFill>
                  <a:schemeClr val="accent2"/>
                </a:solidFill>
                <a:latin typeface="Corbel" panose="020B0503020204020204" pitchFamily="34" charset="0"/>
              </a:rPr>
              <a:t>the current market for smart energy in the UK is two-tiered</a:t>
            </a:r>
            <a:r>
              <a:rPr lang="en-GB" sz="1150">
                <a:latin typeface="Corbel" panose="020B0503020204020204" pitchFamily="34" charset="0"/>
              </a:rPr>
              <a:t>. Viewed through the Capabilities Lens, these trends show a market continuing to be shaped by pre-existing advantages in income, technology, and housing. Our work u</a:t>
            </a:r>
            <a:r>
              <a:rPr kumimoji="0" lang="en-GB" sz="1150" b="0" i="0" u="none" strike="noStrike" kern="1200" cap="none" spc="0" normalizeH="0" baseline="0" noProof="0">
                <a:ln>
                  <a:noFill/>
                </a:ln>
                <a:solidFill>
                  <a:prstClr val="black"/>
                </a:solidFill>
                <a:effectLst/>
                <a:uLnTx/>
                <a:uFillTx/>
                <a:latin typeface="Corbel" panose="020B0503020204020204"/>
                <a:ea typeface="+mn-ea"/>
                <a:cs typeface="+mn-cs"/>
              </a:rPr>
              <a:t>sing domestic consumer archetypes we developed for NESO reveals big differences between households in both access to offers and benefits (see right). </a:t>
            </a:r>
          </a:p>
          <a:p>
            <a:pPr marL="0" marR="0" lvl="0" indent="0" algn="l" defTabSz="914400" rtl="0" eaLnBrk="1" fontAlgn="t" latinLnBrk="0" hangingPunct="1">
              <a:lnSpc>
                <a:spcPct val="100000"/>
              </a:lnSpc>
              <a:spcBef>
                <a:spcPts val="0"/>
              </a:spcBef>
              <a:spcAft>
                <a:spcPts val="0"/>
              </a:spcAft>
              <a:buClrTx/>
              <a:buSzTx/>
              <a:buFontTx/>
              <a:buNone/>
              <a:tabLst/>
              <a:defRPr/>
            </a:pPr>
            <a:endParaRPr lang="en-GB" sz="1150">
              <a:solidFill>
                <a:prstClr val="black"/>
              </a:solidFill>
              <a:latin typeface="Corbel" panose="020B0503020204020204"/>
            </a:endParaRPr>
          </a:p>
          <a:p>
            <a:pPr marL="0" marR="0" lvl="0" indent="0" algn="l" defTabSz="914400" rtl="0" eaLnBrk="1" fontAlgn="t" latinLnBrk="0" hangingPunct="1">
              <a:lnSpc>
                <a:spcPct val="100000"/>
              </a:lnSpc>
              <a:spcBef>
                <a:spcPts val="0"/>
              </a:spcBef>
              <a:spcAft>
                <a:spcPts val="0"/>
              </a:spcAft>
              <a:buClrTx/>
              <a:buSzTx/>
              <a:buFontTx/>
              <a:buNone/>
              <a:tabLst/>
              <a:defRPr/>
            </a:pPr>
            <a:r>
              <a:rPr kumimoji="0" lang="en-GB" sz="1150" b="0" i="0" u="none" strike="noStrike" kern="1200" cap="none" spc="0" normalizeH="0" baseline="0" noProof="0">
                <a:ln>
                  <a:noFill/>
                </a:ln>
                <a:solidFill>
                  <a:prstClr val="black"/>
                </a:solidFill>
                <a:effectLst/>
                <a:uLnTx/>
                <a:uFillTx/>
                <a:latin typeface="Corbel" panose="020B0503020204020204" pitchFamily="34" charset="0"/>
                <a:ea typeface="+mn-ea"/>
                <a:cs typeface="+mn-cs"/>
              </a:rPr>
              <a:t>There is also little evidence that the customer journey is getting simpler as the smart energy market grows – the opposite is true in many cases. This </a:t>
            </a:r>
            <a:r>
              <a:rPr kumimoji="0" lang="en-GB" sz="1150" b="1" i="0" u="none" strike="noStrike" kern="1200" cap="none" spc="0" normalizeH="0" baseline="0" noProof="0">
                <a:ln>
                  <a:noFill/>
                </a:ln>
                <a:solidFill>
                  <a:srgbClr val="6B57DE"/>
                </a:solidFill>
                <a:effectLst/>
                <a:uLnTx/>
                <a:uFillTx/>
                <a:latin typeface="Corbel" panose="020B0503020204020204" pitchFamily="34" charset="0"/>
                <a:ea typeface="+mn-ea"/>
                <a:cs typeface="+mn-cs"/>
              </a:rPr>
              <a:t>risks further entrenching current market inequalities</a:t>
            </a:r>
            <a:r>
              <a:rPr kumimoji="0" lang="en-GB" sz="1150" b="0" i="0" u="none" strike="noStrike" kern="1200" cap="none" spc="0" normalizeH="0" baseline="0" noProof="0">
                <a:ln>
                  <a:noFill/>
                </a:ln>
                <a:solidFill>
                  <a:prstClr val="black"/>
                </a:solidFill>
                <a:effectLst/>
                <a:uLnTx/>
                <a:uFillTx/>
                <a:latin typeface="Corbel" panose="020B0503020204020204" pitchFamily="34" charset="0"/>
                <a:ea typeface="+mn-ea"/>
                <a:cs typeface="+mn-cs"/>
              </a:rPr>
              <a:t>, leaving only the energy- or tech-savvy able to engage. Taken together, these risks will particularly limit two key outcomes:</a:t>
            </a:r>
          </a:p>
          <a:p>
            <a:pPr marL="720000" marR="0" lvl="1" indent="0" algn="l" defTabSz="914400" rtl="0" eaLnBrk="1" fontAlgn="t" latinLnBrk="0" hangingPunct="1">
              <a:lnSpc>
                <a:spcPts val="1500"/>
              </a:lnSpc>
              <a:spcBef>
                <a:spcPts val="1800"/>
              </a:spcBef>
              <a:spcAft>
                <a:spcPts val="0"/>
              </a:spcAft>
              <a:buClrTx/>
              <a:buSzTx/>
              <a:buFont typeface="Arial" panose="020B0604020202020204" pitchFamily="34" charset="0"/>
              <a:buNone/>
              <a:tabLst/>
              <a:defRPr/>
            </a:pPr>
            <a:r>
              <a:rPr kumimoji="0" lang="en-GB" sz="1150" b="1" i="0" u="none" strike="noStrike" kern="1200" cap="none" spc="0" normalizeH="0" baseline="0" noProof="0">
                <a:ln>
                  <a:noFill/>
                </a:ln>
                <a:solidFill>
                  <a:prstClr val="black"/>
                </a:solidFill>
                <a:effectLst/>
                <a:uLnTx/>
                <a:uFillTx/>
                <a:latin typeface="Corbel" panose="020B0503020204020204"/>
                <a:ea typeface="+mn-ea"/>
                <a:cs typeface="+mn-cs"/>
              </a:rPr>
              <a:t>Confident consumers</a:t>
            </a:r>
            <a:r>
              <a:rPr kumimoji="0" lang="en-GB" sz="1150" b="0" i="0" u="none" strike="noStrike" kern="1200" cap="none" spc="0" normalizeH="0" baseline="0" noProof="0">
                <a:ln>
                  <a:noFill/>
                </a:ln>
                <a:solidFill>
                  <a:prstClr val="black"/>
                </a:solidFill>
                <a:effectLst/>
                <a:uLnTx/>
                <a:uFillTx/>
                <a:latin typeface="Corbel" panose="020B0503020204020204"/>
                <a:ea typeface="+mn-ea"/>
                <a:cs typeface="+mn-cs"/>
              </a:rPr>
              <a:t>: Complexity and lack of trust undermine consumer confidence and will limit engagement.</a:t>
            </a:r>
          </a:p>
          <a:p>
            <a:pPr marL="720000" marR="0" lvl="1" indent="0" algn="l" defTabSz="914400" rtl="0" eaLnBrk="1" fontAlgn="t" latinLnBrk="0" hangingPunct="1">
              <a:lnSpc>
                <a:spcPts val="1500"/>
              </a:lnSpc>
              <a:spcBef>
                <a:spcPts val="1800"/>
              </a:spcBef>
              <a:spcAft>
                <a:spcPts val="0"/>
              </a:spcAft>
              <a:buClrTx/>
              <a:buSzTx/>
              <a:buFont typeface="Arial" panose="020B0604020202020204" pitchFamily="34" charset="0"/>
              <a:buNone/>
              <a:tabLst/>
              <a:defRPr/>
            </a:pPr>
            <a:r>
              <a:rPr kumimoji="0" lang="en-GB" sz="1150" b="1" i="0" u="none" strike="noStrike" kern="1200" cap="none" spc="0" normalizeH="0" baseline="0" noProof="0">
                <a:ln>
                  <a:noFill/>
                </a:ln>
                <a:solidFill>
                  <a:prstClr val="black"/>
                </a:solidFill>
                <a:effectLst/>
                <a:uLnTx/>
                <a:uFillTx/>
                <a:latin typeface="Corbel" panose="020B0503020204020204"/>
                <a:ea typeface="+mn-ea"/>
                <a:cs typeface="+mn-cs"/>
              </a:rPr>
              <a:t>A diverse market:</a:t>
            </a:r>
            <a:r>
              <a:rPr kumimoji="0" lang="en-GB" sz="1150" b="0" i="0" u="none" strike="noStrike" kern="1200" cap="none" spc="0" normalizeH="0" baseline="0" noProof="0">
                <a:ln>
                  <a:noFill/>
                </a:ln>
                <a:solidFill>
                  <a:prstClr val="black"/>
                </a:solidFill>
                <a:effectLst/>
                <a:uLnTx/>
                <a:uFillTx/>
                <a:latin typeface="Corbel" panose="020B0503020204020204"/>
                <a:ea typeface="+mn-ea"/>
                <a:cs typeface="+mn-cs"/>
              </a:rPr>
              <a:t> If the market continues to be skewed towards the </a:t>
            </a:r>
            <a:r>
              <a:rPr kumimoji="0" lang="en-GB" sz="1150" b="0" i="0" u="none" strike="noStrike" kern="1200" cap="none" spc="0" normalizeH="0" baseline="0" noProof="0">
                <a:ln>
                  <a:noFill/>
                </a:ln>
                <a:solidFill>
                  <a:prstClr val="black"/>
                </a:solidFill>
                <a:effectLst/>
                <a:uLnTx/>
                <a:uFillTx/>
                <a:latin typeface="Corbel" panose="020B0503020204020204" pitchFamily="34" charset="0"/>
                <a:ea typeface="+mn-ea"/>
                <a:cs typeface="+mn-cs"/>
              </a:rPr>
              <a:t>energy- or tech-savvy this will</a:t>
            </a:r>
            <a:r>
              <a:rPr kumimoji="0" lang="en-GB" sz="1150" b="0" i="0" u="none" strike="noStrike" kern="1200" cap="none" spc="0" normalizeH="0" baseline="0" noProof="0">
                <a:ln>
                  <a:noFill/>
                </a:ln>
                <a:solidFill>
                  <a:prstClr val="black"/>
                </a:solidFill>
                <a:effectLst/>
                <a:uLnTx/>
                <a:uFillTx/>
                <a:latin typeface="Corbel" panose="020B0503020204020204"/>
                <a:ea typeface="+mn-ea"/>
                <a:cs typeface="+mn-cs"/>
              </a:rPr>
              <a:t> undermine fairness and limit the reach and effectiveness of the energy transition.</a:t>
            </a:r>
          </a:p>
        </p:txBody>
      </p:sp>
      <p:sp>
        <p:nvSpPr>
          <p:cNvPr id="7" name="Title 1">
            <a:extLst>
              <a:ext uri="{FF2B5EF4-FFF2-40B4-BE49-F238E27FC236}">
                <a16:creationId xmlns:a16="http://schemas.microsoft.com/office/drawing/2014/main" id="{6177B229-3C02-DF92-B893-F8FDE7CFF64C}"/>
              </a:ext>
            </a:extLst>
          </p:cNvPr>
          <p:cNvSpPr>
            <a:spLocks noGrp="1"/>
          </p:cNvSpPr>
          <p:nvPr>
            <p:ph type="title"/>
          </p:nvPr>
        </p:nvSpPr>
        <p:spPr>
          <a:xfrm>
            <a:off x="540000" y="936000"/>
            <a:ext cx="11113200" cy="720006"/>
          </a:xfrm>
        </p:spPr>
        <p:txBody>
          <a:bodyPr lIns="0"/>
          <a:lstStyle/>
          <a:p>
            <a:r>
              <a:rPr lang="en-GB" sz="4000" b="1"/>
              <a:t>Insights: Inclusive innovation</a:t>
            </a:r>
          </a:p>
        </p:txBody>
      </p:sp>
      <p:pic>
        <p:nvPicPr>
          <p:cNvPr id="8" name="Graphic 7">
            <a:extLst>
              <a:ext uri="{FF2B5EF4-FFF2-40B4-BE49-F238E27FC236}">
                <a16:creationId xmlns:a16="http://schemas.microsoft.com/office/drawing/2014/main" id="{DBAA92E8-ABBF-E8B7-1074-B791EAA83E5E}"/>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538798" y="5371548"/>
            <a:ext cx="450000" cy="450000"/>
          </a:xfrm>
          <a:prstGeom prst="rect">
            <a:avLst/>
          </a:prstGeom>
        </p:spPr>
      </p:pic>
      <p:pic>
        <p:nvPicPr>
          <p:cNvPr id="10" name="Graphic 9">
            <a:extLst>
              <a:ext uri="{FF2B5EF4-FFF2-40B4-BE49-F238E27FC236}">
                <a16:creationId xmlns:a16="http://schemas.microsoft.com/office/drawing/2014/main" id="{DB21FF89-0B40-2603-E7C8-14E1FDCFDB6E}"/>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38798" y="5992936"/>
            <a:ext cx="450000" cy="450000"/>
          </a:xfrm>
          <a:prstGeom prst="rect">
            <a:avLst/>
          </a:prstGeom>
        </p:spPr>
      </p:pic>
      <p:graphicFrame>
        <p:nvGraphicFramePr>
          <p:cNvPr id="11" name="Chart 10">
            <a:extLst>
              <a:ext uri="{FF2B5EF4-FFF2-40B4-BE49-F238E27FC236}">
                <a16:creationId xmlns:a16="http://schemas.microsoft.com/office/drawing/2014/main" id="{AD933165-8BF1-DDA7-A82D-EE9519FFC199}"/>
              </a:ext>
            </a:extLst>
          </p:cNvPr>
          <p:cNvGraphicFramePr>
            <a:graphicFrameLocks/>
          </p:cNvGraphicFramePr>
          <p:nvPr>
            <p:extLst>
              <p:ext uri="{D42A27DB-BD31-4B8C-83A1-F6EECF244321}">
                <p14:modId xmlns:p14="http://schemas.microsoft.com/office/powerpoint/2010/main" val="3134679055"/>
              </p:ext>
            </p:extLst>
          </p:nvPr>
        </p:nvGraphicFramePr>
        <p:xfrm>
          <a:off x="7216878" y="1537506"/>
          <a:ext cx="4509644" cy="2490457"/>
        </p:xfrm>
        <a:graphic>
          <a:graphicData uri="http://schemas.openxmlformats.org/drawingml/2006/chart">
            <c:chart xmlns:c="http://schemas.openxmlformats.org/drawingml/2006/chart" xmlns:r="http://schemas.openxmlformats.org/officeDocument/2006/relationships" r:id="rId5"/>
          </a:graphicData>
        </a:graphic>
      </p:graphicFrame>
      <p:pic>
        <p:nvPicPr>
          <p:cNvPr id="15" name="Graphic 14">
            <a:extLst>
              <a:ext uri="{FF2B5EF4-FFF2-40B4-BE49-F238E27FC236}">
                <a16:creationId xmlns:a16="http://schemas.microsoft.com/office/drawing/2014/main" id="{7EB11E2D-1F51-84C5-3611-9A3CB8110081}"/>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7098030" y="855606"/>
            <a:ext cx="720000" cy="720000"/>
          </a:xfrm>
          <a:prstGeom prst="rect">
            <a:avLst/>
          </a:prstGeom>
        </p:spPr>
      </p:pic>
      <p:graphicFrame>
        <p:nvGraphicFramePr>
          <p:cNvPr id="2" name="Chart 1">
            <a:extLst>
              <a:ext uri="{FF2B5EF4-FFF2-40B4-BE49-F238E27FC236}">
                <a16:creationId xmlns:a16="http://schemas.microsoft.com/office/drawing/2014/main" id="{6A7D78FE-E777-0459-EDA7-84335992152D}"/>
              </a:ext>
            </a:extLst>
          </p:cNvPr>
          <p:cNvGraphicFramePr>
            <a:graphicFrameLocks/>
          </p:cNvGraphicFramePr>
          <p:nvPr>
            <p:extLst>
              <p:ext uri="{D42A27DB-BD31-4B8C-83A1-F6EECF244321}">
                <p14:modId xmlns:p14="http://schemas.microsoft.com/office/powerpoint/2010/main" val="3964281663"/>
              </p:ext>
            </p:extLst>
          </p:nvPr>
        </p:nvGraphicFramePr>
        <p:xfrm>
          <a:off x="7216878" y="4200524"/>
          <a:ext cx="4509644" cy="235267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138460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A025D16D-98FC-B58D-037B-B78E405F870E}"/>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B12F297A-CFD6-8EC3-12A7-A305F2FFE5B0}"/>
              </a:ext>
            </a:extLst>
          </p:cNvPr>
          <p:cNvSpPr>
            <a:spLocks noGrp="1"/>
          </p:cNvSpPr>
          <p:nvPr>
            <p:ph type="title"/>
          </p:nvPr>
        </p:nvSpPr>
        <p:spPr>
          <a:xfrm>
            <a:off x="540000" y="936000"/>
            <a:ext cx="11113200" cy="720006"/>
          </a:xfrm>
        </p:spPr>
        <p:txBody>
          <a:bodyPr lIns="0"/>
          <a:lstStyle/>
          <a:p>
            <a:r>
              <a:rPr lang="en-GB" sz="4000" b="1"/>
              <a:t>Insights: Understanding participation</a:t>
            </a:r>
          </a:p>
        </p:txBody>
      </p:sp>
      <p:sp>
        <p:nvSpPr>
          <p:cNvPr id="5" name="TextBox 4">
            <a:extLst>
              <a:ext uri="{FF2B5EF4-FFF2-40B4-BE49-F238E27FC236}">
                <a16:creationId xmlns:a16="http://schemas.microsoft.com/office/drawing/2014/main" id="{7B21CC5D-A648-2AF7-6ED2-3A79BF20E3C9}"/>
              </a:ext>
            </a:extLst>
          </p:cNvPr>
          <p:cNvSpPr txBox="1"/>
          <p:nvPr/>
        </p:nvSpPr>
        <p:spPr>
          <a:xfrm>
            <a:off x="520328" y="1575606"/>
            <a:ext cx="7252072" cy="4247317"/>
          </a:xfrm>
          <a:prstGeom prst="rect">
            <a:avLst/>
          </a:prstGeom>
          <a:noFill/>
        </p:spPr>
        <p:txBody>
          <a:bodyPr wrap="square" lIns="0" tIns="0" rIns="0" bIns="0" rtlCol="0" anchor="t">
            <a:spAutoFit/>
          </a:bodyPr>
          <a:lstStyle/>
          <a:p>
            <a:pPr fontAlgn="t"/>
            <a:r>
              <a:rPr lang="en-GB" sz="1150"/>
              <a:t>Building on the market trends identified in the previous page, we explored how these opportunities translate into real-world participation. Understanding impacts across different customers is increasingly important as policy places greater emphasis on flexibility. The Clean Flexibility Roadmap, for example, sets ambitious targets based on electrification of heat and transport, but implicitly assumes widespread and effective household participation - an assumption not yet well evidenced.</a:t>
            </a:r>
          </a:p>
          <a:p>
            <a:pPr fontAlgn="t"/>
            <a:endParaRPr lang="en-GB" sz="1150"/>
          </a:p>
          <a:p>
            <a:pPr fontAlgn="t"/>
            <a:r>
              <a:rPr lang="en-GB" sz="1150"/>
              <a:t>To address this gap, we analysed participation across large-scale flexibility trials and datasets, combining behavioural insight, household characteristics, and real energy outcomes. Strong engagement in trials such as the DFS and CrowdFlex suggests </a:t>
            </a:r>
            <a:r>
              <a:rPr lang="en-GB" sz="1150" b="1">
                <a:solidFill>
                  <a:schemeClr val="accent2"/>
                </a:solidFill>
              </a:rPr>
              <a:t>consumer-led flexibility is viable at scale</a:t>
            </a:r>
            <a:r>
              <a:rPr lang="en-GB" sz="1150"/>
              <a:t>, with a broad base of willingness and capability. Participation also builds awareness, confidence, and openness to automation. However, </a:t>
            </a:r>
            <a:r>
              <a:rPr lang="en-GB" sz="1150" b="1">
                <a:solidFill>
                  <a:schemeClr val="accent2"/>
                </a:solidFill>
              </a:rPr>
              <a:t>participation and benefits are unevenly distributed</a:t>
            </a:r>
            <a:r>
              <a:rPr lang="en-GB" sz="1150"/>
              <a:t>. Higher-income, tech-owning households gain more rewards, while low energy users may bear costs but gain little. </a:t>
            </a:r>
            <a:r>
              <a:rPr lang="en-GB" sz="1150" b="1">
                <a:solidFill>
                  <a:schemeClr val="accent2"/>
                </a:solidFill>
              </a:rPr>
              <a:t>Flexibility is also not risk-neutral</a:t>
            </a:r>
            <a:r>
              <a:rPr lang="en-GB" sz="1150"/>
              <a:t>: some vulnerable households reduce essential energy use to take part, risking reduced comfort or wellbeing.</a:t>
            </a:r>
          </a:p>
          <a:p>
            <a:pPr fontAlgn="t"/>
            <a:endParaRPr lang="en-GB" sz="1150"/>
          </a:p>
          <a:p>
            <a:pPr fontAlgn="t"/>
            <a:r>
              <a:rPr lang="en-GB" sz="1150"/>
              <a:t>We also find that current flexibility markets do not fully utilise existing technologies such as batteries and storage heaters. </a:t>
            </a:r>
            <a:r>
              <a:rPr lang="en-GB" sz="1150" b="1">
                <a:solidFill>
                  <a:schemeClr val="accent2"/>
                </a:solidFill>
              </a:rPr>
              <a:t>Unlocking this potential requires innovation in products, services, and tariffs, alongside better household support</a:t>
            </a:r>
            <a:r>
              <a:rPr lang="en-GB" sz="1150"/>
              <a:t>. Barriers are not only technical</a:t>
            </a:r>
            <a:r>
              <a:rPr lang="en-GB" sz="1150" b="1">
                <a:solidFill>
                  <a:schemeClr val="accent2"/>
                </a:solidFill>
              </a:rPr>
              <a:t>: improved customer journeys, targeted support, and trusted intermediaries can widen access</a:t>
            </a:r>
            <a:r>
              <a:rPr lang="en-GB" sz="1150"/>
              <a:t>, but scaling requires investment. Policy options such as default or ‘opt-out’ participation also warrant investigation.</a:t>
            </a:r>
          </a:p>
          <a:p>
            <a:pPr fontAlgn="t"/>
            <a:endParaRPr lang="en-GB" sz="1150"/>
          </a:p>
          <a:p>
            <a:pPr fontAlgn="t"/>
            <a:r>
              <a:rPr lang="en-GB" sz="1150"/>
              <a:t>In parallel, incorporating real consumer behaviour into energy system models can improve accuracy, reveal overlooked flexibility, and support fairer network planning.</a:t>
            </a:r>
          </a:p>
          <a:p>
            <a:endParaRPr lang="en-GB" sz="1150"/>
          </a:p>
          <a:p>
            <a:r>
              <a:rPr lang="en-GB" sz="1150"/>
              <a:t>These dynamics particularly impact two key outcomes:</a:t>
            </a:r>
          </a:p>
        </p:txBody>
      </p:sp>
      <p:sp>
        <p:nvSpPr>
          <p:cNvPr id="2" name="TextBox 1">
            <a:extLst>
              <a:ext uri="{FF2B5EF4-FFF2-40B4-BE49-F238E27FC236}">
                <a16:creationId xmlns:a16="http://schemas.microsoft.com/office/drawing/2014/main" id="{D012CC32-7811-1534-6E77-BD5C8693BF0A}"/>
              </a:ext>
            </a:extLst>
          </p:cNvPr>
          <p:cNvSpPr txBox="1"/>
          <p:nvPr/>
        </p:nvSpPr>
        <p:spPr>
          <a:xfrm>
            <a:off x="1173803" y="5915943"/>
            <a:ext cx="6355080" cy="707886"/>
          </a:xfrm>
          <a:prstGeom prst="rect">
            <a:avLst/>
          </a:prstGeom>
          <a:noFill/>
        </p:spPr>
        <p:txBody>
          <a:bodyPr wrap="square" lIns="0" tIns="0" rIns="0" bIns="0" rtlCol="0">
            <a:spAutoFit/>
          </a:bodyPr>
          <a:lstStyle/>
          <a:p>
            <a:r>
              <a:rPr lang="en-GB" sz="1150" b="1"/>
              <a:t>Responsible networks</a:t>
            </a:r>
            <a:r>
              <a:rPr lang="en-GB" sz="1150"/>
              <a:t>: Uneven participation risks unfair redistribution of network costs.</a:t>
            </a:r>
          </a:p>
          <a:p>
            <a:endParaRPr lang="en-GB" sz="1150"/>
          </a:p>
          <a:p>
            <a:r>
              <a:rPr lang="en-GB" sz="1150" b="1"/>
              <a:t>Good customer outcomes</a:t>
            </a:r>
            <a:r>
              <a:rPr lang="en-GB" sz="1150"/>
              <a:t>: Without proactive action, trust and confidence, key to participation, may be undermined.</a:t>
            </a:r>
            <a:endParaRPr lang="en-GB" sz="1150" b="1">
              <a:solidFill>
                <a:srgbClr val="1C0533"/>
              </a:solidFill>
              <a:latin typeface="Corbel" panose="020B0503020204020204" pitchFamily="34" charset="0"/>
            </a:endParaRPr>
          </a:p>
        </p:txBody>
      </p:sp>
      <p:sp>
        <p:nvSpPr>
          <p:cNvPr id="3" name="TextBox 2">
            <a:extLst>
              <a:ext uri="{FF2B5EF4-FFF2-40B4-BE49-F238E27FC236}">
                <a16:creationId xmlns:a16="http://schemas.microsoft.com/office/drawing/2014/main" id="{D0736926-E8EE-8BE3-3DEC-5A8C546EE760}"/>
              </a:ext>
            </a:extLst>
          </p:cNvPr>
          <p:cNvSpPr txBox="1"/>
          <p:nvPr/>
        </p:nvSpPr>
        <p:spPr>
          <a:xfrm>
            <a:off x="8165591" y="1702805"/>
            <a:ext cx="3657448" cy="811367"/>
          </a:xfrm>
          <a:prstGeom prst="rect">
            <a:avLst/>
          </a:prstGeom>
          <a:solidFill>
            <a:schemeClr val="accent3"/>
          </a:solidFill>
        </p:spPr>
        <p:txBody>
          <a:bodyPr wrap="square" lIns="144000" tIns="36000" rIns="0" bIns="36000" rtlCol="0">
            <a:spAutoFit/>
          </a:bodyPr>
          <a:lstStyle/>
          <a:p>
            <a:r>
              <a:rPr lang="en-GB" sz="2800" b="1">
                <a:solidFill>
                  <a:schemeClr val="accent2"/>
                </a:solidFill>
                <a:latin typeface="Corbel" panose="020B0503020204020204" pitchFamily="34" charset="0"/>
              </a:rPr>
              <a:t>69% </a:t>
            </a:r>
            <a:r>
              <a:rPr lang="en-GB" sz="2000">
                <a:solidFill>
                  <a:srgbClr val="1C0533"/>
                </a:solidFill>
                <a:latin typeface="Corbel" panose="020B0503020204020204" pitchFamily="34" charset="0"/>
              </a:rPr>
              <a:t>of </a:t>
            </a:r>
            <a:r>
              <a:rPr lang="en-GB" sz="2000" err="1">
                <a:solidFill>
                  <a:srgbClr val="1C0533"/>
                </a:solidFill>
                <a:latin typeface="Corbel" panose="020B0503020204020204" pitchFamily="34" charset="0"/>
              </a:rPr>
              <a:t>CrowdFlex</a:t>
            </a:r>
            <a:r>
              <a:rPr lang="en-GB" sz="2000">
                <a:solidFill>
                  <a:srgbClr val="1C0533"/>
                </a:solidFill>
                <a:latin typeface="Corbel" panose="020B0503020204020204" pitchFamily="34" charset="0"/>
              </a:rPr>
              <a:t> participants reported a positive experience.</a:t>
            </a:r>
            <a:endParaRPr lang="en-GB" sz="2000" b="1">
              <a:solidFill>
                <a:srgbClr val="1C0533"/>
              </a:solidFill>
              <a:latin typeface="Corbel" panose="020B0503020204020204" pitchFamily="34" charset="0"/>
            </a:endParaRPr>
          </a:p>
        </p:txBody>
      </p:sp>
      <p:pic>
        <p:nvPicPr>
          <p:cNvPr id="4" name="Graphic 3">
            <a:extLst>
              <a:ext uri="{FF2B5EF4-FFF2-40B4-BE49-F238E27FC236}">
                <a16:creationId xmlns:a16="http://schemas.microsoft.com/office/drawing/2014/main" id="{FDFAA451-4D35-73AF-DD45-64D687C864F8}"/>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570286" y="5822923"/>
            <a:ext cx="360000" cy="360000"/>
          </a:xfrm>
          <a:prstGeom prst="rect">
            <a:avLst/>
          </a:prstGeom>
        </p:spPr>
      </p:pic>
      <p:pic>
        <p:nvPicPr>
          <p:cNvPr id="9" name="Graphic 8">
            <a:extLst>
              <a:ext uri="{FF2B5EF4-FFF2-40B4-BE49-F238E27FC236}">
                <a16:creationId xmlns:a16="http://schemas.microsoft.com/office/drawing/2014/main" id="{BAAB2088-6666-4866-FCFE-92063FA7F24B}"/>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70286" y="6269886"/>
            <a:ext cx="360000" cy="360000"/>
          </a:xfrm>
          <a:prstGeom prst="rect">
            <a:avLst/>
          </a:prstGeom>
        </p:spPr>
      </p:pic>
      <p:pic>
        <p:nvPicPr>
          <p:cNvPr id="17" name="Graphic 16">
            <a:extLst>
              <a:ext uri="{FF2B5EF4-FFF2-40B4-BE49-F238E27FC236}">
                <a16:creationId xmlns:a16="http://schemas.microsoft.com/office/drawing/2014/main" id="{8EBA5D37-7570-A252-DFC2-D4530952FADB}"/>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5"/>
              </a:ext>
            </a:extLst>
          </a:blip>
          <a:srcRect r="-54"/>
          <a:stretch>
            <a:fillRect/>
          </a:stretch>
        </p:blipFill>
        <p:spPr>
          <a:xfrm>
            <a:off x="8780719" y="774901"/>
            <a:ext cx="792422" cy="792000"/>
          </a:xfrm>
          <a:prstGeom prst="rect">
            <a:avLst/>
          </a:prstGeom>
        </p:spPr>
      </p:pic>
      <p:grpSp>
        <p:nvGrpSpPr>
          <p:cNvPr id="6" name="Group 5">
            <a:extLst>
              <a:ext uri="{FF2B5EF4-FFF2-40B4-BE49-F238E27FC236}">
                <a16:creationId xmlns:a16="http://schemas.microsoft.com/office/drawing/2014/main" id="{5D750BCB-1044-9669-C5FE-64FA5DA30CC1}"/>
              </a:ext>
            </a:extLst>
          </p:cNvPr>
          <p:cNvGrpSpPr/>
          <p:nvPr/>
        </p:nvGrpSpPr>
        <p:grpSpPr>
          <a:xfrm>
            <a:off x="8144225" y="2966855"/>
            <a:ext cx="3678813" cy="3601285"/>
            <a:chOff x="6041551" y="2666646"/>
            <a:chExt cx="5643221" cy="4013814"/>
          </a:xfrm>
        </p:grpSpPr>
        <p:graphicFrame>
          <p:nvGraphicFramePr>
            <p:cNvPr id="8" name="Chart 7">
              <a:extLst>
                <a:ext uri="{FF2B5EF4-FFF2-40B4-BE49-F238E27FC236}">
                  <a16:creationId xmlns:a16="http://schemas.microsoft.com/office/drawing/2014/main" id="{85322BA1-432E-6A0F-0AA9-FDCB71EE84A7}"/>
                </a:ext>
              </a:extLst>
            </p:cNvPr>
            <p:cNvGraphicFramePr>
              <a:graphicFrameLocks/>
            </p:cNvGraphicFramePr>
            <p:nvPr>
              <p:extLst>
                <p:ext uri="{D42A27DB-BD31-4B8C-83A1-F6EECF244321}">
                  <p14:modId xmlns:p14="http://schemas.microsoft.com/office/powerpoint/2010/main" val="1083730590"/>
                </p:ext>
              </p:extLst>
            </p:nvPr>
          </p:nvGraphicFramePr>
          <p:xfrm>
            <a:off x="6074326" y="3965712"/>
            <a:ext cx="5577674" cy="2425659"/>
          </p:xfrm>
          <a:graphic>
            <a:graphicData uri="http://schemas.openxmlformats.org/drawingml/2006/chart">
              <c:chart xmlns:c="http://schemas.openxmlformats.org/drawingml/2006/chart" xmlns:r="http://schemas.openxmlformats.org/officeDocument/2006/relationships" r:id="rId6"/>
            </a:graphicData>
          </a:graphic>
        </p:graphicFrame>
        <p:sp>
          <p:nvSpPr>
            <p:cNvPr id="11" name="TextBox 10">
              <a:extLst>
                <a:ext uri="{FF2B5EF4-FFF2-40B4-BE49-F238E27FC236}">
                  <a16:creationId xmlns:a16="http://schemas.microsoft.com/office/drawing/2014/main" id="{3AC21E02-4E40-A0BF-2541-2905B8476349}"/>
                </a:ext>
              </a:extLst>
            </p:cNvPr>
            <p:cNvSpPr txBox="1"/>
            <p:nvPr/>
          </p:nvSpPr>
          <p:spPr>
            <a:xfrm>
              <a:off x="6057937" y="3130658"/>
              <a:ext cx="5610448" cy="595576"/>
            </a:xfrm>
            <a:prstGeom prst="rect">
              <a:avLst/>
            </a:prstGeom>
            <a:noFill/>
          </p:spPr>
          <p:txBody>
            <a:bodyPr wrap="square" lIns="0" tIns="0" rIns="0" bIns="0" rtlCol="0">
              <a:noAutofit/>
            </a:bodyPr>
            <a:lstStyle/>
            <a:p>
              <a:pPr algn="ctr"/>
              <a:r>
                <a:rPr lang="en-GB" sz="1000">
                  <a:latin typeface="Segoe UI" panose="020B0502040204020203" pitchFamily="34" charset="0"/>
                  <a:cs typeface="Segoe UI" panose="020B0502040204020203" pitchFamily="34" charset="0"/>
                </a:rPr>
                <a:t>In constraint-managed zones, successful flexibility procurement was associated with a higher share of higher-income households. In contrast, areas where the DSO struggled to procure flexibility had a higher share of lower-income households.</a:t>
              </a:r>
            </a:p>
          </p:txBody>
        </p:sp>
        <p:sp>
          <p:nvSpPr>
            <p:cNvPr id="12" name="TextBox 11">
              <a:extLst>
                <a:ext uri="{FF2B5EF4-FFF2-40B4-BE49-F238E27FC236}">
                  <a16:creationId xmlns:a16="http://schemas.microsoft.com/office/drawing/2014/main" id="{F2F6F609-5E7B-59D9-A3B3-CBAFF15D5A60}"/>
                </a:ext>
              </a:extLst>
            </p:cNvPr>
            <p:cNvSpPr txBox="1"/>
            <p:nvPr/>
          </p:nvSpPr>
          <p:spPr>
            <a:xfrm>
              <a:off x="6041551" y="2666646"/>
              <a:ext cx="5643221" cy="411639"/>
            </a:xfrm>
            <a:prstGeom prst="rect">
              <a:avLst/>
            </a:prstGeom>
            <a:noFill/>
          </p:spPr>
          <p:txBody>
            <a:bodyPr wrap="square" lIns="0" tIns="0" rIns="0" bIns="0" rtlCol="0">
              <a:spAutoFit/>
            </a:bodyPr>
            <a:lstStyle/>
            <a:p>
              <a:pPr algn="ctr"/>
              <a:r>
                <a:rPr lang="en-GB" sz="1200" b="1">
                  <a:solidFill>
                    <a:srgbClr val="1C0533"/>
                  </a:solidFill>
                  <a:latin typeface="Segoe UI" panose="020B0502040204020203" pitchFamily="34" charset="0"/>
                  <a:cs typeface="Segoe UI" panose="020B0502040204020203" pitchFamily="34" charset="0"/>
                </a:rPr>
                <a:t>Areas with lower access to flexibility have lower average incomes</a:t>
              </a:r>
            </a:p>
          </p:txBody>
        </p:sp>
        <p:sp>
          <p:nvSpPr>
            <p:cNvPr id="13" name="TextBox 12">
              <a:extLst>
                <a:ext uri="{FF2B5EF4-FFF2-40B4-BE49-F238E27FC236}">
                  <a16:creationId xmlns:a16="http://schemas.microsoft.com/office/drawing/2014/main" id="{3D4E8A51-5EFA-DBA6-7359-9041E5B2CED2}"/>
                </a:ext>
              </a:extLst>
            </p:cNvPr>
            <p:cNvSpPr txBox="1"/>
            <p:nvPr/>
          </p:nvSpPr>
          <p:spPr>
            <a:xfrm>
              <a:off x="6096000" y="6430810"/>
              <a:ext cx="4849569" cy="249650"/>
            </a:xfrm>
            <a:prstGeom prst="rect">
              <a:avLst/>
            </a:prstGeom>
            <a:noFill/>
          </p:spPr>
          <p:txBody>
            <a:bodyPr wrap="square" lIns="0" tIns="0" rIns="0" bIns="0" rtlCol="0">
              <a:noAutofit/>
            </a:bodyPr>
            <a:lstStyle/>
            <a:p>
              <a:r>
                <a:rPr lang="en-GB" sz="900" i="1">
                  <a:latin typeface="Segoe UI" panose="020B0502040204020203" pitchFamily="34" charset="0"/>
                  <a:cs typeface="Segoe UI" panose="020B0502040204020203" pitchFamily="34" charset="0"/>
                </a:rPr>
                <a:t>Data: </a:t>
              </a:r>
              <a:r>
                <a:rPr lang="en-GB" sz="900" i="1">
                  <a:latin typeface="Segoe UI" panose="020B0502040204020203" pitchFamily="34" charset="0"/>
                  <a:cs typeface="Segoe UI" panose="020B0502040204020203" pitchFamily="34" charset="0"/>
                  <a:hlinkClick r:id="rId7"/>
                </a:rPr>
                <a:t>Access to Flexibility</a:t>
              </a:r>
              <a:r>
                <a:rPr lang="en-GB" sz="900" i="1">
                  <a:latin typeface="Segoe UI" panose="020B0502040204020203" pitchFamily="34" charset="0"/>
                  <a:cs typeface="Segoe UI" panose="020B0502040204020203" pitchFamily="34" charset="0"/>
                </a:rPr>
                <a:t> p16, 2025</a:t>
              </a:r>
              <a:endParaRPr lang="en-GB" sz="800" i="1">
                <a:latin typeface="Segoe UI" panose="020B0502040204020203" pitchFamily="34" charset="0"/>
                <a:cs typeface="Segoe UI" panose="020B0502040204020203" pitchFamily="34" charset="0"/>
              </a:endParaRPr>
            </a:p>
          </p:txBody>
        </p:sp>
      </p:grpSp>
    </p:spTree>
    <p:extLst>
      <p:ext uri="{BB962C8B-B14F-4D97-AF65-F5344CB8AC3E}">
        <p14:creationId xmlns:p14="http://schemas.microsoft.com/office/powerpoint/2010/main" val="4213022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ABBF6C35-1894-F179-1FB7-D75E22A5B04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FB0DE8D6-49C9-C4FC-CCA2-34B052F9396D}"/>
              </a:ext>
            </a:extLst>
          </p:cNvPr>
          <p:cNvSpPr>
            <a:spLocks noGrp="1"/>
          </p:cNvSpPr>
          <p:nvPr>
            <p:ph type="title"/>
          </p:nvPr>
        </p:nvSpPr>
        <p:spPr>
          <a:xfrm>
            <a:off x="540000" y="936000"/>
            <a:ext cx="11113200" cy="720006"/>
          </a:xfrm>
        </p:spPr>
        <p:txBody>
          <a:bodyPr lIns="0"/>
          <a:lstStyle/>
          <a:p>
            <a:r>
              <a:rPr lang="en-GB" sz="4000" b="1"/>
              <a:t>Insights: Smart energy advice</a:t>
            </a:r>
          </a:p>
        </p:txBody>
      </p:sp>
      <p:sp>
        <p:nvSpPr>
          <p:cNvPr id="5" name="TextBox 4">
            <a:extLst>
              <a:ext uri="{FF2B5EF4-FFF2-40B4-BE49-F238E27FC236}">
                <a16:creationId xmlns:a16="http://schemas.microsoft.com/office/drawing/2014/main" id="{E8440B93-A6E0-96BA-0314-27BA9223C0BB}"/>
              </a:ext>
            </a:extLst>
          </p:cNvPr>
          <p:cNvSpPr txBox="1"/>
          <p:nvPr/>
        </p:nvSpPr>
        <p:spPr>
          <a:xfrm>
            <a:off x="555280" y="1656006"/>
            <a:ext cx="7043334" cy="3893374"/>
          </a:xfrm>
          <a:prstGeom prst="rect">
            <a:avLst/>
          </a:prstGeom>
          <a:noFill/>
        </p:spPr>
        <p:txBody>
          <a:bodyPr wrap="square" lIns="0" tIns="0" rIns="0" bIns="0" rtlCol="0" anchor="t">
            <a:spAutoFit/>
          </a:bodyPr>
          <a:lstStyle/>
          <a:p>
            <a:r>
              <a:rPr lang="en-GB" sz="1150"/>
              <a:t>In this complex and rapidly evolving market, </a:t>
            </a:r>
            <a:r>
              <a:rPr lang="en-GB" sz="1150" b="1">
                <a:solidFill>
                  <a:srgbClr val="6B57DE"/>
                </a:solidFill>
                <a:latin typeface="Corbel"/>
              </a:rPr>
              <a:t>accessible and trustworthy advice is essential </a:t>
            </a:r>
            <a:r>
              <a:rPr lang="en-GB" sz="1150"/>
              <a:t>to help people identify suitable options and overcome capability barriers. CSE has been at the forefront of smart energy advice delivery for five years, underpinned by the Capabilities Lens. We've supported 2,680 households and increasingly focus on supporting grant-funded retrofit journeys, reflecting recognition that advice is essential to ensure intended outcomes.</a:t>
            </a:r>
          </a:p>
          <a:p>
            <a:endParaRPr lang="en-GB" sz="1150"/>
          </a:p>
          <a:p>
            <a:r>
              <a:rPr lang="en-GB" sz="1150"/>
              <a:t>Our advice work has shown that </a:t>
            </a:r>
            <a:r>
              <a:rPr lang="en-GB" sz="1150" b="1">
                <a:solidFill>
                  <a:srgbClr val="6B57DE"/>
                </a:solidFill>
                <a:latin typeface="Corbel" panose="020B0503020204020204" pitchFamily="34" charset="0"/>
              </a:rPr>
              <a:t>financial barriers continue to limit access </a:t>
            </a:r>
            <a:r>
              <a:rPr lang="en-GB" sz="1150"/>
              <a:t>to smart energy technologies. Many households cannot afford upfront costs. Uncertainty around impacts on bills also undermines confidence, reducing uptake and reinforcing distrust. New funding through the Warm Homes Plan and Fund offers opportunities, but </a:t>
            </a:r>
            <a:r>
              <a:rPr lang="en-GB" sz="1150" b="1">
                <a:solidFill>
                  <a:srgbClr val="6B57DE"/>
                </a:solidFill>
                <a:latin typeface="Corbel" panose="020B0503020204020204" pitchFamily="34" charset="0"/>
              </a:rPr>
              <a:t>effectiveness will depend on how funding, delivery, and advice are integrated</a:t>
            </a:r>
            <a:r>
              <a:rPr lang="en-GB" sz="1150"/>
              <a:t>. Without this, participation will remain skewed towards those with greater financial capacity: both for capital costs and potential financial risk. </a:t>
            </a:r>
          </a:p>
          <a:p>
            <a:endParaRPr lang="en-GB" sz="1150"/>
          </a:p>
          <a:p>
            <a:r>
              <a:rPr lang="en-GB" sz="1150"/>
              <a:t>At the same time, </a:t>
            </a:r>
            <a:r>
              <a:rPr lang="en-GB" sz="1150" b="1">
                <a:solidFill>
                  <a:srgbClr val="6B57DE"/>
                </a:solidFill>
                <a:latin typeface="Corbel"/>
              </a:rPr>
              <a:t>complexity and distrust remain major barriers</a:t>
            </a:r>
            <a:r>
              <a:rPr lang="en-GB" sz="1150"/>
              <a:t>. Evidence from the advice sector highlights that many households are wary of adopting new technologies due to perceived risks, time commitments, complex processes and uncertainty about outcomes. These concerns are particularly pronounced among those in vulnerable circumstances. Evaluation of our Smart Energy Action Plan project shows the significant </a:t>
            </a:r>
            <a:r>
              <a:rPr lang="en-GB" sz="1150" b="1">
                <a:solidFill>
                  <a:srgbClr val="6B57DE"/>
                </a:solidFill>
                <a:latin typeface="Corbel"/>
              </a:rPr>
              <a:t>impact of impartial, tailored advice on understanding and behaviour</a:t>
            </a:r>
            <a:r>
              <a:rPr lang="en-GB" sz="1150"/>
              <a:t>: 93% of participants reported increased knowledge of smart energy options​ and 75% planned to take at least one recommended action​. But provision is insufficient to meet demand and the </a:t>
            </a:r>
            <a:r>
              <a:rPr lang="en-GB" sz="1150" b="1">
                <a:solidFill>
                  <a:srgbClr val="6B57DE"/>
                </a:solidFill>
                <a:latin typeface="Corbel"/>
              </a:rPr>
              <a:t>effectiveness of the advice sector depends not only on funding, but on ongoing capability development</a:t>
            </a:r>
            <a:r>
              <a:rPr lang="en-GB" sz="1150"/>
              <a:t>. </a:t>
            </a:r>
          </a:p>
          <a:p>
            <a:endParaRPr lang="en-GB" sz="1150"/>
          </a:p>
          <a:p>
            <a:r>
              <a:rPr lang="en-GB" sz="1150"/>
              <a:t>Without action, these risks will particularly limit three key outcomes:</a:t>
            </a:r>
          </a:p>
        </p:txBody>
      </p:sp>
      <p:sp>
        <p:nvSpPr>
          <p:cNvPr id="2" name="TextBox 1">
            <a:extLst>
              <a:ext uri="{FF2B5EF4-FFF2-40B4-BE49-F238E27FC236}">
                <a16:creationId xmlns:a16="http://schemas.microsoft.com/office/drawing/2014/main" id="{D4407600-D487-ACE7-DEB1-D3C41643F306}"/>
              </a:ext>
            </a:extLst>
          </p:cNvPr>
          <p:cNvSpPr txBox="1"/>
          <p:nvPr/>
        </p:nvSpPr>
        <p:spPr>
          <a:xfrm>
            <a:off x="540000" y="5796170"/>
            <a:ext cx="8393688" cy="777136"/>
          </a:xfrm>
          <a:prstGeom prst="rect">
            <a:avLst/>
          </a:prstGeom>
          <a:noFill/>
        </p:spPr>
        <p:txBody>
          <a:bodyPr wrap="square" lIns="0" tIns="0" rIns="0" bIns="0" rtlCol="0">
            <a:spAutoFit/>
          </a:bodyPr>
          <a:lstStyle/>
          <a:p>
            <a:pPr fontAlgn="base"/>
            <a:r>
              <a:rPr lang="en-GB" sz="1150" b="1"/>
              <a:t>A diverse market:</a:t>
            </a:r>
            <a:r>
              <a:rPr lang="en-GB" sz="1150"/>
              <a:t> Without greater funding, people with lower incomes will remain excluded from the smart energy market.</a:t>
            </a:r>
            <a:r>
              <a:rPr lang="en-US" sz="1150"/>
              <a:t>​</a:t>
            </a:r>
          </a:p>
          <a:p>
            <a:pPr fontAlgn="base"/>
            <a:endParaRPr lang="en-US" sz="800"/>
          </a:p>
          <a:p>
            <a:pPr fontAlgn="base"/>
            <a:r>
              <a:rPr lang="en-GB" sz="1150"/>
              <a:t>Good</a:t>
            </a:r>
            <a:r>
              <a:rPr lang="en-GB" sz="1150" b="1"/>
              <a:t> customer outcomes</a:t>
            </a:r>
            <a:r>
              <a:rPr lang="en-GB" sz="1150"/>
              <a:t>: Without tailored support there is a risk that good outcomes are not achieved from grant or loan funded installs. </a:t>
            </a:r>
          </a:p>
          <a:p>
            <a:pPr fontAlgn="base"/>
            <a:endParaRPr lang="en-GB" sz="800" b="1"/>
          </a:p>
          <a:p>
            <a:pPr fontAlgn="base"/>
            <a:r>
              <a:rPr lang="en-GB" sz="1150" b="1"/>
              <a:t>Confident consumers</a:t>
            </a:r>
            <a:r>
              <a:rPr lang="en-GB" sz="1150"/>
              <a:t>: Without support, many households will not have the confidence, trust and willingness to engage.</a:t>
            </a:r>
            <a:endParaRPr lang="en-US" sz="1150"/>
          </a:p>
        </p:txBody>
      </p:sp>
      <p:pic>
        <p:nvPicPr>
          <p:cNvPr id="4" name="Graphic 3">
            <a:extLst>
              <a:ext uri="{FF2B5EF4-FFF2-40B4-BE49-F238E27FC236}">
                <a16:creationId xmlns:a16="http://schemas.microsoft.com/office/drawing/2014/main" id="{14042D61-1CA7-2300-916C-13F80B311209}"/>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012803" y="6346426"/>
            <a:ext cx="360000" cy="360000"/>
          </a:xfrm>
          <a:prstGeom prst="rect">
            <a:avLst/>
          </a:prstGeom>
        </p:spPr>
      </p:pic>
      <p:pic>
        <p:nvPicPr>
          <p:cNvPr id="8" name="Graphic 7">
            <a:extLst>
              <a:ext uri="{FF2B5EF4-FFF2-40B4-BE49-F238E27FC236}">
                <a16:creationId xmlns:a16="http://schemas.microsoft.com/office/drawing/2014/main" id="{6A666DF4-7175-1C0E-3BC0-E7467017C82C}"/>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9017632" y="5951639"/>
            <a:ext cx="360000" cy="360000"/>
          </a:xfrm>
          <a:prstGeom prst="rect">
            <a:avLst/>
          </a:prstGeom>
        </p:spPr>
      </p:pic>
      <p:pic>
        <p:nvPicPr>
          <p:cNvPr id="9" name="Graphic 8">
            <a:extLst>
              <a:ext uri="{FF2B5EF4-FFF2-40B4-BE49-F238E27FC236}">
                <a16:creationId xmlns:a16="http://schemas.microsoft.com/office/drawing/2014/main" id="{95BFD034-29F3-B95E-1FD8-9BE61217C026}"/>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8976741" y="5591639"/>
            <a:ext cx="360000" cy="360000"/>
          </a:xfrm>
          <a:prstGeom prst="rect">
            <a:avLst/>
          </a:prstGeom>
        </p:spPr>
      </p:pic>
      <p:pic>
        <p:nvPicPr>
          <p:cNvPr id="11" name="Graphic 10">
            <a:extLst>
              <a:ext uri="{FF2B5EF4-FFF2-40B4-BE49-F238E27FC236}">
                <a16:creationId xmlns:a16="http://schemas.microsoft.com/office/drawing/2014/main" id="{6C3FC450-7EB5-7B8F-4869-16C1B1E674E4}"/>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7124590" y="794187"/>
            <a:ext cx="792000" cy="792000"/>
          </a:xfrm>
          <a:prstGeom prst="rect">
            <a:avLst/>
          </a:prstGeom>
        </p:spPr>
      </p:pic>
      <p:pic>
        <p:nvPicPr>
          <p:cNvPr id="3" name="Picture 2">
            <a:extLst>
              <a:ext uri="{FF2B5EF4-FFF2-40B4-BE49-F238E27FC236}">
                <a16:creationId xmlns:a16="http://schemas.microsoft.com/office/drawing/2014/main" id="{E16D373D-1A5A-50F8-1661-159EF5CA9933}"/>
              </a:ext>
            </a:extLst>
          </p:cNvPr>
          <p:cNvPicPr>
            <a:picLocks noChangeAspect="1"/>
          </p:cNvPicPr>
          <p:nvPr/>
        </p:nvPicPr>
        <p:blipFill>
          <a:blip r:embed="rId7"/>
          <a:stretch>
            <a:fillRect/>
          </a:stretch>
        </p:blipFill>
        <p:spPr>
          <a:xfrm>
            <a:off x="7836739" y="1960160"/>
            <a:ext cx="4355261" cy="2538138"/>
          </a:xfrm>
          <a:prstGeom prst="rect">
            <a:avLst/>
          </a:prstGeom>
        </p:spPr>
      </p:pic>
      <p:sp>
        <p:nvSpPr>
          <p:cNvPr id="12" name="TextBox 11">
            <a:extLst>
              <a:ext uri="{FF2B5EF4-FFF2-40B4-BE49-F238E27FC236}">
                <a16:creationId xmlns:a16="http://schemas.microsoft.com/office/drawing/2014/main" id="{C5CB200E-A718-206D-881E-B285AE8BFB5E}"/>
              </a:ext>
            </a:extLst>
          </p:cNvPr>
          <p:cNvSpPr txBox="1"/>
          <p:nvPr/>
        </p:nvSpPr>
        <p:spPr>
          <a:xfrm>
            <a:off x="7916590" y="4498298"/>
            <a:ext cx="4114800" cy="338554"/>
          </a:xfrm>
          <a:prstGeom prst="rect">
            <a:avLst/>
          </a:prstGeom>
          <a:noFill/>
        </p:spPr>
        <p:txBody>
          <a:bodyPr wrap="square" lIns="0" tIns="0" rIns="0" bIns="0" rtlCol="0">
            <a:spAutoFit/>
          </a:bodyPr>
          <a:lstStyle/>
          <a:p>
            <a:r>
              <a:rPr lang="en-GB" sz="1100"/>
              <a:t>Our analysis - shown above - highlights the value of good advice for heat pump users. </a:t>
            </a:r>
          </a:p>
        </p:txBody>
      </p:sp>
    </p:spTree>
    <p:extLst>
      <p:ext uri="{BB962C8B-B14F-4D97-AF65-F5344CB8AC3E}">
        <p14:creationId xmlns:p14="http://schemas.microsoft.com/office/powerpoint/2010/main" val="137984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9A350C50-1216-05A5-3394-869078DDB147}"/>
            </a:ext>
          </a:extLst>
        </p:cNvPr>
        <p:cNvGrpSpPr/>
        <p:nvPr/>
      </p:nvGrpSpPr>
      <p:grpSpPr>
        <a:xfrm>
          <a:off x="0" y="0"/>
          <a:ext cx="0" cy="0"/>
          <a:chOff x="0" y="0"/>
          <a:chExt cx="0" cy="0"/>
        </a:xfrm>
      </p:grpSpPr>
      <p:sp>
        <p:nvSpPr>
          <p:cNvPr id="42" name="Title 1">
            <a:extLst>
              <a:ext uri="{FF2B5EF4-FFF2-40B4-BE49-F238E27FC236}">
                <a16:creationId xmlns:a16="http://schemas.microsoft.com/office/drawing/2014/main" id="{BC8132A2-514A-BC27-2C99-37F0EF304D57}"/>
              </a:ext>
            </a:extLst>
          </p:cNvPr>
          <p:cNvSpPr txBox="1">
            <a:spLocks noGrp="1"/>
          </p:cNvSpPr>
          <p:nvPr>
            <p:ph type="title" idx="4294967295"/>
          </p:nvPr>
        </p:nvSpPr>
        <p:spPr>
          <a:xfrm>
            <a:off x="540000" y="936000"/>
            <a:ext cx="11113200" cy="720006"/>
          </a:xfrm>
          <a:prstGeom prst="rect">
            <a:avLst/>
          </a:prstGeom>
          <a:noFill/>
          <a:ln>
            <a:noFill/>
            <a:prstDash/>
          </a:ln>
          <a:effectLst/>
        </p:spPr>
        <p:txBody>
          <a:bodyPr rot="0" spcFirstLastPara="0" vertOverflow="overflow" horzOverflow="overflow" vert="horz" wrap="square" lIns="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5400" b="1"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a:ln>
                  <a:noFill/>
                </a:ln>
                <a:solidFill>
                  <a:sysClr val="windowText" lastClr="000000"/>
                </a:solidFill>
                <a:effectLst/>
                <a:uLnTx/>
                <a:uFillTx/>
                <a:latin typeface="Corbel" panose="020B0503020204020204"/>
                <a:ea typeface="+mj-ea"/>
                <a:cs typeface="+mj-cs"/>
              </a:rPr>
              <a:t>Recommendations</a:t>
            </a:r>
          </a:p>
        </p:txBody>
      </p:sp>
      <p:sp>
        <p:nvSpPr>
          <p:cNvPr id="33" name="Rectangle 32">
            <a:extLst>
              <a:ext uri="{FF2B5EF4-FFF2-40B4-BE49-F238E27FC236}">
                <a16:creationId xmlns:a16="http://schemas.microsoft.com/office/drawing/2014/main" id="{A1173F7F-94F5-31E9-A691-EE398B944022}"/>
              </a:ext>
              <a:ext uri="{C183D7F6-B498-43B3-948B-1728B52AA6E4}">
                <adec:decorative xmlns:adec="http://schemas.microsoft.com/office/drawing/2017/decorative" val="1"/>
              </a:ext>
            </a:extLst>
          </p:cNvPr>
          <p:cNvSpPr/>
          <p:nvPr/>
        </p:nvSpPr>
        <p:spPr>
          <a:xfrm>
            <a:off x="540000" y="1656006"/>
            <a:ext cx="5556000" cy="4639778"/>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4" name="Rectangle 33">
            <a:extLst>
              <a:ext uri="{FF2B5EF4-FFF2-40B4-BE49-F238E27FC236}">
                <a16:creationId xmlns:a16="http://schemas.microsoft.com/office/drawing/2014/main" id="{50F98FDB-E578-8029-AAE0-86941A89AB52}"/>
              </a:ext>
              <a:ext uri="{C183D7F6-B498-43B3-948B-1728B52AA6E4}">
                <adec:decorative xmlns:adec="http://schemas.microsoft.com/office/drawing/2017/decorative" val="1"/>
              </a:ext>
            </a:extLst>
          </p:cNvPr>
          <p:cNvSpPr/>
          <p:nvPr/>
        </p:nvSpPr>
        <p:spPr>
          <a:xfrm>
            <a:off x="6096000" y="1656006"/>
            <a:ext cx="5556000" cy="4639776"/>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5" name="TextBox 34">
            <a:extLst>
              <a:ext uri="{FF2B5EF4-FFF2-40B4-BE49-F238E27FC236}">
                <a16:creationId xmlns:a16="http://schemas.microsoft.com/office/drawing/2014/main" id="{BDA32830-FA37-6591-20AE-850954E6E56E}"/>
              </a:ext>
            </a:extLst>
          </p:cNvPr>
          <p:cNvSpPr txBox="1"/>
          <p:nvPr/>
        </p:nvSpPr>
        <p:spPr>
          <a:xfrm>
            <a:off x="540000" y="1746000"/>
            <a:ext cx="5556000" cy="40934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a:ln>
                  <a:noFill/>
                </a:ln>
                <a:solidFill>
                  <a:prstClr val="black"/>
                </a:solidFill>
                <a:effectLst/>
                <a:uLnTx/>
                <a:uFillTx/>
                <a:latin typeface="Corbel" panose="020B0503020204020204" pitchFamily="34" charset="0"/>
                <a:ea typeface="+mn-ea"/>
                <a:cs typeface="+mn-cs"/>
              </a:rPr>
              <a:t>	</a:t>
            </a:r>
            <a:r>
              <a:rPr kumimoji="0" lang="en-GB" sz="2400" b="1" i="0" u="none" strike="noStrike" kern="1200" cap="none" spc="0" normalizeH="0" baseline="0" noProof="0">
                <a:ln>
                  <a:noFill/>
                </a:ln>
                <a:solidFill>
                  <a:prstClr val="black"/>
                </a:solidFill>
                <a:effectLst/>
                <a:uLnTx/>
                <a:uFillTx/>
                <a:latin typeface="Corbel" panose="020B0503020204020204" pitchFamily="34" charset="0"/>
                <a:ea typeface="+mn-ea"/>
                <a:cs typeface="+mn-cs"/>
              </a:rPr>
              <a:t>Responsible Networks</a:t>
            </a:r>
          </a:p>
          <a:p>
            <a:pPr lvl="0">
              <a:defRPr/>
            </a:pPr>
            <a:endParaRPr lang="en-GB" sz="1200">
              <a:latin typeface="Corbel" panose="020B0503020204020204" pitchFamily="34" charset="0"/>
            </a:endParaRPr>
          </a:p>
          <a:p>
            <a:pPr lvl="0">
              <a:defRPr/>
            </a:pPr>
            <a:r>
              <a:rPr lang="en-GB" sz="1150">
                <a:latin typeface="Corbel" panose="020B0503020204020204" pitchFamily="34" charset="0"/>
              </a:rPr>
              <a:t>To help strengthen outcomes around responsible networks so that system operators are delivering greener electricity at costs as low as possible and are responsible in their procurement of flexibility, we recommend:</a:t>
            </a:r>
          </a:p>
          <a:p>
            <a:pPr lvl="0">
              <a:defRPr/>
            </a:pPr>
            <a:endParaRPr lang="en-GB" sz="1150">
              <a:latin typeface="Corbel" panose="020B0503020204020204" pitchFamily="34" charset="0"/>
            </a:endParaRPr>
          </a:p>
          <a:p>
            <a:pPr lvl="0">
              <a:defRPr/>
            </a:pPr>
            <a:r>
              <a:rPr lang="en-GB" sz="1150" b="1">
                <a:latin typeface="Corbel" panose="020B0503020204020204" pitchFamily="34" charset="0"/>
              </a:rPr>
              <a:t>Short Term (Next 12 months)</a:t>
            </a:r>
          </a:p>
          <a:p>
            <a:pPr lvl="0">
              <a:defRPr/>
            </a:pPr>
            <a:endParaRPr lang="en-GB" sz="1150" b="1">
              <a:latin typeface="Corbel" panose="020B0503020204020204" pitchFamily="34" charset="0"/>
            </a:endParaRPr>
          </a:p>
          <a:p>
            <a:pPr marL="228600" lvl="0" indent="-228600">
              <a:spcAft>
                <a:spcPts val="600"/>
              </a:spcAft>
              <a:buFont typeface="+mj-lt"/>
              <a:buAutoNum type="arabicPeriod"/>
              <a:defRPr/>
            </a:pPr>
            <a:r>
              <a:rPr lang="en-GB" sz="1150">
                <a:latin typeface="Corbel" panose="020B0503020204020204" pitchFamily="34" charset="0"/>
              </a:rPr>
              <a:t>DNO’s to develop their enhanced co-ordinator role to enable trusted intermediaries in promoting flexibility, storage and demand side management, actively identifying underutilised sources. </a:t>
            </a:r>
          </a:p>
          <a:p>
            <a:pPr marL="228600" lvl="0" indent="-228600">
              <a:spcAft>
                <a:spcPts val="600"/>
              </a:spcAft>
              <a:buFont typeface="+mj-lt"/>
              <a:buAutoNum type="arabicPeriod"/>
              <a:defRPr/>
            </a:pPr>
            <a:r>
              <a:rPr lang="en-GB" sz="1150">
                <a:latin typeface="Corbel" panose="020B0503020204020204" pitchFamily="34" charset="0"/>
              </a:rPr>
              <a:t>Network and System operators to integrate consumer capability data into system modelling. </a:t>
            </a:r>
          </a:p>
          <a:p>
            <a:pPr lvl="0">
              <a:spcAft>
                <a:spcPts val="600"/>
              </a:spcAft>
              <a:defRPr/>
            </a:pPr>
            <a:endParaRPr lang="en-GB" sz="1150" b="1">
              <a:latin typeface="Corbel" panose="020B0503020204020204" pitchFamily="34" charset="0"/>
            </a:endParaRPr>
          </a:p>
          <a:p>
            <a:pPr lvl="0">
              <a:spcAft>
                <a:spcPts val="600"/>
              </a:spcAft>
              <a:defRPr/>
            </a:pPr>
            <a:r>
              <a:rPr lang="en-GB" sz="1150" b="1">
                <a:latin typeface="Corbel" panose="020B0503020204020204" pitchFamily="34" charset="0"/>
              </a:rPr>
              <a:t>Medium Term (1 – 3 years)</a:t>
            </a:r>
          </a:p>
          <a:p>
            <a:pPr marL="342900" lvl="0" indent="-342900">
              <a:spcAft>
                <a:spcPts val="600"/>
              </a:spcAft>
              <a:buFont typeface="+mj-lt"/>
              <a:buAutoNum type="arabicPeriod" startAt="3"/>
              <a:defRPr/>
            </a:pPr>
            <a:r>
              <a:rPr lang="en-GB" sz="1150">
                <a:latin typeface="Corbel" panose="020B0503020204020204" pitchFamily="34" charset="0"/>
              </a:rPr>
              <a:t>Government to establish mechanisms to share flexibility benefits. Transparent mechanisms are needed to measure and distribute the savings from consumer-led flexibility to those who are not directly earning rewards.</a:t>
            </a:r>
            <a:endParaRPr lang="en-GB" sz="1150">
              <a:solidFill>
                <a:prstClr val="black"/>
              </a:solidFill>
              <a:latin typeface="Corbel" panose="020B0503020204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a:ln>
                <a:noFill/>
              </a:ln>
              <a:solidFill>
                <a:prstClr val="black"/>
              </a:solidFill>
              <a:effectLst/>
              <a:uLnTx/>
              <a:uFillTx/>
              <a:latin typeface="Corbel" panose="020B0503020204020204" pitchFamily="34" charset="0"/>
              <a:ea typeface="+mn-ea"/>
              <a:cs typeface="+mn-cs"/>
            </a:endParaRPr>
          </a:p>
        </p:txBody>
      </p:sp>
      <p:sp>
        <p:nvSpPr>
          <p:cNvPr id="36" name="TextBox 35">
            <a:extLst>
              <a:ext uri="{FF2B5EF4-FFF2-40B4-BE49-F238E27FC236}">
                <a16:creationId xmlns:a16="http://schemas.microsoft.com/office/drawing/2014/main" id="{6EA8306D-7F8E-B0CE-2A22-47C5957D68B7}"/>
              </a:ext>
            </a:extLst>
          </p:cNvPr>
          <p:cNvSpPr txBox="1"/>
          <p:nvPr/>
        </p:nvSpPr>
        <p:spPr>
          <a:xfrm>
            <a:off x="6094800" y="1746000"/>
            <a:ext cx="5556000" cy="305468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a:ln>
                  <a:noFill/>
                </a:ln>
                <a:solidFill>
                  <a:schemeClr val="bg2"/>
                </a:solidFill>
                <a:effectLst/>
                <a:uLnTx/>
                <a:uFillTx/>
                <a:latin typeface="Corbel" panose="020B0503020204020204" pitchFamily="34" charset="0"/>
              </a:rPr>
              <a:t>	</a:t>
            </a:r>
            <a:r>
              <a:rPr kumimoji="0" lang="en-GB" sz="2400" b="1" i="0" u="none" strike="noStrike" kern="1200" cap="none" spc="0" normalizeH="0" baseline="0" noProof="0">
                <a:ln>
                  <a:noFill/>
                </a:ln>
                <a:solidFill>
                  <a:schemeClr val="bg2"/>
                </a:solidFill>
                <a:effectLst/>
                <a:uLnTx/>
                <a:uFillTx/>
                <a:latin typeface="Corbel" panose="020B0503020204020204" pitchFamily="34" charset="0"/>
              </a:rPr>
              <a:t>A Diverse Market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a:ln>
                <a:noFill/>
              </a:ln>
              <a:solidFill>
                <a:schemeClr val="bg2"/>
              </a:solidFill>
              <a:effectLst/>
              <a:uLnTx/>
              <a:uFillTx/>
              <a:latin typeface="Corbel" panose="020B0503020204020204" pitchFamily="34" charset="0"/>
            </a:endParaRPr>
          </a:p>
          <a:p>
            <a:r>
              <a:rPr lang="en-GB" sz="1150">
                <a:solidFill>
                  <a:schemeClr val="bg2"/>
                </a:solidFill>
                <a:latin typeface="Corbel" panose="020B0503020204020204" pitchFamily="34" charset="0"/>
              </a:rPr>
              <a:t>To help progress towards a diverse market in which we see smart tariffs, products and services that work for people with a variety of needs, or less income, we recommend:</a:t>
            </a:r>
          </a:p>
          <a:p>
            <a:endParaRPr lang="en-GB" sz="1150">
              <a:solidFill>
                <a:schemeClr val="bg2"/>
              </a:solidFill>
              <a:latin typeface="Corbel" panose="020B0503020204020204" pitchFamily="34" charset="0"/>
            </a:endParaRPr>
          </a:p>
          <a:p>
            <a:r>
              <a:rPr lang="en-GB" sz="1150" b="1">
                <a:solidFill>
                  <a:schemeClr val="bg2"/>
                </a:solidFill>
                <a:latin typeface="Corbel" panose="020B0503020204020204" pitchFamily="34" charset="0"/>
              </a:rPr>
              <a:t>Short Term (Next 12 months)</a:t>
            </a:r>
          </a:p>
          <a:p>
            <a:endParaRPr lang="en-GB" sz="1150" b="1">
              <a:solidFill>
                <a:schemeClr val="bg2"/>
              </a:solidFill>
              <a:latin typeface="Corbel" panose="020B0503020204020204" pitchFamily="34" charset="0"/>
            </a:endParaRPr>
          </a:p>
          <a:p>
            <a:pPr marL="342900" indent="-342900">
              <a:buFont typeface="+mj-lt"/>
              <a:buAutoNum type="arabicPeriod"/>
            </a:pPr>
            <a:r>
              <a:rPr lang="en-GB" sz="1150">
                <a:solidFill>
                  <a:schemeClr val="bg2"/>
                </a:solidFill>
                <a:latin typeface="Corbel" panose="020B0503020204020204" pitchFamily="34" charset="0"/>
              </a:rPr>
              <a:t>Government to ensure that the Warm Homes Plan delivers greater, targeted and long-term funding for people in fuel poverty and vulnerable situations.</a:t>
            </a:r>
          </a:p>
          <a:p>
            <a:pPr marL="342900" indent="-342900">
              <a:buFont typeface="+mj-lt"/>
              <a:buAutoNum type="arabicPeriod"/>
            </a:pPr>
            <a:endParaRPr lang="en-GB" sz="1150">
              <a:solidFill>
                <a:schemeClr val="bg2"/>
              </a:solidFill>
              <a:latin typeface="Corbel" panose="020B0503020204020204" pitchFamily="34" charset="0"/>
            </a:endParaRPr>
          </a:p>
          <a:p>
            <a:pPr marL="342900" indent="-342900">
              <a:buFont typeface="+mj-lt"/>
              <a:buAutoNum type="arabicPeriod"/>
            </a:pPr>
            <a:r>
              <a:rPr lang="en-GB" sz="1150">
                <a:solidFill>
                  <a:schemeClr val="bg2"/>
                </a:solidFill>
                <a:latin typeface="Corbel" panose="020B0503020204020204" pitchFamily="34" charset="0"/>
              </a:rPr>
              <a:t>Government to move ahead with plans to provide more formal market monitoring of smart energy offers.</a:t>
            </a:r>
          </a:p>
          <a:p>
            <a:pPr marL="342900" indent="-342900">
              <a:buFont typeface="+mj-lt"/>
              <a:buAutoNum type="arabicPeriod"/>
            </a:pPr>
            <a:endParaRPr lang="en-GB" sz="1150">
              <a:solidFill>
                <a:schemeClr val="bg2"/>
              </a:solidFill>
              <a:latin typeface="Corbel" panose="020B0503020204020204" pitchFamily="34" charset="0"/>
            </a:endParaRPr>
          </a:p>
          <a:p>
            <a:pPr marL="342900" indent="-342900">
              <a:buFont typeface="+mj-lt"/>
              <a:buAutoNum type="arabicPeriod"/>
            </a:pPr>
            <a:r>
              <a:rPr lang="en-GB" sz="1150">
                <a:solidFill>
                  <a:schemeClr val="bg2"/>
                </a:solidFill>
                <a:latin typeface="Corbel" panose="020B0503020204020204" pitchFamily="34" charset="0"/>
              </a:rPr>
              <a:t>Offer providers to develop further inclusive innovation aimed at everyday consumers.</a:t>
            </a:r>
            <a:endParaRPr kumimoji="0" lang="en-GB" sz="1100" b="0" i="0" u="none" strike="noStrike" kern="1200" cap="none" spc="0" normalizeH="0" baseline="0" noProof="0">
              <a:ln>
                <a:noFill/>
              </a:ln>
              <a:solidFill>
                <a:schemeClr val="bg2"/>
              </a:solidFill>
              <a:effectLst/>
              <a:uLnTx/>
              <a:uFillTx/>
              <a:latin typeface="Corbel" panose="020B0503020204020204" pitchFamily="34" charset="0"/>
            </a:endParaRPr>
          </a:p>
        </p:txBody>
      </p:sp>
      <p:pic>
        <p:nvPicPr>
          <p:cNvPr id="37" name="Graphic 36">
            <a:extLst>
              <a:ext uri="{FF2B5EF4-FFF2-40B4-BE49-F238E27FC236}">
                <a16:creationId xmlns:a16="http://schemas.microsoft.com/office/drawing/2014/main" id="{242C084B-734E-427F-0ADF-81A6F312660F}"/>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720000" y="1685816"/>
            <a:ext cx="612000" cy="612000"/>
          </a:xfrm>
          <a:prstGeom prst="rect">
            <a:avLst/>
          </a:prstGeom>
        </p:spPr>
      </p:pic>
      <p:grpSp>
        <p:nvGrpSpPr>
          <p:cNvPr id="38" name="Group 37">
            <a:extLst>
              <a:ext uri="{FF2B5EF4-FFF2-40B4-BE49-F238E27FC236}">
                <a16:creationId xmlns:a16="http://schemas.microsoft.com/office/drawing/2014/main" id="{5B457F2D-2867-EDA3-5AE6-05B6597F1D0A}"/>
              </a:ext>
              <a:ext uri="{C183D7F6-B498-43B3-948B-1728B52AA6E4}">
                <adec:decorative xmlns:adec="http://schemas.microsoft.com/office/drawing/2017/decorative" val="1"/>
              </a:ext>
            </a:extLst>
          </p:cNvPr>
          <p:cNvGrpSpPr/>
          <p:nvPr/>
        </p:nvGrpSpPr>
        <p:grpSpPr>
          <a:xfrm>
            <a:off x="540000" y="328226"/>
            <a:ext cx="11113200" cy="444028"/>
            <a:chOff x="540000" y="328226"/>
            <a:chExt cx="11113200" cy="444028"/>
          </a:xfrm>
        </p:grpSpPr>
        <p:pic>
          <p:nvPicPr>
            <p:cNvPr id="39" name="Picture 38" descr="A purple fan shaped logo&#10;&#10;Description automatically generated">
              <a:extLst>
                <a:ext uri="{FF2B5EF4-FFF2-40B4-BE49-F238E27FC236}">
                  <a16:creationId xmlns:a16="http://schemas.microsoft.com/office/drawing/2014/main" id="{FB9A4948-58F4-E634-459E-2E8AC3EA710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906194" y="328226"/>
              <a:ext cx="680260" cy="347635"/>
            </a:xfrm>
            <a:prstGeom prst="rect">
              <a:avLst/>
            </a:prstGeom>
          </p:spPr>
        </p:pic>
        <p:cxnSp>
          <p:nvCxnSpPr>
            <p:cNvPr id="40" name="Straight Connector 39">
              <a:extLst>
                <a:ext uri="{FF2B5EF4-FFF2-40B4-BE49-F238E27FC236}">
                  <a16:creationId xmlns:a16="http://schemas.microsoft.com/office/drawing/2014/main" id="{37D7ED97-859C-8D55-BE11-BCB72B5A622A}"/>
                </a:ext>
              </a:extLst>
            </p:cNvPr>
            <p:cNvCxnSpPr>
              <a:cxnSpLocks/>
            </p:cNvCxnSpPr>
            <p:nvPr userDrawn="1"/>
          </p:nvCxnSpPr>
          <p:spPr>
            <a:xfrm>
              <a:off x="540000" y="772254"/>
              <a:ext cx="11113200" cy="0"/>
            </a:xfrm>
            <a:prstGeom prst="line">
              <a:avLst/>
            </a:prstGeom>
            <a:ln w="12700"/>
          </p:spPr>
          <p:style>
            <a:lnRef idx="2">
              <a:schemeClr val="dk1"/>
            </a:lnRef>
            <a:fillRef idx="0">
              <a:schemeClr val="dk1"/>
            </a:fillRef>
            <a:effectRef idx="1">
              <a:schemeClr val="dk1"/>
            </a:effectRef>
            <a:fontRef idx="minor">
              <a:schemeClr val="tx1"/>
            </a:fontRef>
          </p:style>
        </p:cxnSp>
      </p:grpSp>
      <p:pic>
        <p:nvPicPr>
          <p:cNvPr id="41" name="Graphic 40">
            <a:extLst>
              <a:ext uri="{FF2B5EF4-FFF2-40B4-BE49-F238E27FC236}">
                <a16:creationId xmlns:a16="http://schemas.microsoft.com/office/drawing/2014/main" id="{64D07406-F23C-B582-9F3C-80EAA2D05A87}"/>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6276000" y="1658816"/>
            <a:ext cx="612000" cy="612000"/>
          </a:xfrm>
          <a:prstGeom prst="rect">
            <a:avLst/>
          </a:prstGeom>
        </p:spPr>
      </p:pic>
    </p:spTree>
    <p:extLst>
      <p:ext uri="{BB962C8B-B14F-4D97-AF65-F5344CB8AC3E}">
        <p14:creationId xmlns:p14="http://schemas.microsoft.com/office/powerpoint/2010/main" val="3166653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DC565E67-64D3-A452-CB68-6E47DC210583}"/>
            </a:ext>
          </a:extLst>
        </p:cNvPr>
        <p:cNvGrpSpPr/>
        <p:nvPr/>
      </p:nvGrpSpPr>
      <p:grpSpPr>
        <a:xfrm>
          <a:off x="0" y="0"/>
          <a:ext cx="0" cy="0"/>
          <a:chOff x="0" y="0"/>
          <a:chExt cx="0" cy="0"/>
        </a:xfrm>
      </p:grpSpPr>
      <p:sp>
        <p:nvSpPr>
          <p:cNvPr id="33" name="Rectangle 32">
            <a:extLst>
              <a:ext uri="{FF2B5EF4-FFF2-40B4-BE49-F238E27FC236}">
                <a16:creationId xmlns:a16="http://schemas.microsoft.com/office/drawing/2014/main" id="{C280D07E-34B2-2BC8-C5D9-591D04D2B592}"/>
              </a:ext>
              <a:ext uri="{C183D7F6-B498-43B3-948B-1728B52AA6E4}">
                <adec:decorative xmlns:adec="http://schemas.microsoft.com/office/drawing/2017/decorative" val="1"/>
              </a:ext>
            </a:extLst>
          </p:cNvPr>
          <p:cNvSpPr/>
          <p:nvPr/>
        </p:nvSpPr>
        <p:spPr>
          <a:xfrm>
            <a:off x="540000" y="1656006"/>
            <a:ext cx="5556000" cy="4639778"/>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4" name="Rectangle 33">
            <a:extLst>
              <a:ext uri="{FF2B5EF4-FFF2-40B4-BE49-F238E27FC236}">
                <a16:creationId xmlns:a16="http://schemas.microsoft.com/office/drawing/2014/main" id="{1909201D-C403-3EB6-D1A7-DA22D4D0B737}"/>
              </a:ext>
              <a:ext uri="{C183D7F6-B498-43B3-948B-1728B52AA6E4}">
                <adec:decorative xmlns:adec="http://schemas.microsoft.com/office/drawing/2017/decorative" val="1"/>
              </a:ext>
            </a:extLst>
          </p:cNvPr>
          <p:cNvSpPr/>
          <p:nvPr/>
        </p:nvSpPr>
        <p:spPr>
          <a:xfrm>
            <a:off x="6096000" y="1656006"/>
            <a:ext cx="5556000" cy="4639776"/>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2" name="Title 1">
            <a:extLst>
              <a:ext uri="{FF2B5EF4-FFF2-40B4-BE49-F238E27FC236}">
                <a16:creationId xmlns:a16="http://schemas.microsoft.com/office/drawing/2014/main" id="{51491CB4-92C1-9C58-CBDB-04E8BF88E261}"/>
              </a:ext>
            </a:extLst>
          </p:cNvPr>
          <p:cNvSpPr txBox="1">
            <a:spLocks noGrp="1"/>
          </p:cNvSpPr>
          <p:nvPr>
            <p:ph type="title" idx="4294967295"/>
          </p:nvPr>
        </p:nvSpPr>
        <p:spPr>
          <a:xfrm>
            <a:off x="540000" y="936000"/>
            <a:ext cx="11113200" cy="720006"/>
          </a:xfrm>
          <a:prstGeom prst="rect">
            <a:avLst/>
          </a:prstGeom>
          <a:noFill/>
          <a:ln>
            <a:noFill/>
            <a:prstDash/>
          </a:ln>
          <a:effectLst/>
        </p:spPr>
        <p:txBody>
          <a:bodyPr rot="0" spcFirstLastPara="0" vertOverflow="overflow" horzOverflow="overflow" vert="horz" wrap="square" lIns="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5400" b="1"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a:ln>
                  <a:noFill/>
                </a:ln>
                <a:solidFill>
                  <a:sysClr val="windowText" lastClr="000000"/>
                </a:solidFill>
                <a:effectLst/>
                <a:uLnTx/>
                <a:uFillTx/>
                <a:latin typeface="Corbel" panose="020B0503020204020204"/>
                <a:ea typeface="+mj-ea"/>
                <a:cs typeface="+mj-cs"/>
              </a:rPr>
              <a:t>Recommendations</a:t>
            </a:r>
          </a:p>
        </p:txBody>
      </p:sp>
      <p:sp>
        <p:nvSpPr>
          <p:cNvPr id="35" name="TextBox 34">
            <a:extLst>
              <a:ext uri="{FF2B5EF4-FFF2-40B4-BE49-F238E27FC236}">
                <a16:creationId xmlns:a16="http://schemas.microsoft.com/office/drawing/2014/main" id="{C05752ED-BC4B-B876-F35F-6F96986EC8BC}"/>
              </a:ext>
            </a:extLst>
          </p:cNvPr>
          <p:cNvSpPr txBox="1"/>
          <p:nvPr/>
        </p:nvSpPr>
        <p:spPr>
          <a:xfrm>
            <a:off x="596884" y="1746000"/>
            <a:ext cx="5442232" cy="4755148"/>
          </a:xfrm>
          <a:prstGeom prst="rect">
            <a:avLst/>
          </a:prstGeom>
          <a:noFill/>
        </p:spPr>
        <p:txBody>
          <a:bodyPr wrap="square" rtlCol="0">
            <a:spAutoFit/>
          </a:bodyPr>
          <a:lstStyle/>
          <a:p>
            <a:pPr lvl="0">
              <a:defRPr/>
            </a:pPr>
            <a:r>
              <a:rPr kumimoji="0" lang="en-GB" sz="2800" b="0" i="0" u="none" strike="noStrike" kern="1200" cap="none" spc="0" normalizeH="0" baseline="0" noProof="0">
                <a:ln>
                  <a:noFill/>
                </a:ln>
                <a:solidFill>
                  <a:prstClr val="black"/>
                </a:solidFill>
                <a:effectLst/>
                <a:uLnTx/>
                <a:uFillTx/>
                <a:latin typeface="Corbel" panose="020B0503020204020204" pitchFamily="34" charset="0"/>
                <a:ea typeface="+mn-ea"/>
                <a:cs typeface="+mn-cs"/>
              </a:rPr>
              <a:t>	</a:t>
            </a:r>
            <a:r>
              <a:rPr lang="en-GB" sz="2400" b="1">
                <a:solidFill>
                  <a:prstClr val="black"/>
                </a:solidFill>
                <a:latin typeface="Corbel" panose="020B0503020204020204" pitchFamily="34" charset="0"/>
              </a:rPr>
              <a:t>Good Customer Outcomes</a:t>
            </a:r>
          </a:p>
          <a:p>
            <a:pPr lvl="0">
              <a:defRPr/>
            </a:pPr>
            <a:r>
              <a:rPr lang="en-GB" sz="1100">
                <a:solidFill>
                  <a:prstClr val="black"/>
                </a:solidFill>
                <a:latin typeface="Corbel" panose="020B0503020204020204" pitchFamily="34" charset="0"/>
              </a:rPr>
              <a:t>To help improve customer outcomes through support and customer protection we recommend:</a:t>
            </a:r>
          </a:p>
          <a:p>
            <a:pPr lvl="0">
              <a:defRPr/>
            </a:pPr>
            <a:endParaRPr lang="en-GB" sz="1100">
              <a:solidFill>
                <a:prstClr val="black"/>
              </a:solidFill>
              <a:latin typeface="Corbel" panose="020B0503020204020204" pitchFamily="34" charset="0"/>
            </a:endParaRPr>
          </a:p>
          <a:p>
            <a:pPr>
              <a:defRPr/>
            </a:pPr>
            <a:r>
              <a:rPr lang="en-GB" sz="1100" b="1">
                <a:solidFill>
                  <a:prstClr val="black"/>
                </a:solidFill>
                <a:latin typeface="Corbel" panose="020B0503020204020204" pitchFamily="34" charset="0"/>
              </a:rPr>
              <a:t>Short Term (Next 12 months)</a:t>
            </a:r>
          </a:p>
          <a:p>
            <a:pPr>
              <a:defRPr/>
            </a:pPr>
            <a:endParaRPr lang="en-GB" sz="1100" b="1">
              <a:solidFill>
                <a:prstClr val="black"/>
              </a:solidFill>
              <a:latin typeface="Corbel" panose="020B0503020204020204" pitchFamily="34" charset="0"/>
            </a:endParaRPr>
          </a:p>
          <a:p>
            <a:pPr marL="342900" indent="-342900" fontAlgn="t">
              <a:buFont typeface="+mj-lt"/>
              <a:buAutoNum type="arabicPeriod"/>
            </a:pPr>
            <a:r>
              <a:rPr lang="en-GB" sz="1100">
                <a:latin typeface="Corbel" panose="020B0503020204020204" pitchFamily="34" charset="0"/>
              </a:rPr>
              <a:t>Offer providers to strengthen customer outcomes monitoring and tailored support, assessing whether customers are participating effectively.</a:t>
            </a:r>
          </a:p>
          <a:p>
            <a:pPr marL="342900" indent="-342900" fontAlgn="t">
              <a:buFont typeface="+mj-lt"/>
              <a:buAutoNum type="arabicPeriod"/>
            </a:pPr>
            <a:endParaRPr lang="en-GB" sz="1100">
              <a:latin typeface="Corbel" panose="020B0503020204020204" pitchFamily="34" charset="0"/>
            </a:endParaRPr>
          </a:p>
          <a:p>
            <a:pPr marL="342900" indent="-342900" fontAlgn="t">
              <a:buFont typeface="+mj-lt"/>
              <a:buAutoNum type="arabicPeriod"/>
            </a:pPr>
            <a:r>
              <a:rPr lang="en-GB" sz="1100">
                <a:latin typeface="Corbel" panose="020B0503020204020204" pitchFamily="34" charset="0"/>
              </a:rPr>
              <a:t>Ofgem to mandate smart offer providers to share more data about offer users and outcomes. </a:t>
            </a:r>
          </a:p>
          <a:p>
            <a:pPr marL="342900" indent="-342900" fontAlgn="t">
              <a:buFont typeface="+mj-lt"/>
              <a:buAutoNum type="arabicPeriod"/>
            </a:pPr>
            <a:endParaRPr lang="en-GB" sz="1100">
              <a:latin typeface="Corbel" panose="020B0503020204020204" pitchFamily="34" charset="0"/>
            </a:endParaRPr>
          </a:p>
          <a:p>
            <a:pPr marL="342900" indent="-342900" fontAlgn="t">
              <a:buFont typeface="+mj-lt"/>
              <a:buAutoNum type="arabicPeriod"/>
            </a:pPr>
            <a:r>
              <a:rPr lang="en-GB" sz="1100">
                <a:latin typeface="Corbel" panose="020B0503020204020204" pitchFamily="34" charset="0"/>
              </a:rPr>
              <a:t>Government to expedite regulation aimed at improving interoperability across the smart energy ecosystem. </a:t>
            </a:r>
          </a:p>
          <a:p>
            <a:pPr marL="342900" indent="-342900" fontAlgn="t">
              <a:buFont typeface="+mj-lt"/>
              <a:buAutoNum type="arabicPeriod"/>
            </a:pPr>
            <a:endParaRPr lang="en-GB" sz="1100">
              <a:latin typeface="Corbel" panose="020B0503020204020204" pitchFamily="34" charset="0"/>
            </a:endParaRPr>
          </a:p>
          <a:p>
            <a:pPr marL="342900" indent="-342900" fontAlgn="t">
              <a:buFont typeface="+mj-lt"/>
              <a:buAutoNum type="arabicPeriod"/>
            </a:pPr>
            <a:r>
              <a:rPr lang="en-GB" sz="1100">
                <a:latin typeface="Corbel" panose="020B0503020204020204" pitchFamily="34" charset="0"/>
              </a:rPr>
              <a:t>Government to require that all grant and finance funded installations include a suitable tariff offer, tailored advice and follow-up support.</a:t>
            </a:r>
          </a:p>
          <a:p>
            <a:pPr marL="342900" indent="-342900" fontAlgn="t">
              <a:buFont typeface="+mj-lt"/>
              <a:buAutoNum type="arabicPeriod"/>
            </a:pPr>
            <a:endParaRPr lang="en-GB" sz="1100">
              <a:latin typeface="Corbel" panose="020B0503020204020204" pitchFamily="34" charset="0"/>
            </a:endParaRPr>
          </a:p>
          <a:p>
            <a:pPr marL="342900" indent="-342900" fontAlgn="t">
              <a:buFont typeface="+mj-lt"/>
              <a:buAutoNum type="arabicPeriod"/>
            </a:pPr>
            <a:r>
              <a:rPr lang="en-GB" sz="1100">
                <a:latin typeface="Corbel" panose="020B0503020204020204" pitchFamily="34" charset="0"/>
              </a:rPr>
              <a:t>Government to review the Smart Export Guarantee process and ensure system benefits are fairly passed on to customers.</a:t>
            </a:r>
          </a:p>
          <a:p>
            <a:pPr marL="228600" lvl="0" indent="-228600" fontAlgn="t">
              <a:buFont typeface="+mj-lt"/>
              <a:buAutoNum type="arabicPeriod" startAt="11"/>
              <a:defRPr/>
            </a:pPr>
            <a:endParaRPr lang="en-GB" sz="1100">
              <a:latin typeface="Corbel" panose="020B0503020204020204" pitchFamily="34" charset="0"/>
            </a:endParaRPr>
          </a:p>
          <a:p>
            <a:pPr fontAlgn="t">
              <a:defRPr/>
            </a:pPr>
            <a:r>
              <a:rPr lang="en-GB" sz="1100" b="1">
                <a:solidFill>
                  <a:prstClr val="black"/>
                </a:solidFill>
                <a:latin typeface="Corbel" panose="020B0503020204020204" pitchFamily="34" charset="0"/>
              </a:rPr>
              <a:t>Medium Term</a:t>
            </a:r>
            <a:r>
              <a:rPr lang="en-GB" sz="1100" b="1">
                <a:latin typeface="Corbel" panose="020B0503020204020204" pitchFamily="34" charset="0"/>
              </a:rPr>
              <a:t>(1-3 years)</a:t>
            </a:r>
          </a:p>
          <a:p>
            <a:pPr fontAlgn="t">
              <a:defRPr/>
            </a:pPr>
            <a:endParaRPr lang="en-GB" sz="1100" b="1">
              <a:latin typeface="Corbel" panose="020B0503020204020204" pitchFamily="34" charset="0"/>
            </a:endParaRPr>
          </a:p>
          <a:p>
            <a:pPr marL="228600" lvl="0" indent="-228600" fontAlgn="t">
              <a:buFont typeface="+mj-lt"/>
              <a:buAutoNum type="arabicPeriod" startAt="6"/>
              <a:defRPr/>
            </a:pPr>
            <a:r>
              <a:rPr kumimoji="0" lang="en-GB" sz="1100" b="0" i="0" u="none" strike="noStrike" kern="1200" cap="none" spc="0" normalizeH="0" baseline="0" noProof="0">
                <a:ln>
                  <a:noFill/>
                </a:ln>
                <a:solidFill>
                  <a:prstClr val="black"/>
                </a:solidFill>
                <a:effectLst/>
                <a:uLnTx/>
                <a:uFillTx/>
                <a:latin typeface="Corbel" panose="020B0503020204020204" pitchFamily="34" charset="0"/>
                <a:ea typeface="+mn-ea"/>
                <a:cs typeface="+mn-cs"/>
              </a:rPr>
              <a:t>Ofgem to </a:t>
            </a:r>
            <a:r>
              <a:rPr lang="en-GB" sz="1100">
                <a:solidFill>
                  <a:prstClr val="black"/>
                </a:solidFill>
                <a:latin typeface="Corbel" panose="020B0503020204020204" pitchFamily="34" charset="0"/>
              </a:rPr>
              <a:t>develop n</a:t>
            </a:r>
            <a:r>
              <a:rPr kumimoji="0" lang="en-GB" sz="1100" b="0" i="0" u="none" strike="noStrike" kern="1200" cap="none" spc="0" normalizeH="0" baseline="0" noProof="0" err="1">
                <a:ln>
                  <a:noFill/>
                </a:ln>
                <a:solidFill>
                  <a:prstClr val="black"/>
                </a:solidFill>
                <a:effectLst/>
                <a:uLnTx/>
                <a:uFillTx/>
                <a:latin typeface="Corbel" panose="020B0503020204020204" pitchFamily="34" charset="0"/>
                <a:ea typeface="+mn-ea"/>
                <a:cs typeface="+mn-cs"/>
              </a:rPr>
              <a:t>ew</a:t>
            </a:r>
            <a:r>
              <a:rPr kumimoji="0" lang="en-GB" sz="1100" b="0" i="0" u="none" strike="noStrike" kern="1200" cap="none" spc="0" normalizeH="0" baseline="0" noProof="0">
                <a:ln>
                  <a:noFill/>
                </a:ln>
                <a:solidFill>
                  <a:prstClr val="black"/>
                </a:solidFill>
                <a:effectLst/>
                <a:uLnTx/>
                <a:uFillTx/>
                <a:latin typeface="Corbel" panose="020B0503020204020204" pitchFamily="34" charset="0"/>
                <a:ea typeface="+mn-ea"/>
                <a:cs typeface="+mn-cs"/>
              </a:rPr>
              <a:t> indicators to capture how vulnerability interacts with flexibility, as the current PSR is not designed for this purpose.</a:t>
            </a:r>
          </a:p>
        </p:txBody>
      </p:sp>
      <p:sp>
        <p:nvSpPr>
          <p:cNvPr id="36" name="TextBox 35">
            <a:extLst>
              <a:ext uri="{FF2B5EF4-FFF2-40B4-BE49-F238E27FC236}">
                <a16:creationId xmlns:a16="http://schemas.microsoft.com/office/drawing/2014/main" id="{910B346D-54CF-3BB5-3E39-DB2A22F9D7D2}"/>
              </a:ext>
            </a:extLst>
          </p:cNvPr>
          <p:cNvSpPr txBox="1"/>
          <p:nvPr/>
        </p:nvSpPr>
        <p:spPr>
          <a:xfrm>
            <a:off x="6181326" y="1746000"/>
            <a:ext cx="5442232" cy="370870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a:ln>
                  <a:noFill/>
                </a:ln>
                <a:solidFill>
                  <a:schemeClr val="bg2"/>
                </a:solidFill>
                <a:effectLst/>
                <a:uLnTx/>
                <a:uFillTx/>
                <a:latin typeface="Corbel" panose="020B0503020204020204" pitchFamily="34" charset="0"/>
              </a:rPr>
              <a:t>	</a:t>
            </a:r>
            <a:r>
              <a:rPr kumimoji="0" lang="en-GB" sz="2400" b="1" i="0" u="none" strike="noStrike" kern="1200" cap="none" spc="0" normalizeH="0" baseline="0" noProof="0">
                <a:ln>
                  <a:noFill/>
                </a:ln>
                <a:solidFill>
                  <a:schemeClr val="bg2"/>
                </a:solidFill>
                <a:effectLst/>
                <a:uLnTx/>
                <a:uFillTx/>
                <a:latin typeface="Corbel" panose="020B0503020204020204" pitchFamily="34" charset="0"/>
              </a:rPr>
              <a:t>Confident Consumers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a:ln>
                <a:noFill/>
              </a:ln>
              <a:solidFill>
                <a:schemeClr val="bg2"/>
              </a:solidFill>
              <a:effectLst/>
              <a:uLnTx/>
              <a:uFillTx/>
              <a:latin typeface="Corbel" panose="020B0503020204020204" pitchFamily="34" charset="0"/>
            </a:endParaRPr>
          </a:p>
          <a:p>
            <a:r>
              <a:rPr lang="en-GB" sz="1150">
                <a:solidFill>
                  <a:schemeClr val="bg2"/>
                </a:solidFill>
                <a:latin typeface="Corbel" panose="020B0503020204020204" pitchFamily="34" charset="0"/>
              </a:rPr>
              <a:t>To help move us closer to confident consumers who are better informed about their choices we recommend:</a:t>
            </a:r>
          </a:p>
          <a:p>
            <a:endParaRPr lang="en-GB" sz="1150">
              <a:solidFill>
                <a:schemeClr val="bg2"/>
              </a:solidFill>
              <a:latin typeface="Corbel" panose="020B0503020204020204" pitchFamily="34" charset="0"/>
            </a:endParaRPr>
          </a:p>
          <a:p>
            <a:r>
              <a:rPr lang="en-GB" sz="1150" b="1">
                <a:solidFill>
                  <a:schemeClr val="bg2"/>
                </a:solidFill>
                <a:latin typeface="Corbel" panose="020B0503020204020204" pitchFamily="34" charset="0"/>
              </a:rPr>
              <a:t>Short Term (Next 12 months)</a:t>
            </a:r>
          </a:p>
          <a:p>
            <a:endParaRPr lang="en-GB" sz="1150" b="1">
              <a:solidFill>
                <a:schemeClr val="bg2"/>
              </a:solidFill>
              <a:latin typeface="Corbel" panose="020B0503020204020204" pitchFamily="34" charset="0"/>
            </a:endParaRPr>
          </a:p>
          <a:p>
            <a:pPr marL="342900" indent="-342900">
              <a:buFont typeface="+mj-lt"/>
              <a:buAutoNum type="arabicPeriod"/>
            </a:pPr>
            <a:r>
              <a:rPr lang="en-GB" sz="1150">
                <a:solidFill>
                  <a:schemeClr val="bg2"/>
                </a:solidFill>
                <a:latin typeface="Corbel" panose="020B0503020204020204" pitchFamily="34" charset="0"/>
              </a:rPr>
              <a:t>Government to establish a designated consumer-led flexibility engagement organisation to work with offer providers to improve the clarity of offer information. </a:t>
            </a:r>
          </a:p>
          <a:p>
            <a:pPr marL="342900" indent="-342900">
              <a:buFont typeface="+mj-lt"/>
              <a:buAutoNum type="arabicPeriod"/>
            </a:pPr>
            <a:endParaRPr lang="en-GB" sz="1150">
              <a:solidFill>
                <a:schemeClr val="bg2"/>
              </a:solidFill>
              <a:latin typeface="Corbel" panose="020B0503020204020204" pitchFamily="34" charset="0"/>
            </a:endParaRPr>
          </a:p>
          <a:p>
            <a:pPr marL="342900" indent="-342900">
              <a:buFont typeface="+mj-lt"/>
              <a:buAutoNum type="arabicPeriod"/>
            </a:pPr>
            <a:r>
              <a:rPr lang="en-GB" sz="1150">
                <a:solidFill>
                  <a:schemeClr val="bg2"/>
                </a:solidFill>
                <a:latin typeface="Corbel" panose="020B0503020204020204" pitchFamily="34" charset="0"/>
              </a:rPr>
              <a:t>Government to create a national energy transition communications strategy, highlighting the benefits of new tech and services, and actively addressing misinformation and misconceptions .</a:t>
            </a:r>
          </a:p>
          <a:p>
            <a:endParaRPr lang="en-GB" sz="1150">
              <a:solidFill>
                <a:schemeClr val="bg2"/>
              </a:solidFill>
              <a:latin typeface="Corbel" panose="020B0503020204020204" pitchFamily="34" charset="0"/>
            </a:endParaRPr>
          </a:p>
          <a:p>
            <a:r>
              <a:rPr lang="en-GB" sz="1150" b="1">
                <a:solidFill>
                  <a:schemeClr val="bg2"/>
                </a:solidFill>
                <a:latin typeface="Corbel" panose="020B0503020204020204" pitchFamily="34" charset="0"/>
              </a:rPr>
              <a:t>Medium Term (1 – 3 years)</a:t>
            </a:r>
          </a:p>
          <a:p>
            <a:endParaRPr lang="en-GB" sz="1150" b="1">
              <a:solidFill>
                <a:schemeClr val="bg2"/>
              </a:solidFill>
              <a:latin typeface="Corbel" panose="020B0503020204020204" pitchFamily="34" charset="0"/>
            </a:endParaRPr>
          </a:p>
          <a:p>
            <a:pPr marL="228600" indent="-228600">
              <a:buFont typeface="+mj-lt"/>
              <a:buAutoNum type="arabicPeriod" startAt="3"/>
            </a:pPr>
            <a:r>
              <a:rPr lang="en-GB" sz="1150">
                <a:solidFill>
                  <a:schemeClr val="bg2"/>
                </a:solidFill>
                <a:latin typeface="Corbel" panose="020B0503020204020204" pitchFamily="34" charset="0"/>
              </a:rPr>
              <a:t>Government to provide funding and new tools for advice organisations. </a:t>
            </a:r>
          </a:p>
        </p:txBody>
      </p:sp>
      <p:grpSp>
        <p:nvGrpSpPr>
          <p:cNvPr id="38" name="Group 37">
            <a:extLst>
              <a:ext uri="{FF2B5EF4-FFF2-40B4-BE49-F238E27FC236}">
                <a16:creationId xmlns:a16="http://schemas.microsoft.com/office/drawing/2014/main" id="{1567F393-6A3C-6DEC-6BF2-039CB247D3FC}"/>
              </a:ext>
              <a:ext uri="{C183D7F6-B498-43B3-948B-1728B52AA6E4}">
                <adec:decorative xmlns:adec="http://schemas.microsoft.com/office/drawing/2017/decorative" val="1"/>
              </a:ext>
            </a:extLst>
          </p:cNvPr>
          <p:cNvGrpSpPr/>
          <p:nvPr/>
        </p:nvGrpSpPr>
        <p:grpSpPr>
          <a:xfrm>
            <a:off x="540000" y="328226"/>
            <a:ext cx="11113200" cy="444028"/>
            <a:chOff x="540000" y="328226"/>
            <a:chExt cx="11113200" cy="444028"/>
          </a:xfrm>
        </p:grpSpPr>
        <p:pic>
          <p:nvPicPr>
            <p:cNvPr id="39" name="Picture 38" descr="A purple fan shaped logo&#10;&#10;Description automatically generated">
              <a:extLst>
                <a:ext uri="{FF2B5EF4-FFF2-40B4-BE49-F238E27FC236}">
                  <a16:creationId xmlns:a16="http://schemas.microsoft.com/office/drawing/2014/main" id="{6EC464A7-DA5D-D0F3-758C-55DB3BC70CA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906194" y="328226"/>
              <a:ext cx="680260" cy="347635"/>
            </a:xfrm>
            <a:prstGeom prst="rect">
              <a:avLst/>
            </a:prstGeom>
          </p:spPr>
        </p:pic>
        <p:cxnSp>
          <p:nvCxnSpPr>
            <p:cNvPr id="40" name="Straight Connector 39">
              <a:extLst>
                <a:ext uri="{FF2B5EF4-FFF2-40B4-BE49-F238E27FC236}">
                  <a16:creationId xmlns:a16="http://schemas.microsoft.com/office/drawing/2014/main" id="{ECEF8E21-28E7-1905-B4A2-0F1317300C74}"/>
                </a:ext>
              </a:extLst>
            </p:cNvPr>
            <p:cNvCxnSpPr>
              <a:cxnSpLocks/>
            </p:cNvCxnSpPr>
            <p:nvPr userDrawn="1"/>
          </p:nvCxnSpPr>
          <p:spPr>
            <a:xfrm>
              <a:off x="540000" y="772254"/>
              <a:ext cx="11113200" cy="0"/>
            </a:xfrm>
            <a:prstGeom prst="line">
              <a:avLst/>
            </a:prstGeom>
            <a:ln w="12700"/>
          </p:spPr>
          <p:style>
            <a:lnRef idx="2">
              <a:schemeClr val="dk1"/>
            </a:lnRef>
            <a:fillRef idx="0">
              <a:schemeClr val="dk1"/>
            </a:fillRef>
            <a:effectRef idx="1">
              <a:schemeClr val="dk1"/>
            </a:effectRef>
            <a:fontRef idx="minor">
              <a:schemeClr val="tx1"/>
            </a:fontRef>
          </p:style>
        </p:cxnSp>
      </p:grpSp>
      <p:pic>
        <p:nvPicPr>
          <p:cNvPr id="2" name="Graphic 1">
            <a:extLst>
              <a:ext uri="{FF2B5EF4-FFF2-40B4-BE49-F238E27FC236}">
                <a16:creationId xmlns:a16="http://schemas.microsoft.com/office/drawing/2014/main" id="{E272B4F8-5F38-FA61-B2F5-5BA139B1FCA3}"/>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720000" y="1628580"/>
            <a:ext cx="612000" cy="612000"/>
          </a:xfrm>
          <a:prstGeom prst="rect">
            <a:avLst/>
          </a:prstGeom>
        </p:spPr>
      </p:pic>
      <p:pic>
        <p:nvPicPr>
          <p:cNvPr id="3" name="Graphic 2">
            <a:extLst>
              <a:ext uri="{FF2B5EF4-FFF2-40B4-BE49-F238E27FC236}">
                <a16:creationId xmlns:a16="http://schemas.microsoft.com/office/drawing/2014/main" id="{53AEE311-E51A-8767-59BC-0380870EFF20}"/>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6274800" y="1685903"/>
            <a:ext cx="612000" cy="612000"/>
          </a:xfrm>
          <a:prstGeom prst="rect">
            <a:avLst/>
          </a:prstGeom>
        </p:spPr>
      </p:pic>
    </p:spTree>
    <p:extLst>
      <p:ext uri="{BB962C8B-B14F-4D97-AF65-F5344CB8AC3E}">
        <p14:creationId xmlns:p14="http://schemas.microsoft.com/office/powerpoint/2010/main" val="1377060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8B3A8E-E624-1A9B-5793-46F4130860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43AD5B-2913-5A9A-32FA-6F349DF0A9F2}"/>
              </a:ext>
            </a:extLst>
          </p:cNvPr>
          <p:cNvSpPr>
            <a:spLocks noGrp="1"/>
          </p:cNvSpPr>
          <p:nvPr>
            <p:ph type="title"/>
          </p:nvPr>
        </p:nvSpPr>
        <p:spPr>
          <a:xfrm>
            <a:off x="540000" y="936000"/>
            <a:ext cx="11113200" cy="720006"/>
          </a:xfrm>
        </p:spPr>
        <p:txBody>
          <a:bodyPr lIns="0"/>
          <a:lstStyle/>
          <a:p>
            <a:r>
              <a:rPr lang="en-GB" sz="4000"/>
              <a:t>Next steps for Smart and Fair</a:t>
            </a:r>
          </a:p>
        </p:txBody>
      </p:sp>
      <p:sp>
        <p:nvSpPr>
          <p:cNvPr id="17" name="TextBox 16">
            <a:extLst>
              <a:ext uri="{FF2B5EF4-FFF2-40B4-BE49-F238E27FC236}">
                <a16:creationId xmlns:a16="http://schemas.microsoft.com/office/drawing/2014/main" id="{34C95697-8B10-8E71-847B-00AF4555CA6D}"/>
              </a:ext>
            </a:extLst>
          </p:cNvPr>
          <p:cNvSpPr txBox="1"/>
          <p:nvPr/>
        </p:nvSpPr>
        <p:spPr>
          <a:xfrm>
            <a:off x="538800" y="1625483"/>
            <a:ext cx="11019682" cy="246221"/>
          </a:xfrm>
          <a:prstGeom prst="rect">
            <a:avLst/>
          </a:prstGeom>
          <a:noFill/>
        </p:spPr>
        <p:txBody>
          <a:bodyPr wrap="square" lIns="0" tIns="0" rIns="0" bIns="0" rtlCol="0">
            <a:spAutoFit/>
          </a:bodyPr>
          <a:lstStyle/>
          <a:p>
            <a:r>
              <a:rPr lang="en-GB" sz="1600"/>
              <a:t>To help deliver these outcomes, over the next two years Smart and Fair will focus on:</a:t>
            </a:r>
            <a:endParaRPr lang="en-GB" sz="1600">
              <a:solidFill>
                <a:srgbClr val="1C0533"/>
              </a:solidFill>
              <a:latin typeface="Corbel" panose="020B0503020204020204" pitchFamily="34" charset="0"/>
            </a:endParaRPr>
          </a:p>
        </p:txBody>
      </p:sp>
      <p:sp>
        <p:nvSpPr>
          <p:cNvPr id="6" name="Rectangle 5">
            <a:extLst>
              <a:ext uri="{FF2B5EF4-FFF2-40B4-BE49-F238E27FC236}">
                <a16:creationId xmlns:a16="http://schemas.microsoft.com/office/drawing/2014/main" id="{AED1BD39-7662-B0C4-4A95-372C9F5A02FC}"/>
              </a:ext>
            </a:extLst>
          </p:cNvPr>
          <p:cNvSpPr/>
          <p:nvPr/>
        </p:nvSpPr>
        <p:spPr>
          <a:xfrm>
            <a:off x="633518" y="2052676"/>
            <a:ext cx="2592000" cy="3384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fontAlgn="t"/>
            <a:r>
              <a:rPr lang="en-GB" sz="1600" b="1">
                <a:solidFill>
                  <a:schemeClr val="tx2"/>
                </a:solidFill>
              </a:rPr>
              <a:t>Responsible Networks</a:t>
            </a:r>
          </a:p>
          <a:p>
            <a:pPr fontAlgn="t"/>
            <a:endParaRPr lang="en-GB" sz="1200" b="1">
              <a:solidFill>
                <a:schemeClr val="tx2"/>
              </a:solidFill>
            </a:endParaRPr>
          </a:p>
          <a:p>
            <a:pPr fontAlgn="t"/>
            <a:r>
              <a:rPr lang="en-GB" sz="1150">
                <a:solidFill>
                  <a:schemeClr val="tx2"/>
                </a:solidFill>
              </a:rPr>
              <a:t>To continue to support system operators deliver fairness and value for money, we will:</a:t>
            </a:r>
            <a:endParaRPr lang="en-GB" sz="1150" b="1">
              <a:solidFill>
                <a:schemeClr val="tx2"/>
              </a:solidFill>
            </a:endParaRPr>
          </a:p>
          <a:p>
            <a:pPr marL="171450" indent="-171450" fontAlgn="t">
              <a:spcBef>
                <a:spcPts val="600"/>
              </a:spcBef>
              <a:buFont typeface="Arial" panose="020B0604020202020204" pitchFamily="34" charset="0"/>
              <a:buChar char="•"/>
            </a:pPr>
            <a:r>
              <a:rPr lang="en-GB" sz="1150">
                <a:solidFill>
                  <a:schemeClr val="tx2"/>
                </a:solidFill>
              </a:rPr>
              <a:t>Help networks to i</a:t>
            </a:r>
            <a:r>
              <a:rPr lang="en-GB" sz="1150" b="1">
                <a:solidFill>
                  <a:schemeClr val="tx2"/>
                </a:solidFill>
              </a:rPr>
              <a:t>dentify households at risk of being left behind, </a:t>
            </a:r>
            <a:r>
              <a:rPr lang="en-GB" sz="1150">
                <a:solidFill>
                  <a:schemeClr val="tx2"/>
                </a:solidFill>
              </a:rPr>
              <a:t>to target support and plan more fairly.</a:t>
            </a:r>
            <a:endParaRPr lang="en-GB" sz="1150" b="1">
              <a:solidFill>
                <a:schemeClr val="tx2"/>
              </a:solidFill>
            </a:endParaRPr>
          </a:p>
          <a:p>
            <a:pPr marL="171450" indent="-171450" fontAlgn="t">
              <a:spcBef>
                <a:spcPts val="600"/>
              </a:spcBef>
              <a:buFont typeface="Arial" panose="020B0604020202020204" pitchFamily="34" charset="0"/>
              <a:buChar char="•"/>
            </a:pPr>
            <a:r>
              <a:rPr lang="en-GB" sz="1150" b="1">
                <a:solidFill>
                  <a:schemeClr val="tx2"/>
                </a:solidFill>
              </a:rPr>
              <a:t>Explore how low‑carbon technologies can support resilience </a:t>
            </a:r>
            <a:r>
              <a:rPr lang="en-GB" sz="1150">
                <a:solidFill>
                  <a:schemeClr val="tx2"/>
                </a:solidFill>
              </a:rPr>
              <a:t>for vulnerable customers while strengthening system performance.</a:t>
            </a:r>
          </a:p>
        </p:txBody>
      </p:sp>
      <p:sp>
        <p:nvSpPr>
          <p:cNvPr id="7" name="Rectangle 6">
            <a:extLst>
              <a:ext uri="{FF2B5EF4-FFF2-40B4-BE49-F238E27FC236}">
                <a16:creationId xmlns:a16="http://schemas.microsoft.com/office/drawing/2014/main" id="{190C9592-898A-5F56-4170-9B005FF9A01A}"/>
              </a:ext>
            </a:extLst>
          </p:cNvPr>
          <p:cNvSpPr/>
          <p:nvPr/>
        </p:nvSpPr>
        <p:spPr>
          <a:xfrm>
            <a:off x="3376186" y="2062202"/>
            <a:ext cx="2592000" cy="3384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fontAlgn="t"/>
            <a:r>
              <a:rPr lang="en-GB" sz="1600" b="1">
                <a:solidFill>
                  <a:schemeClr val="tx2"/>
                </a:solidFill>
              </a:rPr>
              <a:t>A Diverse Market</a:t>
            </a:r>
          </a:p>
          <a:p>
            <a:pPr fontAlgn="t"/>
            <a:endParaRPr lang="en-GB" sz="1200" b="1">
              <a:solidFill>
                <a:schemeClr val="tx2"/>
              </a:solidFill>
            </a:endParaRPr>
          </a:p>
          <a:p>
            <a:pPr fontAlgn="t"/>
            <a:r>
              <a:rPr lang="en-GB" sz="1150">
                <a:solidFill>
                  <a:schemeClr val="tx2"/>
                </a:solidFill>
              </a:rPr>
              <a:t>To help progress towards a diverse market of products and services that work for different types of people we will:</a:t>
            </a:r>
            <a:endParaRPr lang="en-GB" sz="1150" b="1">
              <a:solidFill>
                <a:schemeClr val="tx2"/>
              </a:solidFill>
            </a:endParaRPr>
          </a:p>
          <a:p>
            <a:pPr marL="171450" indent="-171450" fontAlgn="t">
              <a:spcBef>
                <a:spcPts val="600"/>
              </a:spcBef>
              <a:buFont typeface="Arial" panose="020B0604020202020204" pitchFamily="34" charset="0"/>
              <a:buChar char="•"/>
            </a:pPr>
            <a:r>
              <a:rPr lang="en-GB" sz="1150" b="1">
                <a:solidFill>
                  <a:schemeClr val="tx2"/>
                </a:solidFill>
              </a:rPr>
              <a:t>Continue and expand market monitoring, webinars and sector resources, </a:t>
            </a:r>
            <a:r>
              <a:rPr lang="en-GB" sz="1150">
                <a:solidFill>
                  <a:schemeClr val="tx2"/>
                </a:solidFill>
              </a:rPr>
              <a:t>building evidence on who participates and benefits, enabling regulators and industry to identify gaps and drive more inclusive offers.</a:t>
            </a:r>
          </a:p>
          <a:p>
            <a:pPr fontAlgn="t"/>
            <a:endParaRPr lang="en-GB" sz="1000"/>
          </a:p>
        </p:txBody>
      </p:sp>
      <p:sp>
        <p:nvSpPr>
          <p:cNvPr id="8" name="Rectangle 7">
            <a:extLst>
              <a:ext uri="{FF2B5EF4-FFF2-40B4-BE49-F238E27FC236}">
                <a16:creationId xmlns:a16="http://schemas.microsoft.com/office/drawing/2014/main" id="{622BEAAE-3845-11A2-F5D8-7A6EAF9508B2}"/>
              </a:ext>
            </a:extLst>
          </p:cNvPr>
          <p:cNvSpPr/>
          <p:nvPr/>
        </p:nvSpPr>
        <p:spPr>
          <a:xfrm>
            <a:off x="6105525" y="2065146"/>
            <a:ext cx="2592000" cy="3384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fontAlgn="t"/>
            <a:r>
              <a:rPr lang="en-GB" sz="1600" b="1">
                <a:solidFill>
                  <a:schemeClr val="tx2"/>
                </a:solidFill>
              </a:rPr>
              <a:t>Good Customer Outcomes</a:t>
            </a:r>
          </a:p>
          <a:p>
            <a:pPr fontAlgn="t"/>
            <a:endParaRPr lang="en-GB" sz="1200" b="1">
              <a:solidFill>
                <a:schemeClr val="tx2"/>
              </a:solidFill>
            </a:endParaRPr>
          </a:p>
          <a:p>
            <a:pPr fontAlgn="t"/>
            <a:r>
              <a:rPr lang="en-GB" sz="1150">
                <a:solidFill>
                  <a:schemeClr val="tx2"/>
                </a:solidFill>
              </a:rPr>
              <a:t>To help improve customer outcomes we will:</a:t>
            </a:r>
            <a:endParaRPr lang="en-GB" sz="1150" b="1">
              <a:solidFill>
                <a:schemeClr val="tx2"/>
              </a:solidFill>
            </a:endParaRPr>
          </a:p>
          <a:p>
            <a:pPr marL="171450" indent="-171450" fontAlgn="t">
              <a:spcBef>
                <a:spcPts val="600"/>
              </a:spcBef>
              <a:buFont typeface="Arial" panose="020B0604020202020204" pitchFamily="34" charset="0"/>
              <a:buChar char="•"/>
            </a:pPr>
            <a:r>
              <a:rPr lang="en-GB" sz="1150">
                <a:solidFill>
                  <a:schemeClr val="tx2"/>
                </a:solidFill>
              </a:rPr>
              <a:t>Shape options </a:t>
            </a:r>
            <a:r>
              <a:rPr lang="en-GB" sz="1150" b="1">
                <a:solidFill>
                  <a:schemeClr val="tx2"/>
                </a:solidFill>
              </a:rPr>
              <a:t>to optimise customer outcomes </a:t>
            </a:r>
            <a:r>
              <a:rPr lang="en-GB" sz="1150">
                <a:solidFill>
                  <a:schemeClr val="tx2"/>
                </a:solidFill>
              </a:rPr>
              <a:t>through tech, tariffs &amp; advice in Warm Homes Plan and Fund installs.</a:t>
            </a:r>
            <a:endParaRPr lang="en-GB" sz="1150" b="1">
              <a:solidFill>
                <a:schemeClr val="tx2"/>
              </a:solidFill>
            </a:endParaRPr>
          </a:p>
          <a:p>
            <a:pPr marL="171450" indent="-171450" fontAlgn="t">
              <a:spcBef>
                <a:spcPts val="600"/>
              </a:spcBef>
              <a:buFont typeface="Arial" panose="020B0604020202020204" pitchFamily="34" charset="0"/>
              <a:buChar char="•"/>
            </a:pPr>
            <a:r>
              <a:rPr lang="en-GB" sz="1150" b="1">
                <a:solidFill>
                  <a:schemeClr val="tx2"/>
                </a:solidFill>
              </a:rPr>
              <a:t>Develop new approaches to understanding vulnerability</a:t>
            </a:r>
            <a:r>
              <a:rPr lang="en-GB" sz="1150">
                <a:solidFill>
                  <a:schemeClr val="tx2"/>
                </a:solidFill>
              </a:rPr>
              <a:t>, enabling better identification of risk and more targeted support.</a:t>
            </a:r>
          </a:p>
          <a:p>
            <a:pPr marL="171450" indent="-171450" fontAlgn="t">
              <a:spcBef>
                <a:spcPts val="600"/>
              </a:spcBef>
              <a:buFont typeface="Arial" panose="020B0604020202020204" pitchFamily="34" charset="0"/>
              <a:buChar char="•"/>
            </a:pPr>
            <a:r>
              <a:rPr lang="en-GB" sz="1150" b="1">
                <a:solidFill>
                  <a:schemeClr val="tx2"/>
                </a:solidFill>
              </a:rPr>
              <a:t>Provide guidance on safe and effective participation </a:t>
            </a:r>
            <a:r>
              <a:rPr lang="en-GB" sz="1150">
                <a:solidFill>
                  <a:schemeClr val="tx2"/>
                </a:solidFill>
              </a:rPr>
              <a:t>in flexibility services.</a:t>
            </a:r>
          </a:p>
          <a:p>
            <a:pPr fontAlgn="t"/>
            <a:endParaRPr lang="en-GB" sz="1000"/>
          </a:p>
        </p:txBody>
      </p:sp>
      <p:sp>
        <p:nvSpPr>
          <p:cNvPr id="9" name="Rectangle 8">
            <a:extLst>
              <a:ext uri="{FF2B5EF4-FFF2-40B4-BE49-F238E27FC236}">
                <a16:creationId xmlns:a16="http://schemas.microsoft.com/office/drawing/2014/main" id="{9E429CFF-08C1-E3E2-A0AF-26387CF209B6}"/>
              </a:ext>
            </a:extLst>
          </p:cNvPr>
          <p:cNvSpPr/>
          <p:nvPr/>
        </p:nvSpPr>
        <p:spPr>
          <a:xfrm>
            <a:off x="8858482" y="2046096"/>
            <a:ext cx="2700000" cy="3384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fontAlgn="t"/>
            <a:r>
              <a:rPr lang="en-GB" sz="1600" b="1">
                <a:solidFill>
                  <a:schemeClr val="tx2"/>
                </a:solidFill>
              </a:rPr>
              <a:t>Confident Consumers</a:t>
            </a:r>
          </a:p>
          <a:p>
            <a:pPr fontAlgn="t"/>
            <a:endParaRPr lang="en-GB" sz="1200" b="1">
              <a:solidFill>
                <a:schemeClr val="tx2"/>
              </a:solidFill>
            </a:endParaRPr>
          </a:p>
          <a:p>
            <a:pPr fontAlgn="t"/>
            <a:r>
              <a:rPr lang="en-GB" sz="1150">
                <a:solidFill>
                  <a:schemeClr val="tx2"/>
                </a:solidFill>
              </a:rPr>
              <a:t>To support consumer confidence we will:</a:t>
            </a:r>
            <a:endParaRPr lang="en-GB" sz="1150" b="1">
              <a:solidFill>
                <a:schemeClr val="tx2"/>
              </a:solidFill>
            </a:endParaRPr>
          </a:p>
          <a:p>
            <a:pPr marL="171450" indent="-171450" fontAlgn="t">
              <a:spcBef>
                <a:spcPts val="600"/>
              </a:spcBef>
              <a:buFont typeface="Arial" panose="020B0604020202020204" pitchFamily="34" charset="0"/>
              <a:buChar char="•"/>
            </a:pPr>
            <a:r>
              <a:rPr lang="en-GB" sz="1150">
                <a:solidFill>
                  <a:schemeClr val="tx2"/>
                </a:solidFill>
              </a:rPr>
              <a:t>Explore ways to make </a:t>
            </a:r>
            <a:r>
              <a:rPr lang="en-GB" sz="1150" b="1">
                <a:solidFill>
                  <a:schemeClr val="tx2"/>
                </a:solidFill>
              </a:rPr>
              <a:t>smart energy advice more widely available and accessible.</a:t>
            </a:r>
          </a:p>
          <a:p>
            <a:pPr marL="171450" indent="-171450" fontAlgn="t">
              <a:spcBef>
                <a:spcPts val="600"/>
              </a:spcBef>
              <a:buFont typeface="Arial" panose="020B0604020202020204" pitchFamily="34" charset="0"/>
              <a:buChar char="•"/>
            </a:pPr>
            <a:r>
              <a:rPr lang="en-GB" sz="1150" b="1">
                <a:solidFill>
                  <a:schemeClr val="tx2"/>
                </a:solidFill>
              </a:rPr>
              <a:t>Improve financial analysis of smart energy options </a:t>
            </a:r>
            <a:r>
              <a:rPr lang="en-GB" sz="1150">
                <a:solidFill>
                  <a:schemeClr val="tx2"/>
                </a:solidFill>
              </a:rPr>
              <a:t>and translate this into customer support.</a:t>
            </a:r>
          </a:p>
          <a:p>
            <a:pPr marL="171450" indent="-171450" fontAlgn="t">
              <a:spcBef>
                <a:spcPts val="600"/>
              </a:spcBef>
              <a:buFont typeface="Arial" panose="020B0604020202020204" pitchFamily="34" charset="0"/>
              <a:buChar char="•"/>
            </a:pPr>
            <a:r>
              <a:rPr lang="en-GB" sz="1150">
                <a:solidFill>
                  <a:schemeClr val="tx2"/>
                </a:solidFill>
              </a:rPr>
              <a:t>Continue to </a:t>
            </a:r>
            <a:r>
              <a:rPr lang="en-GB" sz="1150" b="1">
                <a:solidFill>
                  <a:schemeClr val="tx2"/>
                </a:solidFill>
              </a:rPr>
              <a:t>scale advice sector capacity </a:t>
            </a:r>
            <a:r>
              <a:rPr lang="en-GB" sz="1150">
                <a:solidFill>
                  <a:schemeClr val="tx2"/>
                </a:solidFill>
              </a:rPr>
              <a:t>through training &amp; knowledge sharing.</a:t>
            </a:r>
          </a:p>
          <a:p>
            <a:pPr fontAlgn="t"/>
            <a:r>
              <a:rPr lang="en-GB" sz="1200">
                <a:solidFill>
                  <a:schemeClr val="tx2"/>
                </a:solidFill>
              </a:rPr>
              <a:t> </a:t>
            </a:r>
          </a:p>
          <a:p>
            <a:pPr fontAlgn="t"/>
            <a:endParaRPr lang="en-GB" sz="1000"/>
          </a:p>
        </p:txBody>
      </p:sp>
      <p:pic>
        <p:nvPicPr>
          <p:cNvPr id="12" name="Graphic 11">
            <a:extLst>
              <a:ext uri="{FF2B5EF4-FFF2-40B4-BE49-F238E27FC236}">
                <a16:creationId xmlns:a16="http://schemas.microsoft.com/office/drawing/2014/main" id="{CD78EEBF-B0A3-415D-DB27-C3BD724AB0E2}"/>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768640" y="5070517"/>
            <a:ext cx="324000" cy="324000"/>
          </a:xfrm>
          <a:prstGeom prst="rect">
            <a:avLst/>
          </a:prstGeom>
        </p:spPr>
      </p:pic>
      <p:pic>
        <p:nvPicPr>
          <p:cNvPr id="19" name="Graphic 18">
            <a:extLst>
              <a:ext uri="{FF2B5EF4-FFF2-40B4-BE49-F238E27FC236}">
                <a16:creationId xmlns:a16="http://schemas.microsoft.com/office/drawing/2014/main" id="{87DE3FCA-6A86-987A-B39F-A60B428D9E64}"/>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5496856" y="5039502"/>
            <a:ext cx="360000" cy="360000"/>
          </a:xfrm>
          <a:prstGeom prst="rect">
            <a:avLst/>
          </a:prstGeom>
        </p:spPr>
      </p:pic>
      <p:pic>
        <p:nvPicPr>
          <p:cNvPr id="20" name="Graphic 19">
            <a:extLst>
              <a:ext uri="{FF2B5EF4-FFF2-40B4-BE49-F238E27FC236}">
                <a16:creationId xmlns:a16="http://schemas.microsoft.com/office/drawing/2014/main" id="{1759C74E-1A09-9587-E1C7-569AA6D2D64D}"/>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8269172" y="5039502"/>
            <a:ext cx="360000" cy="360000"/>
          </a:xfrm>
          <a:prstGeom prst="rect">
            <a:avLst/>
          </a:prstGeom>
        </p:spPr>
      </p:pic>
      <p:pic>
        <p:nvPicPr>
          <p:cNvPr id="21" name="Graphic 20">
            <a:extLst>
              <a:ext uri="{FF2B5EF4-FFF2-40B4-BE49-F238E27FC236}">
                <a16:creationId xmlns:a16="http://schemas.microsoft.com/office/drawing/2014/main" id="{F8D5B806-F09F-EBD3-EA13-D13749DD18D9}"/>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11171275" y="5035944"/>
            <a:ext cx="360000" cy="360000"/>
          </a:xfrm>
          <a:prstGeom prst="rect">
            <a:avLst/>
          </a:prstGeom>
        </p:spPr>
      </p:pic>
      <p:sp>
        <p:nvSpPr>
          <p:cNvPr id="13" name="Rectangle 12">
            <a:extLst>
              <a:ext uri="{FF2B5EF4-FFF2-40B4-BE49-F238E27FC236}">
                <a16:creationId xmlns:a16="http://schemas.microsoft.com/office/drawing/2014/main" id="{5367E966-C3C2-FD71-FF12-6D3AC617CFFD}"/>
              </a:ext>
            </a:extLst>
          </p:cNvPr>
          <p:cNvSpPr/>
          <p:nvPr/>
        </p:nvSpPr>
        <p:spPr>
          <a:xfrm>
            <a:off x="633518" y="5524963"/>
            <a:ext cx="10924964" cy="1221399"/>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t"/>
            <a:r>
              <a:rPr lang="en-GB" sz="1150">
                <a:solidFill>
                  <a:schemeClr val="bg1"/>
                </a:solidFill>
              </a:rPr>
              <a:t>All of this work will be supported by </a:t>
            </a:r>
            <a:r>
              <a:rPr lang="en-GB" sz="1150" b="1">
                <a:solidFill>
                  <a:schemeClr val="bg1"/>
                </a:solidFill>
              </a:rPr>
              <a:t>ongoing engagement</a:t>
            </a:r>
            <a:r>
              <a:rPr lang="en-GB" sz="1150">
                <a:solidFill>
                  <a:schemeClr val="bg1"/>
                </a:solidFill>
              </a:rPr>
              <a:t> to:</a:t>
            </a:r>
          </a:p>
          <a:p>
            <a:pPr marL="171450" indent="-171450" fontAlgn="t">
              <a:buFont typeface="Arial" panose="020B0604020202020204" pitchFamily="34" charset="0"/>
              <a:buChar char="•"/>
            </a:pPr>
            <a:r>
              <a:rPr lang="en-GB" sz="1150" b="1">
                <a:solidFill>
                  <a:schemeClr val="bg1"/>
                </a:solidFill>
              </a:rPr>
              <a:t>Embed the Capabilities Lens across the sector</a:t>
            </a:r>
            <a:r>
              <a:rPr lang="en-GB" sz="1150">
                <a:solidFill>
                  <a:schemeClr val="bg1"/>
                </a:solidFill>
              </a:rPr>
              <a:t>, ensuring consumer needs shape design and delivery. </a:t>
            </a:r>
          </a:p>
          <a:p>
            <a:pPr marL="171450" indent="-171450" fontAlgn="t">
              <a:buFont typeface="Arial" panose="020B0604020202020204" pitchFamily="34" charset="0"/>
              <a:buChar char="•"/>
            </a:pPr>
            <a:r>
              <a:rPr lang="en-GB" sz="1150" b="1">
                <a:solidFill>
                  <a:schemeClr val="bg1"/>
                </a:solidFill>
              </a:rPr>
              <a:t>Strengthen partnerships with market actors and consumer organisations</a:t>
            </a:r>
            <a:r>
              <a:rPr lang="en-GB" sz="1150">
                <a:solidFill>
                  <a:schemeClr val="bg1"/>
                </a:solidFill>
              </a:rPr>
              <a:t>, improving coordination and delivery of better outcomes. </a:t>
            </a:r>
          </a:p>
          <a:p>
            <a:pPr marL="171450" indent="-171450" fontAlgn="t">
              <a:buFont typeface="Arial" panose="020B0604020202020204" pitchFamily="34" charset="0"/>
              <a:buChar char="•"/>
            </a:pPr>
            <a:r>
              <a:rPr lang="en-GB" sz="1150" b="1">
                <a:solidFill>
                  <a:schemeClr val="bg1"/>
                </a:solidFill>
              </a:rPr>
              <a:t>Represent consumer needs in policy and regulation</a:t>
            </a:r>
            <a:r>
              <a:rPr lang="en-GB" sz="1150">
                <a:solidFill>
                  <a:schemeClr val="bg1"/>
                </a:solidFill>
              </a:rPr>
              <a:t>, driving system-wide change aligned with Smart and Fair outcomes. </a:t>
            </a:r>
          </a:p>
          <a:p>
            <a:pPr marL="171450" indent="-171450" fontAlgn="t">
              <a:buFont typeface="Arial" panose="020B0604020202020204" pitchFamily="34" charset="0"/>
              <a:buChar char="•"/>
            </a:pPr>
            <a:r>
              <a:rPr lang="en-GB" sz="1150" b="1">
                <a:solidFill>
                  <a:schemeClr val="bg1"/>
                </a:solidFill>
              </a:rPr>
              <a:t>Increase uptake and use of tools and insights</a:t>
            </a:r>
            <a:r>
              <a:rPr lang="en-GB" sz="1150">
                <a:solidFill>
                  <a:schemeClr val="bg1"/>
                </a:solidFill>
              </a:rPr>
              <a:t>, translating evidence into real-world impact.</a:t>
            </a:r>
            <a:endParaRPr lang="en-GB" sz="1150" b="1">
              <a:solidFill>
                <a:schemeClr val="bg1"/>
              </a:solidFill>
              <a:latin typeface="Corbel" panose="020B0503020204020204" pitchFamily="34" charset="0"/>
            </a:endParaRPr>
          </a:p>
        </p:txBody>
      </p:sp>
    </p:spTree>
    <p:extLst>
      <p:ext uri="{BB962C8B-B14F-4D97-AF65-F5344CB8AC3E}">
        <p14:creationId xmlns:p14="http://schemas.microsoft.com/office/powerpoint/2010/main" val="3687446668"/>
      </p:ext>
    </p:extLst>
  </p:cSld>
  <p:clrMapOvr>
    <a:masterClrMapping/>
  </p:clrMapOvr>
</p:sld>
</file>

<file path=ppt/theme/theme1.xml><?xml version="1.0" encoding="utf-8"?>
<a:theme xmlns:a="http://schemas.openxmlformats.org/drawingml/2006/main" name="Office Theme">
  <a:themeElements>
    <a:clrScheme name="Custom 9">
      <a:dk1>
        <a:sysClr val="windowText" lastClr="000000"/>
      </a:dk1>
      <a:lt1>
        <a:sysClr val="window" lastClr="FFFFFF"/>
      </a:lt1>
      <a:dk2>
        <a:srgbClr val="1C0533"/>
      </a:dk2>
      <a:lt2>
        <a:srgbClr val="F5F2EB"/>
      </a:lt2>
      <a:accent1>
        <a:srgbClr val="F7C540"/>
      </a:accent1>
      <a:accent2>
        <a:srgbClr val="6B57DE"/>
      </a:accent2>
      <a:accent3>
        <a:srgbClr val="CCC4F2"/>
      </a:accent3>
      <a:accent4>
        <a:srgbClr val="F9CC5A"/>
      </a:accent4>
      <a:accent5>
        <a:srgbClr val="211440"/>
      </a:accent5>
      <a:accent6>
        <a:srgbClr val="7363E0"/>
      </a:accent6>
      <a:hlink>
        <a:srgbClr val="7363E0"/>
      </a:hlink>
      <a:folHlink>
        <a:srgbClr val="6B57DE"/>
      </a:folHlink>
    </a:clrScheme>
    <a:fontScheme name="Corbel">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spAutoFit/>
      </a:bodyPr>
      <a:lstStyle>
        <a:defPPr algn="l">
          <a:defRPr sz="5400" b="1" dirty="0">
            <a:solidFill>
              <a:srgbClr val="1C0533"/>
            </a:solidFill>
            <a:latin typeface="Corbel" panose="020B0503020204020204" pitchFamily="34" charset="0"/>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CSE brand 2024">
      <a:dk1>
        <a:sysClr val="windowText" lastClr="000000"/>
      </a:dk1>
      <a:lt1>
        <a:sysClr val="window" lastClr="FFFFFF"/>
      </a:lt1>
      <a:dk2>
        <a:srgbClr val="1C0533"/>
      </a:dk2>
      <a:lt2>
        <a:srgbClr val="F5F2EB"/>
      </a:lt2>
      <a:accent1>
        <a:srgbClr val="F7C540"/>
      </a:accent1>
      <a:accent2>
        <a:srgbClr val="6B57DE"/>
      </a:accent2>
      <a:accent3>
        <a:srgbClr val="CCC4F2"/>
      </a:accent3>
      <a:accent4>
        <a:srgbClr val="F9CC5A"/>
      </a:accent4>
      <a:accent5>
        <a:srgbClr val="211440"/>
      </a:accent5>
      <a:accent6>
        <a:srgbClr val="7363E0"/>
      </a:accent6>
      <a:hlink>
        <a:srgbClr val="D6D1F5"/>
      </a:hlink>
      <a:folHlink>
        <a:srgbClr val="6B57D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3_Office Theme">
  <a:themeElements>
    <a:clrScheme name="Custom 9">
      <a:dk1>
        <a:sysClr val="windowText" lastClr="000000"/>
      </a:dk1>
      <a:lt1>
        <a:sysClr val="window" lastClr="FFFFFF"/>
      </a:lt1>
      <a:dk2>
        <a:srgbClr val="1C0533"/>
      </a:dk2>
      <a:lt2>
        <a:srgbClr val="F5F2EB"/>
      </a:lt2>
      <a:accent1>
        <a:srgbClr val="F7C540"/>
      </a:accent1>
      <a:accent2>
        <a:srgbClr val="6B57DE"/>
      </a:accent2>
      <a:accent3>
        <a:srgbClr val="CCC4F2"/>
      </a:accent3>
      <a:accent4>
        <a:srgbClr val="F9CC5A"/>
      </a:accent4>
      <a:accent5>
        <a:srgbClr val="211440"/>
      </a:accent5>
      <a:accent6>
        <a:srgbClr val="7363E0"/>
      </a:accent6>
      <a:hlink>
        <a:srgbClr val="7363E0"/>
      </a:hlink>
      <a:folHlink>
        <a:srgbClr val="6B57DE"/>
      </a:folHlink>
    </a:clrScheme>
    <a:fontScheme name="Corbel">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spAutoFit/>
      </a:bodyPr>
      <a:lstStyle>
        <a:defPPr algn="l">
          <a:defRPr sz="5400" b="1" dirty="0">
            <a:solidFill>
              <a:srgbClr val="1C0533"/>
            </a:solidFill>
            <a:latin typeface="Corbel" panose="020B0503020204020204" pitchFamily="34" charset="0"/>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Custom 9">
    <a:dk1>
      <a:sysClr val="windowText" lastClr="000000"/>
    </a:dk1>
    <a:lt1>
      <a:sysClr val="window" lastClr="FFFFFF"/>
    </a:lt1>
    <a:dk2>
      <a:srgbClr val="1C0533"/>
    </a:dk2>
    <a:lt2>
      <a:srgbClr val="F5F2EB"/>
    </a:lt2>
    <a:accent1>
      <a:srgbClr val="F7C540"/>
    </a:accent1>
    <a:accent2>
      <a:srgbClr val="6B57DE"/>
    </a:accent2>
    <a:accent3>
      <a:srgbClr val="CCC4F2"/>
    </a:accent3>
    <a:accent4>
      <a:srgbClr val="F9CC5A"/>
    </a:accent4>
    <a:accent5>
      <a:srgbClr val="211440"/>
    </a:accent5>
    <a:accent6>
      <a:srgbClr val="7363E0"/>
    </a:accent6>
    <a:hlink>
      <a:srgbClr val="7363E0"/>
    </a:hlink>
    <a:folHlink>
      <a:srgbClr val="6B57DE"/>
    </a:folHlink>
  </a:clrScheme>
  <a:fontScheme name="Corbel">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CSE Data Vis">
    <a:dk1>
      <a:sysClr val="windowText" lastClr="000000"/>
    </a:dk1>
    <a:lt1>
      <a:sysClr val="window" lastClr="FFFFFF"/>
    </a:lt1>
    <a:dk2>
      <a:srgbClr val="0E2841"/>
    </a:dk2>
    <a:lt2>
      <a:srgbClr val="E8E8E8"/>
    </a:lt2>
    <a:accent1>
      <a:srgbClr val="1FC0D5"/>
    </a:accent1>
    <a:accent2>
      <a:srgbClr val="CC0E8F"/>
    </a:accent2>
    <a:accent3>
      <a:srgbClr val="CEDC00"/>
    </a:accent3>
    <a:accent4>
      <a:srgbClr val="F5682C"/>
    </a:accent4>
    <a:accent5>
      <a:srgbClr val="570342"/>
    </a:accent5>
    <a:accent6>
      <a:srgbClr val="FF80C3"/>
    </a:accent6>
    <a:hlink>
      <a:srgbClr val="467886"/>
    </a:hlink>
    <a:folHlink>
      <a:srgbClr val="96607D"/>
    </a:folHlink>
  </a:clrScheme>
  <a:fontScheme name="Corbel">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0057685D78AA7488A4D8D836F0BAC61" ma:contentTypeVersion="17" ma:contentTypeDescription="Create a new document." ma:contentTypeScope="" ma:versionID="220b4782bfc821539571fb036654740a">
  <xsd:schema xmlns:xsd="http://www.w3.org/2001/XMLSchema" xmlns:xs="http://www.w3.org/2001/XMLSchema" xmlns:p="http://schemas.microsoft.com/office/2006/metadata/properties" xmlns:ns2="46bd5a26-a79f-4ea2-9c37-8639a7086101" xmlns:ns3="8617af11-4db9-4fce-a4ec-175b9db1ce36" targetNamespace="http://schemas.microsoft.com/office/2006/metadata/properties" ma:root="true" ma:fieldsID="4271037a455b1af38152c542a3c95bec" ns2:_="" ns3:_="">
    <xsd:import namespace="46bd5a26-a79f-4ea2-9c37-8639a7086101"/>
    <xsd:import namespace="8617af11-4db9-4fce-a4ec-175b9db1ce3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Location" minOccurs="0"/>
                <xsd:element ref="ns2:MediaServiceOCR" minOccurs="0"/>
                <xsd:element ref="ns2:MediaServiceGenerationTime" minOccurs="0"/>
                <xsd:element ref="ns2:MediaServiceEventHashCode" minOccurs="0"/>
                <xsd:element ref="ns2:MediaLengthInSeconds" minOccurs="0"/>
                <xsd:element ref="ns2:MediaServiceObjectDetectorVersions"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bd5a26-a79f-4ea2-9c37-8639a70861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6a54d5f-a5a2-4078-accf-86e662380967"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617af11-4db9-4fce-a4ec-175b9db1ce36"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c85f89b3-78b0-4457-bf9b-05a25e74ac13}" ma:internalName="TaxCatchAll" ma:showField="CatchAllData" ma:web="8617af11-4db9-4fce-a4ec-175b9db1ce36">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6bd5a26-a79f-4ea2-9c37-8639a7086101">
      <Terms xmlns="http://schemas.microsoft.com/office/infopath/2007/PartnerControls"/>
    </lcf76f155ced4ddcb4097134ff3c332f>
    <TaxCatchAll xmlns="8617af11-4db9-4fce-a4ec-175b9db1ce3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0006E89-07A5-4B12-BB89-4A7F0F0B2425}">
  <ds:schemaRefs>
    <ds:schemaRef ds:uri="46bd5a26-a79f-4ea2-9c37-8639a7086101"/>
    <ds:schemaRef ds:uri="8617af11-4db9-4fce-a4ec-175b9db1ce3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5E11593-BFEC-4D9B-B07F-29A2CB7B9BDF}">
  <ds:schemaRefs>
    <ds:schemaRef ds:uri="46bd5a26-a79f-4ea2-9c37-8639a7086101"/>
    <ds:schemaRef ds:uri="8617af11-4db9-4fce-a4ec-175b9db1ce3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475176C3-7AB7-4EB8-AFAC-1067709A92B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TM03457485[[fn=Mesh]]</Template>
  <Application>Microsoft Office PowerPoint</Application>
  <PresentationFormat>Widescreen</PresentationFormat>
  <Slides>11</Slides>
  <Notes>8</Notes>
  <HiddenSlides>0</HiddenSlides>
  <ScaleCrop>false</ScaleCrop>
  <HeadingPairs>
    <vt:vector size="4" baseType="variant">
      <vt:variant>
        <vt:lpstr>Theme</vt:lpstr>
      </vt:variant>
      <vt:variant>
        <vt:i4>3</vt:i4>
      </vt:variant>
      <vt:variant>
        <vt:lpstr>Slide Titles</vt:lpstr>
      </vt:variant>
      <vt:variant>
        <vt:i4>11</vt:i4>
      </vt:variant>
    </vt:vector>
  </HeadingPairs>
  <TitlesOfParts>
    <vt:vector size="14" baseType="lpstr">
      <vt:lpstr>Office Theme</vt:lpstr>
      <vt:lpstr>1_Office Theme</vt:lpstr>
      <vt:lpstr>3_Office Theme</vt:lpstr>
      <vt:lpstr>Smart and Fair 2024-2026  Outcomes and Insights:  Summary Report</vt:lpstr>
      <vt:lpstr>Introduction</vt:lpstr>
      <vt:lpstr>Approach</vt:lpstr>
      <vt:lpstr>Insights: Inclusive innovation</vt:lpstr>
      <vt:lpstr>Insights: Understanding participation</vt:lpstr>
      <vt:lpstr>Insights: Smart energy advice</vt:lpstr>
      <vt:lpstr>Recommendations</vt:lpstr>
      <vt:lpstr>Recommendations</vt:lpstr>
      <vt:lpstr>Next steps for Smart and Fair</vt:lpstr>
      <vt:lpstr>Conclusion</vt:lpstr>
      <vt:lpstr>End slide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Tilly Hudspith</dc:creator>
  <cp:revision>20</cp:revision>
  <dcterms:created xsi:type="dcterms:W3CDTF">2024-10-02T10:48:34Z</dcterms:created>
  <dcterms:modified xsi:type="dcterms:W3CDTF">2026-07-21T15:07:08Z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0x010100F0057685D78AA7488A4D8D836F0BAC61</vt:lpwstr>
  </property>
  <property fmtid="{D5CDD505-2E9C-101B-9397-08002B2CF9AE}" pid="3" name="MediaServiceImageTags">
    <vt:lpwstr/>
  </property>
</Properties>
</file>